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7" r:id="rId3"/>
    <p:sldId id="266" r:id="rId4"/>
    <p:sldId id="258" r:id="rId5"/>
    <p:sldId id="268" r:id="rId6"/>
    <p:sldId id="269" r:id="rId7"/>
    <p:sldId id="270" r:id="rId8"/>
    <p:sldId id="271" r:id="rId9"/>
    <p:sldId id="273" r:id="rId10"/>
    <p:sldId id="27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23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3264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282FC-D5EC-4943-91D1-20946FE181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D8B93-AAA5-2A4B-982D-DB2AA52BB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747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915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Q1 Reporting is Due Today, Project 3-Operational/Recruitment Constraints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476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!5 Minutes to minimize reporting burden and allow </a:t>
            </a:r>
          </a:p>
        </p:txBody>
      </p:sp>
    </p:spTree>
    <p:extLst>
      <p:ext uri="{BB962C8B-B14F-4D97-AF65-F5344CB8AC3E}">
        <p14:creationId xmlns:p14="http://schemas.microsoft.com/office/powerpoint/2010/main" val="3719543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Projects-Alphabetical Order, Contracted Provider has had a transition in Staffing, Recruitment of Participants is occurring in Groups.</a:t>
            </a:r>
          </a:p>
        </p:txBody>
      </p:sp>
    </p:spTree>
    <p:extLst>
      <p:ext uri="{BB962C8B-B14F-4D97-AF65-F5344CB8AC3E}">
        <p14:creationId xmlns:p14="http://schemas.microsoft.com/office/powerpoint/2010/main" val="3522744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5F45B-CA97-1D2C-C955-F2E04ECF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8FE04F-7F02-CF7C-BD01-36B6D6026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9F104-ACA5-EE07-F5CA-CFDDBC67B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Documents Used, Review, One of the Staff Members Departed</a:t>
            </a:r>
          </a:p>
        </p:txBody>
      </p:sp>
    </p:spTree>
    <p:extLst>
      <p:ext uri="{BB962C8B-B14F-4D97-AF65-F5344CB8AC3E}">
        <p14:creationId xmlns:p14="http://schemas.microsoft.com/office/powerpoint/2010/main" val="3687722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ECFB-109A-4DC2-25BE-D6BE9E645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A9430A-C058-08C8-8A49-3A9B625F1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7A82C7-C392-CF36-C9EF-F0670FB47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497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26DC6-C55D-AA6D-884C-B59FB71DD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5B2031-3362-5FCB-5E79-DE2F4F25B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58871-C4D2-AF0E-E425-661730342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Staff Capacity was reduced due to Learning Plan approach</a:t>
            </a:r>
          </a:p>
        </p:txBody>
      </p:sp>
    </p:spTree>
    <p:extLst>
      <p:ext uri="{BB962C8B-B14F-4D97-AF65-F5344CB8AC3E}">
        <p14:creationId xmlns:p14="http://schemas.microsoft.com/office/powerpoint/2010/main" val="4283667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1BEA3-1B01-0286-A747-AAB011A23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F3AE91-D4FB-2FD8-93C7-0CB6543B19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4247AD-85EE-1623-8AEF-521F241B4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UMSl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444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HB Bcknds B 0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181"/>
          <a:stretch/>
        </p:blipFill>
        <p:spPr>
          <a:xfrm>
            <a:off x="508000" y="657110"/>
            <a:ext cx="2749550" cy="1117493"/>
          </a:xfrm>
          <a:prstGeom prst="rect">
            <a:avLst/>
          </a:prstGeom>
        </p:spPr>
      </p:pic>
      <p:pic>
        <p:nvPicPr>
          <p:cNvPr id="9" name="Picture 8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934" r="-4055"/>
          <a:stretch/>
        </p:blipFill>
        <p:spPr>
          <a:xfrm>
            <a:off x="6762750" y="657110"/>
            <a:ext cx="1771650" cy="1117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649" y="2679336"/>
            <a:ext cx="6046746" cy="1809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308" y="6042771"/>
            <a:ext cx="3771069" cy="55647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298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HB Bcknds B 006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181"/>
          <a:stretch/>
        </p:blipFill>
        <p:spPr>
          <a:xfrm>
            <a:off x="508000" y="657110"/>
            <a:ext cx="2749550" cy="1117493"/>
          </a:xfrm>
          <a:prstGeom prst="rect">
            <a:avLst/>
          </a:prstGeom>
        </p:spPr>
      </p:pic>
      <p:pic>
        <p:nvPicPr>
          <p:cNvPr id="9" name="Picture 8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934" r="-4055"/>
          <a:stretch/>
        </p:blipFill>
        <p:spPr>
          <a:xfrm>
            <a:off x="6762750" y="657110"/>
            <a:ext cx="1771650" cy="1117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649" y="2679336"/>
            <a:ext cx="6046746" cy="1809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308" y="6042771"/>
            <a:ext cx="3771069" cy="55647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03125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HB Bcknds B 00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181"/>
          <a:stretch/>
        </p:blipFill>
        <p:spPr>
          <a:xfrm>
            <a:off x="508000" y="657110"/>
            <a:ext cx="2749550" cy="1117493"/>
          </a:xfrm>
          <a:prstGeom prst="rect">
            <a:avLst/>
          </a:prstGeom>
        </p:spPr>
      </p:pic>
      <p:pic>
        <p:nvPicPr>
          <p:cNvPr id="9" name="Picture 8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934" r="-4055"/>
          <a:stretch/>
        </p:blipFill>
        <p:spPr>
          <a:xfrm>
            <a:off x="6762750" y="657110"/>
            <a:ext cx="1771650" cy="1117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649" y="2679336"/>
            <a:ext cx="6046746" cy="1809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308" y="6042771"/>
            <a:ext cx="3771069" cy="55647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5436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3F31F71A-E9C9-B742-924C-D0085507C1B1}" type="datetime4">
              <a:rPr lang="en-US" smtClean="0"/>
              <a:t>October 15, 2026</a:t>
            </a:fld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52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MHB Bcknds E2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66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4501" y="440439"/>
            <a:ext cx="8225094" cy="1746300"/>
          </a:xfrm>
        </p:spPr>
        <p:txBody>
          <a:bodyPr anchor="b"/>
          <a:lstStyle>
            <a:lvl1pPr algn="l">
              <a:defRPr sz="32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Section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501" y="2370846"/>
            <a:ext cx="822509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945F9967-D669-2044-B7A4-59105BC695C9}" type="datetime4">
              <a:rPr lang="en-US" smtClean="0"/>
              <a:t>October 15, 2026</a:t>
            </a:fld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STLMHB Brand Signature for PPT FOOTER RGB 042018_nota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94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4501" y="440439"/>
            <a:ext cx="8225094" cy="1746300"/>
          </a:xfrm>
        </p:spPr>
        <p:txBody>
          <a:bodyPr anchor="b"/>
          <a:lstStyle>
            <a:lvl1pPr algn="l">
              <a:defRPr sz="32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Section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501" y="2370846"/>
            <a:ext cx="822509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A8BD8249-E0F5-1049-8541-47EAF4DA503A}" type="datetime4">
              <a:rPr lang="en-US" smtClean="0"/>
              <a:t>October 15, 2026</a:t>
            </a:fld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STLMHB Brand Signature for PPT FOOTER RGB 042018_nota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1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HB Bcknds 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66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4501" y="440439"/>
            <a:ext cx="8225094" cy="1746300"/>
          </a:xfrm>
        </p:spPr>
        <p:txBody>
          <a:bodyPr anchor="b"/>
          <a:lstStyle>
            <a:lvl1pPr algn="l">
              <a:defRPr sz="32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Section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501" y="2370846"/>
            <a:ext cx="822509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A426BFE-2333-0746-A516-6DEF36BCF74C}" type="datetime4">
              <a:rPr lang="en-US" smtClean="0"/>
              <a:t>October 15, 2026</a:t>
            </a:fld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TLMHB Brand Signature for PPT FOOTER RGB 042018_nota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90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30300"/>
            <a:ext cx="4038600" cy="472019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30300"/>
            <a:ext cx="4038600" cy="472019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5B8800B-9F5F-F846-B616-8D93E75A6C84}" type="datetime4">
              <a:rPr lang="en-US" smtClean="0"/>
              <a:t>October 15, 2026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572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03313"/>
            <a:ext cx="4040188" cy="505588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82306"/>
            <a:ext cx="4040188" cy="43628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03313"/>
            <a:ext cx="4041775" cy="505588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82306"/>
            <a:ext cx="4041775" cy="43628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FC0CE27-7AC2-F94C-A270-6413DED8A74C}" type="datetime4">
              <a:rPr lang="en-US" smtClean="0"/>
              <a:t>October 15, 2026</a:t>
            </a:fld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68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8466350E-FD96-544C-AE0E-5023492063AA}" type="datetime4">
              <a:rPr lang="en-US" smtClean="0"/>
              <a:t>October 15, 2026</a:t>
            </a:fld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9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943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68F07696-A4C3-104F-B2B4-D0AAA6E4798F}" type="datetime4">
              <a:rPr lang="en-US" smtClean="0"/>
              <a:t>October 15, 2026</a:t>
            </a:fld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STLMHB Brand Signature for PPT FOOTER RGB 042018_nota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1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 flipV="1">
            <a:off x="457200" y="1008062"/>
            <a:ext cx="8267700" cy="12700"/>
          </a:xfrm>
          <a:prstGeom prst="line">
            <a:avLst/>
          </a:prstGeom>
          <a:ln w="63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7000"/>
            <a:ext cx="8229600" cy="85361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4532"/>
            <a:ext cx="8229600" cy="47159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914102CC-2C54-B544-AF45-0E6B8270D4F3}" type="datetime4">
              <a:rPr lang="en-US" smtClean="0"/>
              <a:t>October 15, 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STLMHB Brand Signature for PPT FOOTER RGB 042018_notag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8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0" r:id="rId4"/>
    <p:sldLayoutId id="2147483651" r:id="rId5"/>
    <p:sldLayoutId id="2147483659" r:id="rId6"/>
    <p:sldLayoutId id="2147483658" r:id="rId7"/>
    <p:sldLayoutId id="2147483652" r:id="rId8"/>
    <p:sldLayoutId id="2147483653" r:id="rId9"/>
    <p:sldLayoutId id="2147483654" r:id="rId10"/>
    <p:sldLayoutId id="2147483655" r:id="rId11"/>
  </p:sldLayoutIdLst>
  <p:hf hdr="0" ftr="0"/>
  <p:txStyles>
    <p:titleStyle>
      <a:lvl1pPr algn="l" defTabSz="457200" rtl="0" eaLnBrk="1" latinLnBrk="0" hangingPunct="1">
        <a:lnSpc>
          <a:spcPts val="3300"/>
        </a:lnSpc>
        <a:spcBef>
          <a:spcPts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457200" rtl="0" eaLnBrk="1" latinLnBrk="0" hangingPunct="1">
        <a:spcBef>
          <a:spcPts val="1200"/>
        </a:spcBef>
        <a:buClr>
          <a:schemeClr val="accent1"/>
        </a:buClr>
        <a:buFont typeface="Arial"/>
        <a:buChar char="•"/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573088" indent="-287338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857250" indent="-228600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144588" indent="-228600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33513" indent="-228600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48640" y="2761488"/>
            <a:ext cx="5440680" cy="1234440"/>
          </a:xfrm>
        </p:spPr>
        <p:txBody>
          <a:bodyPr wrap="square" lIns="0" tIns="0" rIns="0" bIns="0">
            <a:noAutofit/>
          </a:bodyPr>
          <a:lstStyle/>
          <a:p>
            <a:r>
              <a:rPr lang="en-US">
                <a:latin typeface="Georgia"/>
              </a:rPr>
              <a:t>FY27 Learning Plan Updates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48640" y="5394960"/>
            <a:ext cx="2971800" cy="502920"/>
          </a:xfrm>
        </p:spPr>
        <p:txBody>
          <a:bodyPr wrap="square" lIns="0" tIns="0" rIns="0" bIns="0">
            <a:noAutofit/>
          </a:bodyPr>
          <a:lstStyle/>
          <a:p>
            <a:r>
              <a:rPr lang="en-US">
                <a:latin typeface="Georgia"/>
              </a:rPr>
              <a:t>October 15,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770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1140714"/>
            <a:ext cx="8101583" cy="98983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850" b="1" dirty="0">
                <a:solidFill>
                  <a:srgbClr val="375496"/>
                </a:solidFill>
                <a:latin typeface="Georgia"/>
              </a:rPr>
              <a:t>Learning Plan Results: Two projects are gaining traction; Two projects are still experiencing recruitment constraints and one project has withdrawn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2267712"/>
            <a:ext cx="8138160" cy="13716"/>
          </a:xfrm>
          <a:prstGeom prst="rect">
            <a:avLst/>
          </a:prstGeom>
          <a:solidFill>
            <a:srgbClr val="D9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 dirty="0"/>
          </a:p>
        </p:txBody>
      </p:sp>
      <p:sp>
        <p:nvSpPr>
          <p:cNvPr id="6" name="TextBox 5"/>
          <p:cNvSpPr txBox="1"/>
          <p:nvPr/>
        </p:nvSpPr>
        <p:spPr>
          <a:xfrm>
            <a:off x="502920" y="2441448"/>
            <a:ext cx="13258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900" b="1">
                <a:solidFill>
                  <a:srgbClr val="A25CA5"/>
                </a:solidFill>
                <a:latin typeface="Georgia"/>
              </a:rPr>
              <a:t>MOMENTUM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779776"/>
            <a:ext cx="475488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2400" b="1">
                <a:solidFill>
                  <a:srgbClr val="A25CA5"/>
                </a:solidFill>
                <a:latin typeface="Georgia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2761488"/>
            <a:ext cx="4498848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425">
                <a:solidFill>
                  <a:srgbClr val="375496"/>
                </a:solidFill>
                <a:latin typeface="Georgia"/>
              </a:rPr>
              <a:t>PCIT(Parent Child Interactive Therapy) delivery and recruitment have improved; all children are now in school through a school-district partnership.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3639312"/>
            <a:ext cx="5230368" cy="13716"/>
          </a:xfrm>
          <a:prstGeom prst="rect">
            <a:avLst/>
          </a:prstGeom>
          <a:solidFill>
            <a:srgbClr val="D9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" y="3867912"/>
            <a:ext cx="475488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2400" b="1">
                <a:solidFill>
                  <a:srgbClr val="A25CA5"/>
                </a:solidFill>
                <a:latin typeface="Georgia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3849624"/>
            <a:ext cx="4498848" cy="4937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425">
                <a:solidFill>
                  <a:srgbClr val="375496"/>
                </a:solidFill>
                <a:latin typeface="Georgia"/>
              </a:rPr>
              <a:t>Staff changes and a stronger review of collected data have improved alignment and implementation.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35040" y="2414016"/>
            <a:ext cx="3108960" cy="3587191"/>
          </a:xfrm>
          <a:prstGeom prst="rect">
            <a:avLst/>
          </a:prstGeom>
          <a:solidFill>
            <a:srgbClr val="37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6327648" y="2688336"/>
            <a:ext cx="2395728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900" b="1">
                <a:solidFill>
                  <a:srgbClr val="FFFFFF"/>
                </a:solidFill>
                <a:latin typeface="Georgia"/>
              </a:rPr>
              <a:t>CONSTRAINTS + DECISION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7648" y="3063240"/>
            <a:ext cx="393192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b="1">
                <a:solidFill>
                  <a:srgbClr val="C1D62F"/>
                </a:solidFill>
                <a:latin typeface="Georgia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30568" y="3072384"/>
            <a:ext cx="1874519" cy="667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200">
                <a:solidFill>
                  <a:srgbClr val="FFFFFF"/>
                </a:solidFill>
                <a:latin typeface="Georgia"/>
              </a:rPr>
              <a:t>Recruiting four childcare centers to participate in their program  remains a challenge. </a:t>
            </a:r>
            <a:endParaRPr sz="120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27648" y="3840480"/>
            <a:ext cx="393192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b="1">
                <a:solidFill>
                  <a:srgbClr val="C1D62F"/>
                </a:solidFill>
                <a:latin typeface="Georgia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30568" y="3858768"/>
            <a:ext cx="1874519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200">
                <a:solidFill>
                  <a:srgbClr val="FFFFFF"/>
                </a:solidFill>
                <a:latin typeface="Georgia"/>
              </a:rPr>
              <a:t>Research parameters limit recruitment.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7648" y="4617720"/>
            <a:ext cx="393192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b="1">
                <a:solidFill>
                  <a:srgbClr val="A25CA5"/>
                </a:solidFill>
                <a:latin typeface="Georgia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30568" y="4636008"/>
            <a:ext cx="1874519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200">
                <a:solidFill>
                  <a:srgbClr val="FFFFFF"/>
                </a:solidFill>
                <a:latin typeface="Georgia"/>
              </a:rPr>
              <a:t>Project withdrawn.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3776" y="5726431"/>
            <a:ext cx="2468880" cy="10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675" b="1">
                <a:solidFill>
                  <a:srgbClr val="375496"/>
                </a:solidFill>
                <a:latin typeface="Georgia"/>
              </a:rPr>
              <a:t>PROP R  •  EARLY CHILDHOOD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2470" y="5698998"/>
            <a:ext cx="315468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750" b="1">
                <a:solidFill>
                  <a:srgbClr val="FFFFFF"/>
                </a:solidFill>
                <a:latin typeface="Georgia"/>
              </a:rPr>
              <a:t>03</a:t>
            </a:r>
            <a:endParaRPr sz="750" b="1" dirty="0">
              <a:solidFill>
                <a:srgbClr val="FFFFFF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794829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C94BC-F960-49C4-8B8D-D8A1C4C2B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201168"/>
            <a:ext cx="8138160" cy="640080"/>
          </a:xfrm>
        </p:spPr>
        <p:txBody>
          <a:bodyPr wrap="square" lIns="18288" tIns="9144" rIns="36576" bIns="9144">
            <a:noAutofit/>
          </a:bodyPr>
          <a:lstStyle/>
          <a:p>
            <a:r>
              <a:rPr lang="en-US">
                <a:latin typeface="Georgia"/>
              </a:rPr>
              <a:t>Learning Plan Information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957210-910D-2BCA-C4F9-369A99E15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" y="1170432"/>
            <a:ext cx="3657600" cy="384048"/>
          </a:xfrm>
        </p:spPr>
        <p:txBody>
          <a:bodyPr wrap="square" lIns="18288" tIns="9144" rIns="36576" bIns="9144">
            <a:noAutofit/>
          </a:bodyPr>
          <a:lstStyle/>
          <a:p>
            <a:r>
              <a:rPr lang="en-US" sz="1700" b="1">
                <a:solidFill>
                  <a:schemeClr val="tx2"/>
                </a:solidFill>
                <a:latin typeface="Georgia"/>
              </a:rPr>
              <a:t>Monthly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2301B-AFD0-45D9-AA6F-6D3DDBEE9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" y="1627632"/>
            <a:ext cx="3611880" cy="4370832"/>
          </a:xfrm>
        </p:spPr>
        <p:txBody>
          <a:bodyPr wrap="square" lIns="18288" tIns="9144" rIns="36576" bIns="9144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600" b="1">
                <a:latin typeface="Georgia"/>
              </a:rPr>
              <a:t>15 Minutes By 5th of Every Month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500" b="1">
                <a:latin typeface="Georgia"/>
              </a:rPr>
              <a:t>Reporting Included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450">
                <a:latin typeface="Georgia"/>
              </a:rPr>
              <a:t>-Staffing Changes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450">
                <a:latin typeface="Georgia"/>
              </a:rPr>
              <a:t>-Spending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450">
                <a:latin typeface="Georgia"/>
              </a:rPr>
              <a:t>- Programmatic Progress toward Outcomes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F071CA3-A8FD-8DB8-ED53-78AEACC825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00600" y="1170432"/>
            <a:ext cx="3749039" cy="384048"/>
          </a:xfrm>
        </p:spPr>
        <p:txBody>
          <a:bodyPr wrap="square" lIns="18288" tIns="9144" rIns="36576" bIns="9144">
            <a:noAutofit/>
          </a:bodyPr>
          <a:lstStyle/>
          <a:p>
            <a:r>
              <a:rPr lang="en-US" sz="1700" b="1">
                <a:solidFill>
                  <a:srgbClr val="3B3B3B"/>
                </a:solidFill>
                <a:latin typeface="Georgia"/>
              </a:rPr>
              <a:t>Themes Identified: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E976AC-7AD7-0926-3E51-CE2426F26C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00600" y="1627632"/>
            <a:ext cx="3749039" cy="4370832"/>
          </a:xfrm>
        </p:spPr>
        <p:txBody>
          <a:bodyPr wrap="square" lIns="18288" tIns="9144" rIns="36576" bIns="9144">
            <a:noAutofit/>
          </a:bodyPr>
          <a:lstStyle/>
          <a:p>
            <a:pPr marL="227013" marR="0" lvl="0" indent="-227013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r>
              <a:rPr kumimoji="0" lang="en-US" sz="1550" b="0" i="0" u="none" strike="noStrike" kern="1200" cap="none" spc="0" normalizeH="0" baseline="0" noProof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Communication</a:t>
            </a:r>
          </a:p>
          <a:p>
            <a:pPr marL="227013" marR="0" lvl="0" indent="-227013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r>
              <a:rPr kumimoji="0" lang="en-US" sz="1550" b="0" i="0" u="none" strike="noStrike" kern="1200" cap="none" spc="0" normalizeH="0" baseline="0" noProof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 Role Clarification</a:t>
            </a:r>
          </a:p>
          <a:p>
            <a:pPr marL="227013" marR="0" lvl="0" indent="-227013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r>
              <a:rPr kumimoji="0" lang="en-US" sz="1550" b="0" i="0" u="none" strike="noStrike" kern="1200" cap="none" spc="0" normalizeH="0" baseline="0" noProof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 Recruitment and Outreach</a:t>
            </a:r>
          </a:p>
          <a:p>
            <a:pPr marL="227013" marR="0" lvl="0" indent="-227013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r>
              <a:rPr kumimoji="0" lang="en-US" sz="1550" b="0" i="0" u="none" strike="noStrike" kern="1200" cap="none" spc="0" normalizeH="0" baseline="0" noProof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 Data Quality and Reporting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732E02-E35E-44BA-9D49-CF2B21551F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948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478482-0972-3264-083F-271045AAB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201168"/>
            <a:ext cx="6172200" cy="640080"/>
          </a:xfrm>
        </p:spPr>
        <p:txBody>
          <a:bodyPr wrap="square" lIns="18288" tIns="0" rIns="18288" bIns="0">
            <a:noAutofit/>
          </a:bodyPr>
          <a:lstStyle/>
          <a:p>
            <a:r>
              <a:rPr lang="en-US">
                <a:latin typeface="Georgia"/>
              </a:rPr>
              <a:t>Project One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1FB252-64AE-DEE9-EA76-D481DB1B5E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640" y="1170432"/>
            <a:ext cx="3657600" cy="4736592"/>
          </a:xfrm>
        </p:spPr>
        <p:txBody>
          <a:bodyPr wrap="square" lIns="54864" tIns="18288" rIns="73152" bIns="18288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u="sng">
                <a:latin typeface="Georgia"/>
              </a:rPr>
              <a:t>Background: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50">
                <a:latin typeface="Georgia"/>
              </a:rPr>
              <a:t>Multigenerational Project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50">
                <a:latin typeface="Georgia"/>
              </a:rPr>
              <a:t>Works with Unhoused Minors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50">
                <a:latin typeface="Georgia"/>
              </a:rPr>
              <a:t>Caregivers all female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200"/>
              </a:spcAft>
              <a:buNone/>
            </a:pPr>
            <a:r>
              <a:rPr lang="en-US" sz="1700" b="1" u="sng">
                <a:latin typeface="Georgia"/>
              </a:rPr>
              <a:t>FY26 Concerns: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50">
                <a:latin typeface="Georgia"/>
              </a:rPr>
              <a:t>Data Reliability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50">
                <a:latin typeface="Georgia"/>
              </a:rPr>
              <a:t>Participant Eligibility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50">
                <a:latin typeface="Georgia"/>
              </a:rPr>
              <a:t>Length of Services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E693C0-9CB8-79A8-9FF5-C3211253E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1170432"/>
            <a:ext cx="3749039" cy="5413248"/>
          </a:xfrm>
        </p:spPr>
        <p:txBody>
          <a:bodyPr wrap="square" lIns="54864" tIns="18288" rIns="73152" bIns="18288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u="sng">
                <a:latin typeface="Georgia"/>
              </a:rPr>
              <a:t>MHB Support Provided: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Capacity Building: Match Services to Child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Determine Services Contracted Provider Could Provide</a:t>
            </a:r>
          </a:p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200"/>
              </a:spcAft>
              <a:buNone/>
            </a:pPr>
            <a:r>
              <a:rPr lang="en-US" sz="1700" b="1" u="sng">
                <a:latin typeface="Georgia"/>
              </a:rPr>
              <a:t>Progress: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All children enrolled in Early Childhood Program through Partnership with SLPS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Contracted Provider has Completed a 10-week Session of Parent-Child Interaction Therapy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E1AD0B-626F-9858-36D2-70DB3B2E6711}"/>
              </a:ext>
            </a:extLst>
          </p:cNvPr>
          <p:cNvSpPr txBox="1"/>
          <p:nvPr/>
        </p:nvSpPr>
        <p:spPr>
          <a:xfrm>
            <a:off x="7040880" y="365760"/>
            <a:ext cx="1554480" cy="3474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600">
                <a:latin typeface="Georgia"/>
              </a:rPr>
              <a:t>$72,920</a:t>
            </a:r>
          </a:p>
        </p:txBody>
      </p:sp>
    </p:spTree>
    <p:extLst>
      <p:ext uri="{BB962C8B-B14F-4D97-AF65-F5344CB8AC3E}">
        <p14:creationId xmlns:p14="http://schemas.microsoft.com/office/powerpoint/2010/main" val="1089142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AC236-4E85-10C5-2B5E-68FF7332B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0843AC-3BE2-273F-6E37-792508619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201168"/>
            <a:ext cx="6172200" cy="640080"/>
          </a:xfrm>
        </p:spPr>
        <p:txBody>
          <a:bodyPr wrap="square" lIns="18288" tIns="0" rIns="18288" bIns="0">
            <a:noAutofit/>
          </a:bodyPr>
          <a:lstStyle/>
          <a:p>
            <a:r>
              <a:rPr lang="en-US">
                <a:latin typeface="Georgia"/>
              </a:rPr>
              <a:t>Project Two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CE6201-771F-AA08-03E0-4F7618679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640" y="1170432"/>
            <a:ext cx="3657600" cy="4736592"/>
          </a:xfrm>
        </p:spPr>
        <p:txBody>
          <a:bodyPr wrap="square" lIns="54864" tIns="18288" rIns="73152" bIns="18288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u="sng" dirty="0">
                <a:latin typeface="Georgia"/>
              </a:rPr>
              <a:t>Background: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 dirty="0">
                <a:latin typeface="Georgia"/>
              </a:rPr>
              <a:t>Accredited ECE Program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 dirty="0">
                <a:latin typeface="Georgia"/>
              </a:rPr>
              <a:t>EHS/HS Program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 dirty="0">
                <a:latin typeface="Georgia"/>
              </a:rPr>
              <a:t>30% of Childcare Staff Have 20+ Yrs at that Center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200"/>
              </a:spcAft>
              <a:buNone/>
            </a:pPr>
            <a:r>
              <a:rPr lang="en-US" sz="1700" b="1" u="sng" dirty="0">
                <a:latin typeface="Georgia"/>
              </a:rPr>
              <a:t>FY26 Concerns: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 dirty="0">
                <a:latin typeface="Georgia"/>
              </a:rPr>
              <a:t>Internal Communication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 dirty="0">
                <a:latin typeface="Georgia"/>
              </a:rPr>
              <a:t>Data Collection and Review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666AA0-7048-C526-2EA3-90B91E2F7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1170432"/>
            <a:ext cx="3749039" cy="5413248"/>
          </a:xfrm>
        </p:spPr>
        <p:txBody>
          <a:bodyPr wrap="square" lIns="54864" tIns="18288" rIns="73152" bIns="18288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650" b="1" u="sng" dirty="0">
                <a:latin typeface="Georgia"/>
              </a:rPr>
              <a:t>MHB Support Provided: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450" dirty="0">
                <a:latin typeface="Georgia"/>
              </a:rPr>
              <a:t>Capacity Building: Identify one Spokesperson, Engage CEO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450" dirty="0">
                <a:latin typeface="Georgia"/>
              </a:rPr>
              <a:t>Determine Evaluation Workflow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endParaRPr lang="en-US" u="sng" dirty="0"/>
          </a:p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200"/>
              </a:spcAft>
              <a:buNone/>
            </a:pPr>
            <a:r>
              <a:rPr lang="en-US" sz="1650" b="1" u="sng" dirty="0">
                <a:latin typeface="Georgia"/>
              </a:rPr>
              <a:t>Progress: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450" dirty="0">
                <a:latin typeface="Georgia"/>
              </a:rPr>
              <a:t>Data Alignment is Present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450" dirty="0">
                <a:latin typeface="Georgia"/>
              </a:rPr>
              <a:t>Communication for Clarity has increased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450" dirty="0">
                <a:latin typeface="Georgia"/>
              </a:rPr>
              <a:t>Review of Children’s Data is Present for Service Intervention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F6C9A2-9F86-319F-31F9-37B12BE17CC6}"/>
              </a:ext>
            </a:extLst>
          </p:cNvPr>
          <p:cNvSpPr txBox="1"/>
          <p:nvPr/>
        </p:nvSpPr>
        <p:spPr>
          <a:xfrm>
            <a:off x="7040880" y="365760"/>
            <a:ext cx="1554480" cy="3474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600">
                <a:latin typeface="Georgia"/>
              </a:rPr>
              <a:t>$99,634</a:t>
            </a:r>
          </a:p>
        </p:txBody>
      </p:sp>
    </p:spTree>
    <p:extLst>
      <p:ext uri="{BB962C8B-B14F-4D97-AF65-F5344CB8AC3E}">
        <p14:creationId xmlns:p14="http://schemas.microsoft.com/office/powerpoint/2010/main" val="4134276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28FFC-7BC9-9232-693A-6544E9A8C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3E083D-F820-201E-6BE0-43A1FC6E2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201168"/>
            <a:ext cx="6172200" cy="640080"/>
          </a:xfrm>
        </p:spPr>
        <p:txBody>
          <a:bodyPr wrap="square" lIns="18288" tIns="0" rIns="18288" bIns="0">
            <a:noAutofit/>
          </a:bodyPr>
          <a:lstStyle/>
          <a:p>
            <a:r>
              <a:rPr lang="en-US">
                <a:latin typeface="Georgia"/>
              </a:rPr>
              <a:t>Project Three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E2D1B9-B06E-32D7-70C4-FE91700B94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640" y="1170432"/>
            <a:ext cx="3657600" cy="4736592"/>
          </a:xfrm>
        </p:spPr>
        <p:txBody>
          <a:bodyPr wrap="square" lIns="54864" tIns="18288" rIns="73152" bIns="18288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u="sng">
                <a:latin typeface="Georgia"/>
              </a:rPr>
              <a:t>Background: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Accredited ECE Program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EHS/HS Program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Training of Providers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200"/>
              </a:spcAft>
              <a:buNone/>
            </a:pPr>
            <a:r>
              <a:rPr lang="en-US" sz="1700" b="1" u="sng">
                <a:latin typeface="Georgia"/>
              </a:rPr>
              <a:t>FY26 Concerns: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Internal Communication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Data Collection and Review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Recruitment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3B8A0A-9592-57C3-685D-811EC19EC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1170432"/>
            <a:ext cx="3749039" cy="5413248"/>
          </a:xfrm>
        </p:spPr>
        <p:txBody>
          <a:bodyPr wrap="square" lIns="54864" tIns="18288" rIns="73152" bIns="18288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550" b="1" u="sng" dirty="0">
                <a:latin typeface="Georgia"/>
              </a:rPr>
              <a:t>MHB Support Provided: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50"/>
              </a:spcAft>
            </a:pPr>
            <a:r>
              <a:rPr lang="en-US" sz="1350" dirty="0">
                <a:latin typeface="Georgia"/>
              </a:rPr>
              <a:t>Capacity Building: Identify one Spokesperson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50"/>
              </a:spcAft>
            </a:pPr>
            <a:r>
              <a:rPr lang="en-US" sz="1350" dirty="0">
                <a:latin typeface="Georgia"/>
              </a:rPr>
              <a:t>Support Specialist with Role and Understanding of what was written to be implemented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50"/>
              </a:spcAft>
            </a:pPr>
            <a:r>
              <a:rPr lang="en-US" sz="1350" dirty="0">
                <a:latin typeface="Georgia"/>
              </a:rPr>
              <a:t>Grant Management</a:t>
            </a:r>
          </a:p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200"/>
              </a:spcAft>
              <a:buNone/>
            </a:pPr>
            <a:r>
              <a:rPr lang="en-US" sz="1550" b="1" u="sng" dirty="0">
                <a:latin typeface="Georgia"/>
              </a:rPr>
              <a:t>Lack of Progress: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50"/>
              </a:spcAft>
            </a:pPr>
            <a:r>
              <a:rPr lang="en-US" sz="1350" dirty="0">
                <a:latin typeface="Georgia"/>
              </a:rPr>
              <a:t>Recruitment of 4 Childcare Centers Continues to Be a Challenge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50"/>
              </a:spcAft>
            </a:pPr>
            <a:r>
              <a:rPr lang="en-US" sz="1350" dirty="0">
                <a:latin typeface="Georgia"/>
              </a:rPr>
              <a:t>Previous Provider Training did not build Capacity in Region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50"/>
              </a:spcAft>
            </a:pPr>
            <a:r>
              <a:rPr lang="en-US" sz="1350" dirty="0">
                <a:latin typeface="Georgia"/>
              </a:rPr>
              <a:t>Family Consent and Screening Follow-Up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lang="en-US" sz="1400" dirty="0">
                <a:latin typeface="Georgia"/>
              </a:rPr>
              <a:t>Desire to Over Saturate Programs that are already working with other providers or providers who previously provided similar services with MHB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C94107-4BA0-DF1A-C798-11BADFC67500}"/>
              </a:ext>
            </a:extLst>
          </p:cNvPr>
          <p:cNvSpPr txBox="1"/>
          <p:nvPr/>
        </p:nvSpPr>
        <p:spPr>
          <a:xfrm>
            <a:off x="7040880" y="365760"/>
            <a:ext cx="1554480" cy="3474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600">
                <a:latin typeface="Georgia"/>
              </a:rPr>
              <a:t>$100,000</a:t>
            </a:r>
          </a:p>
        </p:txBody>
      </p:sp>
    </p:spTree>
    <p:extLst>
      <p:ext uri="{BB962C8B-B14F-4D97-AF65-F5344CB8AC3E}">
        <p14:creationId xmlns:p14="http://schemas.microsoft.com/office/powerpoint/2010/main" val="4264883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46482-9067-F082-82D6-FE144B51F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DDFFBD-BC3F-D447-3BF6-5FFEEE6BA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201168"/>
            <a:ext cx="6172200" cy="640080"/>
          </a:xfrm>
        </p:spPr>
        <p:txBody>
          <a:bodyPr wrap="square" lIns="18288" tIns="0" rIns="18288" bIns="0">
            <a:noAutofit/>
          </a:bodyPr>
          <a:lstStyle/>
          <a:p>
            <a:r>
              <a:rPr lang="en-US">
                <a:latin typeface="Georgia"/>
              </a:rPr>
              <a:t>Project Four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A09A09-7034-8EAC-B14F-4F3BB6E77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640" y="1170432"/>
            <a:ext cx="3657600" cy="4736592"/>
          </a:xfrm>
        </p:spPr>
        <p:txBody>
          <a:bodyPr wrap="square" lIns="54864" tIns="18288" rIns="73152" bIns="18288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u="sng">
                <a:latin typeface="Georgia"/>
              </a:rPr>
              <a:t>Background: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University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Research Project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200"/>
              </a:spcAft>
              <a:buNone/>
            </a:pPr>
            <a:r>
              <a:rPr lang="en-US" sz="1700" b="1" u="sng">
                <a:latin typeface="Georgia"/>
              </a:rPr>
              <a:t>FY26 Concerns: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Communication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>
                <a:latin typeface="Georgia"/>
              </a:rPr>
              <a:t>Recruitment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A8E33F-1E52-E8F4-2782-C3D6F3500B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1170432"/>
            <a:ext cx="3749039" cy="5413248"/>
          </a:xfrm>
        </p:spPr>
        <p:txBody>
          <a:bodyPr wrap="square" lIns="54864" tIns="18288" rIns="73152" bIns="18288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500" b="1" u="sng" dirty="0">
                <a:latin typeface="Georgia"/>
              </a:rPr>
              <a:t>MHB Support Provided: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lang="en-US" sz="1250" dirty="0">
                <a:latin typeface="Georgia"/>
              </a:rPr>
              <a:t>Capacity Building: Identify one Spokesperson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lang="en-US" sz="1250" dirty="0">
                <a:latin typeface="Georgia"/>
              </a:rPr>
              <a:t>Provide Recruitment Places and Strategy (Eligibility Requirements)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lang="en-US" sz="1250" dirty="0">
                <a:latin typeface="Georgia"/>
              </a:rPr>
              <a:t>Review of Control Group vs Intervention Group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200"/>
              </a:spcAft>
              <a:buNone/>
            </a:pPr>
            <a:r>
              <a:rPr lang="en-US" sz="1500" b="1" u="sng" dirty="0">
                <a:latin typeface="Georgia"/>
              </a:rPr>
              <a:t>Lack of Progress: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lang="en-US" sz="1250" dirty="0">
                <a:latin typeface="Georgia"/>
              </a:rPr>
              <a:t>Recruitment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lang="en-US" sz="1250" dirty="0">
                <a:latin typeface="Georgia"/>
              </a:rPr>
              <a:t>Participation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lang="en-US" sz="1250" dirty="0">
                <a:latin typeface="Georgia"/>
              </a:rPr>
              <a:t>Service Model- Achievement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lang="en-US" sz="1250" dirty="0">
                <a:latin typeface="Georgia"/>
              </a:rPr>
              <a:t>Screening Follow-Up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1E604D-6D55-B63B-8C1E-53F1D0625596}"/>
              </a:ext>
            </a:extLst>
          </p:cNvPr>
          <p:cNvSpPr txBox="1"/>
          <p:nvPr/>
        </p:nvSpPr>
        <p:spPr>
          <a:xfrm>
            <a:off x="7086600" y="274320"/>
            <a:ext cx="1554480" cy="3474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600">
                <a:latin typeface="Georgia"/>
              </a:rPr>
              <a:t>$80,517</a:t>
            </a:r>
          </a:p>
        </p:txBody>
      </p:sp>
    </p:spTree>
    <p:extLst>
      <p:ext uri="{BB962C8B-B14F-4D97-AF65-F5344CB8AC3E}">
        <p14:creationId xmlns:p14="http://schemas.microsoft.com/office/powerpoint/2010/main" val="4037816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4561E-75C5-24B6-CD08-4C82091ED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6C71B7-97CC-8745-B11A-2159666A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201168"/>
            <a:ext cx="6172200" cy="640080"/>
          </a:xfrm>
        </p:spPr>
        <p:txBody>
          <a:bodyPr wrap="square" lIns="18288" tIns="0" rIns="18288" bIns="0">
            <a:noAutofit/>
          </a:bodyPr>
          <a:lstStyle/>
          <a:p>
            <a:r>
              <a:rPr lang="en-US">
                <a:latin typeface="Georgia"/>
              </a:rPr>
              <a:t>Project Five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422949-7C85-542F-3213-299B6FA866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640" y="1170432"/>
            <a:ext cx="3657600" cy="4736592"/>
          </a:xfrm>
        </p:spPr>
        <p:txBody>
          <a:bodyPr wrap="square" lIns="54864" tIns="18288" rIns="73152" bIns="18288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u="sng" dirty="0">
                <a:latin typeface="Georgia"/>
              </a:rPr>
              <a:t>Background: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 dirty="0">
                <a:latin typeface="Georgia"/>
              </a:rPr>
              <a:t>University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200"/>
              </a:spcAft>
              <a:buNone/>
            </a:pPr>
            <a:r>
              <a:rPr lang="en-US" sz="1700" b="1" u="sng" dirty="0">
                <a:latin typeface="Georgia"/>
              </a:rPr>
              <a:t>FY26 Concerns: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 dirty="0">
                <a:latin typeface="Georgia"/>
              </a:rPr>
              <a:t>Recruitment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 dirty="0">
                <a:latin typeface="Georgia"/>
              </a:rPr>
              <a:t>Data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579EB7-4E98-AADD-1906-1A454B290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320" y="1170432"/>
            <a:ext cx="3749039" cy="5413248"/>
          </a:xfrm>
        </p:spPr>
        <p:txBody>
          <a:bodyPr wrap="square" lIns="54864" tIns="18288" rIns="73152" bIns="18288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500" b="1" u="sng" dirty="0">
                <a:latin typeface="Georgia"/>
              </a:rPr>
              <a:t>MHB Support Provided: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lang="en-US" sz="1250" dirty="0">
                <a:latin typeface="Georgia"/>
              </a:rPr>
              <a:t>Provide Recruitment Places and Strategy(Eligibility Requirements)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700"/>
              </a:spcBef>
              <a:spcAft>
                <a:spcPts val="200"/>
              </a:spcAft>
              <a:buNone/>
            </a:pPr>
            <a:r>
              <a:rPr lang="en-US" sz="1500" b="1" u="sng" dirty="0">
                <a:latin typeface="Georgia"/>
              </a:rPr>
              <a:t>Lack of Progress: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lang="en-US" sz="1250" dirty="0">
                <a:latin typeface="Georgia"/>
              </a:rPr>
              <a:t>Recruitment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lang="en-US" sz="1250" dirty="0">
                <a:latin typeface="Georgia"/>
              </a:rPr>
              <a:t>Participation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BEB34C-E0FD-88F0-EEB3-C7FB66AD98BB}"/>
              </a:ext>
            </a:extLst>
          </p:cNvPr>
          <p:cNvSpPr txBox="1"/>
          <p:nvPr/>
        </p:nvSpPr>
        <p:spPr>
          <a:xfrm>
            <a:off x="7040880" y="365760"/>
            <a:ext cx="1554480" cy="3474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600" dirty="0">
                <a:latin typeface="Georgia"/>
              </a:rPr>
              <a:t>Withdrawn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94277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B5BA2-0DFD-8EFE-01CC-2AC8176DB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Six – Not on Learning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DABE6-6EFA-7224-71D9-31B8D078C6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u="sng" dirty="0">
                <a:latin typeface="Georgia"/>
              </a:rPr>
              <a:t>Background: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 dirty="0">
                <a:latin typeface="Georgia"/>
              </a:rPr>
              <a:t>Support housing unstable youth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200"/>
              </a:spcAft>
              <a:buNone/>
            </a:pPr>
            <a:r>
              <a:rPr lang="en-US" sz="1700" b="1" u="sng" dirty="0">
                <a:latin typeface="Georgia"/>
              </a:rPr>
              <a:t>FY26 Concerns: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 dirty="0">
                <a:latin typeface="Georgia"/>
              </a:rPr>
              <a:t>Communication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500" dirty="0">
                <a:latin typeface="Georgia"/>
              </a:rPr>
              <a:t>Data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265F1-BA57-7A10-3252-29347ED948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A05DBB"/>
              </a:buClr>
              <a:buSzTx/>
              <a:buFont typeface="Arial"/>
              <a:buNone/>
              <a:tabLst/>
              <a:defRPr/>
            </a:pPr>
            <a:r>
              <a:rPr kumimoji="0" lang="en-US" sz="1700" b="1" i="0" u="sng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MHB </a:t>
            </a:r>
            <a:r>
              <a:rPr kumimoji="0" lang="en-US" sz="1700" b="1" i="0" u="sng" strike="noStrike" kern="1200" cap="none" spc="0" normalizeH="0" baseline="0" noProof="0" dirty="0" err="1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Suppor</a:t>
            </a:r>
            <a:r>
              <a:rPr lang="en-US" sz="1700" b="1" u="sng" dirty="0">
                <a:solidFill>
                  <a:srgbClr val="3B3B3B"/>
                </a:solidFill>
                <a:latin typeface="Georgia"/>
              </a:rPr>
              <a:t>t Provided</a:t>
            </a:r>
            <a:r>
              <a:rPr kumimoji="0" lang="en-US" sz="1700" b="1" i="0" u="sng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:</a:t>
            </a:r>
          </a:p>
          <a:p>
            <a:pPr marL="227013" marR="0" lvl="0" indent="-2270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Several meetings with leadership</a:t>
            </a:r>
          </a:p>
          <a:p>
            <a:pPr marL="227013" marR="0" lvl="0" indent="-2270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r>
              <a:rPr lang="en-US" sz="1500" dirty="0">
                <a:solidFill>
                  <a:srgbClr val="3B3B3B"/>
                </a:solidFill>
                <a:latin typeface="Georgia"/>
              </a:rPr>
              <a:t>System of Care site visit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3B3B3B"/>
              </a:solidFill>
              <a:effectLst/>
              <a:uLnTx/>
              <a:uFillTx/>
              <a:latin typeface="Georgia"/>
              <a:ea typeface="+mn-ea"/>
              <a:cs typeface="Arial"/>
            </a:endParaRPr>
          </a:p>
          <a:p>
            <a:pPr marL="227013" marR="0" lvl="0" indent="-2270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r>
              <a:rPr lang="en-US" sz="1500" dirty="0">
                <a:solidFill>
                  <a:srgbClr val="3B3B3B"/>
                </a:solidFill>
                <a:latin typeface="Georgia"/>
              </a:rPr>
              <a:t>Clarification of expectations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B3B3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27013" marR="0" lvl="0" indent="-2270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endParaRPr lang="en-US" dirty="0">
              <a:solidFill>
                <a:srgbClr val="3B3B3B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200"/>
              </a:spcAft>
              <a:buClr>
                <a:srgbClr val="A05DBB"/>
              </a:buClr>
              <a:buSzTx/>
              <a:buFont typeface="Arial"/>
              <a:buNone/>
              <a:tabLst/>
              <a:defRPr/>
            </a:pPr>
            <a:r>
              <a:rPr kumimoji="0" lang="en-US" sz="1700" b="1" i="0" u="sng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Updates:</a:t>
            </a:r>
          </a:p>
          <a:p>
            <a:pPr marL="227013" marR="0" lvl="0" indent="-2270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Improved communication</a:t>
            </a:r>
          </a:p>
          <a:p>
            <a:pPr marL="227013" marR="0" lvl="0" indent="-2270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Staff is active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in System of Care</a:t>
            </a:r>
          </a:p>
          <a:p>
            <a:pPr marL="227013" marR="0" lvl="0" indent="-2270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r>
              <a:rPr lang="en-US" sz="1500" dirty="0">
                <a:solidFill>
                  <a:srgbClr val="3B3B3B"/>
                </a:solidFill>
                <a:latin typeface="Georgia"/>
              </a:rPr>
              <a:t>Project currently at capacity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3B3B3B"/>
              </a:solidFill>
              <a:effectLst/>
              <a:uLnTx/>
              <a:uFillTx/>
              <a:latin typeface="Georgia"/>
              <a:ea typeface="+mn-ea"/>
              <a:cs typeface="Arial"/>
            </a:endParaRPr>
          </a:p>
          <a:p>
            <a:pPr marL="227013" marR="0" lvl="0" indent="-2270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B3B3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200"/>
              </a:spcAft>
              <a:buClr>
                <a:srgbClr val="A05DBB"/>
              </a:buClr>
              <a:buSzTx/>
              <a:buFont typeface="Arial"/>
              <a:buNone/>
              <a:tabLst/>
              <a:defRPr/>
            </a:pPr>
            <a:r>
              <a:rPr kumimoji="0" lang="en-US" sz="1700" b="1" i="0" u="sng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Pending:</a:t>
            </a:r>
          </a:p>
          <a:p>
            <a:pPr marL="227013" marR="0" lvl="0" indent="-2270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SzTx/>
              <a:buFont typeface="Arial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Georgia"/>
                <a:ea typeface="+mn-ea"/>
                <a:cs typeface="Arial"/>
              </a:rPr>
              <a:t>Work on evaluation requests:</a:t>
            </a:r>
          </a:p>
          <a:p>
            <a:pPr lvl="1" indent="-227013"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Font typeface="Arial"/>
              <a:buChar char="•"/>
              <a:defRPr/>
            </a:pPr>
            <a:r>
              <a:rPr lang="en-US" sz="1300" dirty="0">
                <a:solidFill>
                  <a:srgbClr val="3B3B3B"/>
                </a:solidFill>
                <a:latin typeface="Georgia"/>
              </a:rPr>
              <a:t>Outputs and outcomes need to be strengthened in logic model</a:t>
            </a:r>
            <a:endParaRPr lang="en-US" sz="1400" dirty="0"/>
          </a:p>
          <a:p>
            <a:pPr lvl="1" indent="-227013">
              <a:spcBef>
                <a:spcPts val="0"/>
              </a:spcBef>
              <a:spcAft>
                <a:spcPts val="400"/>
              </a:spcAft>
              <a:buClr>
                <a:srgbClr val="A05DBB"/>
              </a:buClr>
              <a:buFont typeface="Arial"/>
              <a:buChar char="•"/>
              <a:defRPr/>
            </a:pPr>
            <a:r>
              <a:rPr lang="en-US" sz="1300" dirty="0">
                <a:solidFill>
                  <a:srgbClr val="3B3B3B"/>
                </a:solidFill>
                <a:latin typeface="Georgia"/>
              </a:rPr>
              <a:t>Need to add details about psychiatric service in Participant Data Workbook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3B3B3B"/>
              </a:solidFill>
              <a:effectLst/>
              <a:uLnTx/>
              <a:uFillTx/>
              <a:latin typeface="Georgia"/>
              <a:ea typeface="+mn-ea"/>
              <a:cs typeface="Arial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7E545-8DD8-4D0F-FC78-7EA40D8E3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800B-9F5F-F846-B616-8D93E75A6C84}" type="datetime4">
              <a:rPr lang="en-US" smtClean="0"/>
              <a:t>October 15,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F8784-497B-299F-6A6D-68AF8F385C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C2445C-F0FD-D558-751C-8135022AC271}"/>
              </a:ext>
            </a:extLst>
          </p:cNvPr>
          <p:cNvSpPr txBox="1"/>
          <p:nvPr/>
        </p:nvSpPr>
        <p:spPr>
          <a:xfrm>
            <a:off x="7086600" y="274320"/>
            <a:ext cx="1554480" cy="3474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600">
                <a:latin typeface="Georgia"/>
              </a:rPr>
              <a:t>$550,000</a:t>
            </a:r>
            <a:endParaRPr lang="en-US" sz="1600" dirty="0"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472917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1FFDD-5B70-6661-AD2A-552F54C5A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98" y="1769705"/>
            <a:ext cx="8225094" cy="1746300"/>
          </a:xfrm>
        </p:spPr>
        <p:txBody>
          <a:bodyPr/>
          <a:lstStyle/>
          <a:p>
            <a:pPr algn="ctr"/>
            <a:br>
              <a:rPr lang="en-US" dirty="0">
                <a:latin typeface="Georgia"/>
              </a:rPr>
            </a:br>
            <a:r>
              <a:rPr lang="en-US" dirty="0">
                <a:latin typeface="Georgia"/>
              </a:rPr>
              <a:t>Any Questions?</a:t>
            </a:r>
            <a:br>
              <a:rPr lang="en-US" dirty="0">
                <a:latin typeface="Georgia"/>
              </a:rPr>
            </a:br>
            <a:br>
              <a:rPr lang="en-US" dirty="0">
                <a:latin typeface="Georgia"/>
              </a:rPr>
            </a:br>
            <a:endParaRPr lang="en-US" dirty="0">
              <a:latin typeface="Georgia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F82DB-2E1F-A2C3-A22F-7411C666D8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F9967-D669-2044-B7A4-59105BC695C9}" type="datetime4">
              <a:rPr lang="en-US" smtClean="0"/>
              <a:t>October 15,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8C6DB-EA29-F349-62E3-D56019F74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827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777877"/>
      </a:dk1>
      <a:lt1>
        <a:sysClr val="window" lastClr="FFFFFF"/>
      </a:lt1>
      <a:dk2>
        <a:srgbClr val="3B3B3B"/>
      </a:dk2>
      <a:lt2>
        <a:srgbClr val="FFFFFE"/>
      </a:lt2>
      <a:accent1>
        <a:srgbClr val="A05DBB"/>
      </a:accent1>
      <a:accent2>
        <a:srgbClr val="00A5C1"/>
      </a:accent2>
      <a:accent3>
        <a:srgbClr val="A6CE1B"/>
      </a:accent3>
      <a:accent4>
        <a:srgbClr val="365695"/>
      </a:accent4>
      <a:accent5>
        <a:srgbClr val="008878"/>
      </a:accent5>
      <a:accent6>
        <a:srgbClr val="A7241B"/>
      </a:accent6>
      <a:hlink>
        <a:srgbClr val="FF8119"/>
      </a:hlink>
      <a:folHlink>
        <a:srgbClr val="44B9E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613</Words>
  <Application>Microsoft Office PowerPoint</Application>
  <PresentationFormat>On-screen Show (4:3)</PresentationFormat>
  <Paragraphs>151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Georgia</vt:lpstr>
      <vt:lpstr>Lucida Grande</vt:lpstr>
      <vt:lpstr>Office Theme</vt:lpstr>
      <vt:lpstr>FY27 Learning Plan Updates</vt:lpstr>
      <vt:lpstr>PowerPoint Presentation</vt:lpstr>
      <vt:lpstr>Learning Plan Information</vt:lpstr>
      <vt:lpstr>Project One</vt:lpstr>
      <vt:lpstr>Project Two</vt:lpstr>
      <vt:lpstr>Project Three</vt:lpstr>
      <vt:lpstr>Project Four</vt:lpstr>
      <vt:lpstr>Project Five</vt:lpstr>
      <vt:lpstr>Project Six – Not on Learning Plan</vt:lpstr>
      <vt:lpstr> Any Questions?  </vt:lpstr>
    </vt:vector>
  </TitlesOfParts>
  <Company>Paul Bussman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 Brandt</dc:creator>
  <cp:lastModifiedBy>Denise Carter</cp:lastModifiedBy>
  <cp:revision>40</cp:revision>
  <dcterms:created xsi:type="dcterms:W3CDTF">2018-05-04T15:48:02Z</dcterms:created>
  <dcterms:modified xsi:type="dcterms:W3CDTF">2026-10-15T17:59:40Z</dcterms:modified>
</cp:coreProperties>
</file>