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334" r:id="rId2"/>
    <p:sldId id="339" r:id="rId3"/>
    <p:sldId id="335" r:id="rId4"/>
    <p:sldId id="336" r:id="rId5"/>
    <p:sldId id="337" r:id="rId6"/>
    <p:sldId id="338" r:id="rId7"/>
    <p:sldId id="340" r:id="rId8"/>
    <p:sldId id="341" r:id="rId9"/>
    <p:sldId id="342" r:id="rId10"/>
    <p:sldId id="343" r:id="rId11"/>
    <p:sldId id="345" r:id="rId12"/>
    <p:sldId id="344" r:id="rId13"/>
    <p:sldId id="346" r:id="rId14"/>
    <p:sldId id="347" r:id="rId15"/>
    <p:sldId id="34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78329" autoAdjust="0"/>
  </p:normalViewPr>
  <p:slideViewPr>
    <p:cSldViewPr snapToGrid="0">
      <p:cViewPr varScale="1">
        <p:scale>
          <a:sx n="86" d="100"/>
          <a:sy n="86" d="100"/>
        </p:scale>
        <p:origin x="237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48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AF20F2-1D75-4814-A861-B510C9E82D26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30E0DEC-F465-4273-ADD6-AD81028DB426}">
      <dgm:prSet phldrT="[Text]" phldr="0"/>
      <dgm:spPr/>
      <dgm:t>
        <a:bodyPr/>
        <a:lstStyle/>
        <a:p>
          <a:r>
            <a:rPr lang="en-US" dirty="0"/>
            <a:t>2 Strategic Priorities</a:t>
          </a:r>
        </a:p>
      </dgm:t>
    </dgm:pt>
    <dgm:pt modelId="{A7240865-FF55-4B96-982B-863862902EAA}" type="parTrans" cxnId="{9BE22563-E7FD-48C9-9929-C354DE49681C}">
      <dgm:prSet/>
      <dgm:spPr/>
      <dgm:t>
        <a:bodyPr/>
        <a:lstStyle/>
        <a:p>
          <a:endParaRPr lang="en-US"/>
        </a:p>
      </dgm:t>
    </dgm:pt>
    <dgm:pt modelId="{EB80CB5B-493F-4BA1-9B3E-2EB8C5CAE456}" type="sibTrans" cxnId="{9BE22563-E7FD-48C9-9929-C354DE49681C}">
      <dgm:prSet/>
      <dgm:spPr/>
      <dgm:t>
        <a:bodyPr/>
        <a:lstStyle/>
        <a:p>
          <a:endParaRPr lang="en-US"/>
        </a:p>
      </dgm:t>
    </dgm:pt>
    <dgm:pt modelId="{4FD4164E-427C-4260-8CCC-965E545826B7}">
      <dgm:prSet phldrT="[Text]" phldr="0"/>
      <dgm:spPr/>
      <dgm:t>
        <a:bodyPr/>
        <a:lstStyle/>
        <a:p>
          <a:r>
            <a:rPr lang="en-US" dirty="0"/>
            <a:t>10 Key Strategies</a:t>
          </a:r>
        </a:p>
      </dgm:t>
    </dgm:pt>
    <dgm:pt modelId="{10FD2737-7EC9-4DC4-A5CA-5A83B1C2827C}" type="parTrans" cxnId="{4B828B14-152A-4D93-BD31-AE3D7E23BE48}">
      <dgm:prSet/>
      <dgm:spPr/>
      <dgm:t>
        <a:bodyPr/>
        <a:lstStyle/>
        <a:p>
          <a:endParaRPr lang="en-US"/>
        </a:p>
      </dgm:t>
    </dgm:pt>
    <dgm:pt modelId="{595BD1BE-6B08-47ED-BAD6-20C4DA7AC330}" type="sibTrans" cxnId="{4B828B14-152A-4D93-BD31-AE3D7E23BE48}">
      <dgm:prSet/>
      <dgm:spPr/>
      <dgm:t>
        <a:bodyPr/>
        <a:lstStyle/>
        <a:p>
          <a:endParaRPr lang="en-US"/>
        </a:p>
      </dgm:t>
    </dgm:pt>
    <dgm:pt modelId="{8767244B-2B83-49CD-A6C6-0AA4E25E4A04}">
      <dgm:prSet phldrT="[Text]" phldr="0"/>
      <dgm:spPr/>
      <dgm:t>
        <a:bodyPr/>
        <a:lstStyle/>
        <a:p>
          <a:r>
            <a:rPr lang="en-US" dirty="0"/>
            <a:t>45 FY26 Activities</a:t>
          </a:r>
        </a:p>
      </dgm:t>
    </dgm:pt>
    <dgm:pt modelId="{46582E5E-FB0E-4D10-BBD2-D7FFE8EBF1C2}" type="parTrans" cxnId="{50E52973-D27E-442C-9BF0-DEC01B790843}">
      <dgm:prSet/>
      <dgm:spPr/>
      <dgm:t>
        <a:bodyPr/>
        <a:lstStyle/>
        <a:p>
          <a:endParaRPr lang="en-US"/>
        </a:p>
      </dgm:t>
    </dgm:pt>
    <dgm:pt modelId="{29FA8D18-24D3-4A25-A9B8-B712D0DD45F0}" type="sibTrans" cxnId="{50E52973-D27E-442C-9BF0-DEC01B790843}">
      <dgm:prSet/>
      <dgm:spPr/>
      <dgm:t>
        <a:bodyPr/>
        <a:lstStyle/>
        <a:p>
          <a:endParaRPr lang="en-US"/>
        </a:p>
      </dgm:t>
    </dgm:pt>
    <dgm:pt modelId="{F18AA896-513B-4AB3-9C11-35DC596D22EE}">
      <dgm:prSet phldrT="[Text]" phldr="0"/>
      <dgm:spPr/>
      <dgm:t>
        <a:bodyPr/>
        <a:lstStyle/>
        <a:p>
          <a:r>
            <a:rPr lang="en-US" dirty="0"/>
            <a:t>73% Met Goal</a:t>
          </a:r>
        </a:p>
      </dgm:t>
    </dgm:pt>
    <dgm:pt modelId="{B7AF9123-0EE8-49E7-8A8B-0111EE19B346}" type="parTrans" cxnId="{5EC64687-687D-4EA1-A640-C04C70E33C69}">
      <dgm:prSet/>
      <dgm:spPr/>
      <dgm:t>
        <a:bodyPr/>
        <a:lstStyle/>
        <a:p>
          <a:endParaRPr lang="en-US"/>
        </a:p>
      </dgm:t>
    </dgm:pt>
    <dgm:pt modelId="{CD0E342C-BE99-47E4-AA02-D31B34ECCEF3}" type="sibTrans" cxnId="{5EC64687-687D-4EA1-A640-C04C70E33C69}">
      <dgm:prSet/>
      <dgm:spPr/>
      <dgm:t>
        <a:bodyPr/>
        <a:lstStyle/>
        <a:p>
          <a:endParaRPr lang="en-US"/>
        </a:p>
      </dgm:t>
    </dgm:pt>
    <dgm:pt modelId="{9A547110-D9E3-4AED-B223-5E81FC7D55AB}">
      <dgm:prSet phldrT="[Text]" phldr="0"/>
      <dgm:spPr/>
      <dgm:t>
        <a:bodyPr/>
        <a:lstStyle/>
        <a:p>
          <a:r>
            <a:rPr lang="en-US" dirty="0"/>
            <a:t>27% In Progress at 6.30.26</a:t>
          </a:r>
        </a:p>
      </dgm:t>
    </dgm:pt>
    <dgm:pt modelId="{0020A5D5-7D21-4AC5-8B84-EAAE6D65D554}" type="parTrans" cxnId="{39AF93D9-17A5-4A94-AC47-F98382464E7C}">
      <dgm:prSet/>
      <dgm:spPr/>
      <dgm:t>
        <a:bodyPr/>
        <a:lstStyle/>
        <a:p>
          <a:endParaRPr lang="en-US"/>
        </a:p>
      </dgm:t>
    </dgm:pt>
    <dgm:pt modelId="{62088331-4594-4112-AF7C-23BE3C90D5E3}" type="sibTrans" cxnId="{39AF93D9-17A5-4A94-AC47-F98382464E7C}">
      <dgm:prSet/>
      <dgm:spPr/>
      <dgm:t>
        <a:bodyPr/>
        <a:lstStyle/>
        <a:p>
          <a:endParaRPr lang="en-US"/>
        </a:p>
      </dgm:t>
    </dgm:pt>
    <dgm:pt modelId="{D64930CA-BD69-4451-B409-63E1AC49BBC5}">
      <dgm:prSet phldrT="[Text]" phldr="0"/>
      <dgm:spPr/>
      <dgm:t>
        <a:bodyPr/>
        <a:lstStyle/>
        <a:p>
          <a:r>
            <a:rPr lang="en-US" dirty="0"/>
            <a:t>Accomplished in 6 months</a:t>
          </a:r>
        </a:p>
      </dgm:t>
    </dgm:pt>
    <dgm:pt modelId="{2EC82F8C-CEF1-4E65-88BE-CA818F1E3DD3}" type="parTrans" cxnId="{EEEB6CA2-C4AC-4D61-A4E3-45C47F1D9612}">
      <dgm:prSet/>
      <dgm:spPr/>
      <dgm:t>
        <a:bodyPr/>
        <a:lstStyle/>
        <a:p>
          <a:endParaRPr lang="en-US"/>
        </a:p>
      </dgm:t>
    </dgm:pt>
    <dgm:pt modelId="{DB59D37A-72D8-4679-BACA-35A3A97D2CE3}" type="sibTrans" cxnId="{EEEB6CA2-C4AC-4D61-A4E3-45C47F1D9612}">
      <dgm:prSet/>
      <dgm:spPr/>
      <dgm:t>
        <a:bodyPr/>
        <a:lstStyle/>
        <a:p>
          <a:endParaRPr lang="en-US"/>
        </a:p>
      </dgm:t>
    </dgm:pt>
    <dgm:pt modelId="{ED9AEF85-DA2E-4DDE-BF05-6D3E3618D7C7}" type="pres">
      <dgm:prSet presAssocID="{51AF20F2-1D75-4814-A861-B510C9E82D26}" presName="diagram" presStyleCnt="0">
        <dgm:presLayoutVars>
          <dgm:dir/>
          <dgm:resizeHandles val="exact"/>
        </dgm:presLayoutVars>
      </dgm:prSet>
      <dgm:spPr/>
    </dgm:pt>
    <dgm:pt modelId="{24BF71B2-AC7A-4F21-B20A-E9E5B38FDDA8}" type="pres">
      <dgm:prSet presAssocID="{F30E0DEC-F465-4273-ADD6-AD81028DB426}" presName="node" presStyleLbl="node1" presStyleIdx="0" presStyleCnt="6">
        <dgm:presLayoutVars>
          <dgm:bulletEnabled val="1"/>
        </dgm:presLayoutVars>
      </dgm:prSet>
      <dgm:spPr/>
    </dgm:pt>
    <dgm:pt modelId="{FC4DF0D1-DDFA-46D7-9148-6879467D9115}" type="pres">
      <dgm:prSet presAssocID="{EB80CB5B-493F-4BA1-9B3E-2EB8C5CAE456}" presName="sibTrans" presStyleCnt="0"/>
      <dgm:spPr/>
    </dgm:pt>
    <dgm:pt modelId="{DBC18A09-E1AF-4673-AB73-E5A94B77984B}" type="pres">
      <dgm:prSet presAssocID="{4FD4164E-427C-4260-8CCC-965E545826B7}" presName="node" presStyleLbl="node1" presStyleIdx="1" presStyleCnt="6">
        <dgm:presLayoutVars>
          <dgm:bulletEnabled val="1"/>
        </dgm:presLayoutVars>
      </dgm:prSet>
      <dgm:spPr/>
    </dgm:pt>
    <dgm:pt modelId="{8D04C663-6983-4FDF-BD9C-388661949194}" type="pres">
      <dgm:prSet presAssocID="{595BD1BE-6B08-47ED-BAD6-20C4DA7AC330}" presName="sibTrans" presStyleCnt="0"/>
      <dgm:spPr/>
    </dgm:pt>
    <dgm:pt modelId="{B569D38B-A9D4-494D-B7EF-C337221C61F3}" type="pres">
      <dgm:prSet presAssocID="{8767244B-2B83-49CD-A6C6-0AA4E25E4A04}" presName="node" presStyleLbl="node1" presStyleIdx="2" presStyleCnt="6">
        <dgm:presLayoutVars>
          <dgm:bulletEnabled val="1"/>
        </dgm:presLayoutVars>
      </dgm:prSet>
      <dgm:spPr/>
    </dgm:pt>
    <dgm:pt modelId="{61AF4B2F-0C7F-400B-94E4-8D914CBEE795}" type="pres">
      <dgm:prSet presAssocID="{29FA8D18-24D3-4A25-A9B8-B712D0DD45F0}" presName="sibTrans" presStyleCnt="0"/>
      <dgm:spPr/>
    </dgm:pt>
    <dgm:pt modelId="{6845F3DA-FEF3-42A2-8655-6F20C4F7F1F1}" type="pres">
      <dgm:prSet presAssocID="{F18AA896-513B-4AB3-9C11-35DC596D22EE}" presName="node" presStyleLbl="node1" presStyleIdx="3" presStyleCnt="6">
        <dgm:presLayoutVars>
          <dgm:bulletEnabled val="1"/>
        </dgm:presLayoutVars>
      </dgm:prSet>
      <dgm:spPr/>
    </dgm:pt>
    <dgm:pt modelId="{AD53E16A-12E6-405A-BE45-BF04DAA1098D}" type="pres">
      <dgm:prSet presAssocID="{CD0E342C-BE99-47E4-AA02-D31B34ECCEF3}" presName="sibTrans" presStyleCnt="0"/>
      <dgm:spPr/>
    </dgm:pt>
    <dgm:pt modelId="{C81AE48A-E67A-4050-9693-D0167DA5935B}" type="pres">
      <dgm:prSet presAssocID="{9A547110-D9E3-4AED-B223-5E81FC7D55AB}" presName="node" presStyleLbl="node1" presStyleIdx="4" presStyleCnt="6">
        <dgm:presLayoutVars>
          <dgm:bulletEnabled val="1"/>
        </dgm:presLayoutVars>
      </dgm:prSet>
      <dgm:spPr/>
    </dgm:pt>
    <dgm:pt modelId="{11ED6774-21D6-42D1-803D-FDF69C0DA90E}" type="pres">
      <dgm:prSet presAssocID="{62088331-4594-4112-AF7C-23BE3C90D5E3}" presName="sibTrans" presStyleCnt="0"/>
      <dgm:spPr/>
    </dgm:pt>
    <dgm:pt modelId="{A311DB76-828C-4C2E-BD1F-69AD40183984}" type="pres">
      <dgm:prSet presAssocID="{D64930CA-BD69-4451-B409-63E1AC49BBC5}" presName="node" presStyleLbl="node1" presStyleIdx="5" presStyleCnt="6">
        <dgm:presLayoutVars>
          <dgm:bulletEnabled val="1"/>
        </dgm:presLayoutVars>
      </dgm:prSet>
      <dgm:spPr/>
    </dgm:pt>
  </dgm:ptLst>
  <dgm:cxnLst>
    <dgm:cxn modelId="{4B828B14-152A-4D93-BD31-AE3D7E23BE48}" srcId="{51AF20F2-1D75-4814-A861-B510C9E82D26}" destId="{4FD4164E-427C-4260-8CCC-965E545826B7}" srcOrd="1" destOrd="0" parTransId="{10FD2737-7EC9-4DC4-A5CA-5A83B1C2827C}" sibTransId="{595BD1BE-6B08-47ED-BAD6-20C4DA7AC330}"/>
    <dgm:cxn modelId="{9BE22563-E7FD-48C9-9929-C354DE49681C}" srcId="{51AF20F2-1D75-4814-A861-B510C9E82D26}" destId="{F30E0DEC-F465-4273-ADD6-AD81028DB426}" srcOrd="0" destOrd="0" parTransId="{A7240865-FF55-4B96-982B-863862902EAA}" sibTransId="{EB80CB5B-493F-4BA1-9B3E-2EB8C5CAE456}"/>
    <dgm:cxn modelId="{DF0D5A50-4A4D-4B73-87B2-01571596DF14}" type="presOf" srcId="{51AF20F2-1D75-4814-A861-B510C9E82D26}" destId="{ED9AEF85-DA2E-4DDE-BF05-6D3E3618D7C7}" srcOrd="0" destOrd="0" presId="urn:microsoft.com/office/officeart/2005/8/layout/default"/>
    <dgm:cxn modelId="{50E52973-D27E-442C-9BF0-DEC01B790843}" srcId="{51AF20F2-1D75-4814-A861-B510C9E82D26}" destId="{8767244B-2B83-49CD-A6C6-0AA4E25E4A04}" srcOrd="2" destOrd="0" parTransId="{46582E5E-FB0E-4D10-BBD2-D7FFE8EBF1C2}" sibTransId="{29FA8D18-24D3-4A25-A9B8-B712D0DD45F0}"/>
    <dgm:cxn modelId="{60AAB476-8CA2-4B99-9186-D79077D797EF}" type="presOf" srcId="{F30E0DEC-F465-4273-ADD6-AD81028DB426}" destId="{24BF71B2-AC7A-4F21-B20A-E9E5B38FDDA8}" srcOrd="0" destOrd="0" presId="urn:microsoft.com/office/officeart/2005/8/layout/default"/>
    <dgm:cxn modelId="{D8A4EE56-1490-4535-A7E8-DB18AF7168D4}" type="presOf" srcId="{4FD4164E-427C-4260-8CCC-965E545826B7}" destId="{DBC18A09-E1AF-4673-AB73-E5A94B77984B}" srcOrd="0" destOrd="0" presId="urn:microsoft.com/office/officeart/2005/8/layout/default"/>
    <dgm:cxn modelId="{5EC64687-687D-4EA1-A640-C04C70E33C69}" srcId="{51AF20F2-1D75-4814-A861-B510C9E82D26}" destId="{F18AA896-513B-4AB3-9C11-35DC596D22EE}" srcOrd="3" destOrd="0" parTransId="{B7AF9123-0EE8-49E7-8A8B-0111EE19B346}" sibTransId="{CD0E342C-BE99-47E4-AA02-D31B34ECCEF3}"/>
    <dgm:cxn modelId="{2F8B2A93-B915-4374-8E75-270829D951BD}" type="presOf" srcId="{F18AA896-513B-4AB3-9C11-35DC596D22EE}" destId="{6845F3DA-FEF3-42A2-8655-6F20C4F7F1F1}" srcOrd="0" destOrd="0" presId="urn:microsoft.com/office/officeart/2005/8/layout/default"/>
    <dgm:cxn modelId="{EEEB6CA2-C4AC-4D61-A4E3-45C47F1D9612}" srcId="{51AF20F2-1D75-4814-A861-B510C9E82D26}" destId="{D64930CA-BD69-4451-B409-63E1AC49BBC5}" srcOrd="5" destOrd="0" parTransId="{2EC82F8C-CEF1-4E65-88BE-CA818F1E3DD3}" sibTransId="{DB59D37A-72D8-4679-BACA-35A3A97D2CE3}"/>
    <dgm:cxn modelId="{929736D3-E3E1-4E6A-97CD-5605BF57A57E}" type="presOf" srcId="{D64930CA-BD69-4451-B409-63E1AC49BBC5}" destId="{A311DB76-828C-4C2E-BD1F-69AD40183984}" srcOrd="0" destOrd="0" presId="urn:microsoft.com/office/officeart/2005/8/layout/default"/>
    <dgm:cxn modelId="{2A7761D4-D1AC-428A-842A-F8A56C9D5667}" type="presOf" srcId="{8767244B-2B83-49CD-A6C6-0AA4E25E4A04}" destId="{B569D38B-A9D4-494D-B7EF-C337221C61F3}" srcOrd="0" destOrd="0" presId="urn:microsoft.com/office/officeart/2005/8/layout/default"/>
    <dgm:cxn modelId="{2A074DD7-E5EC-4922-AA97-B1FBCB17CE0B}" type="presOf" srcId="{9A547110-D9E3-4AED-B223-5E81FC7D55AB}" destId="{C81AE48A-E67A-4050-9693-D0167DA5935B}" srcOrd="0" destOrd="0" presId="urn:microsoft.com/office/officeart/2005/8/layout/default"/>
    <dgm:cxn modelId="{39AF93D9-17A5-4A94-AC47-F98382464E7C}" srcId="{51AF20F2-1D75-4814-A861-B510C9E82D26}" destId="{9A547110-D9E3-4AED-B223-5E81FC7D55AB}" srcOrd="4" destOrd="0" parTransId="{0020A5D5-7D21-4AC5-8B84-EAAE6D65D554}" sibTransId="{62088331-4594-4112-AF7C-23BE3C90D5E3}"/>
    <dgm:cxn modelId="{E58270B5-0C3D-4E1E-99AC-CB219C929427}" type="presParOf" srcId="{ED9AEF85-DA2E-4DDE-BF05-6D3E3618D7C7}" destId="{24BF71B2-AC7A-4F21-B20A-E9E5B38FDDA8}" srcOrd="0" destOrd="0" presId="urn:microsoft.com/office/officeart/2005/8/layout/default"/>
    <dgm:cxn modelId="{FDDD059F-47B0-49B9-A381-3E3CDCD38745}" type="presParOf" srcId="{ED9AEF85-DA2E-4DDE-BF05-6D3E3618D7C7}" destId="{FC4DF0D1-DDFA-46D7-9148-6879467D9115}" srcOrd="1" destOrd="0" presId="urn:microsoft.com/office/officeart/2005/8/layout/default"/>
    <dgm:cxn modelId="{13973570-E3B3-4760-B024-62D5D31BA8DC}" type="presParOf" srcId="{ED9AEF85-DA2E-4DDE-BF05-6D3E3618D7C7}" destId="{DBC18A09-E1AF-4673-AB73-E5A94B77984B}" srcOrd="2" destOrd="0" presId="urn:microsoft.com/office/officeart/2005/8/layout/default"/>
    <dgm:cxn modelId="{95C56285-258A-42BD-945F-11CCE2FE9415}" type="presParOf" srcId="{ED9AEF85-DA2E-4DDE-BF05-6D3E3618D7C7}" destId="{8D04C663-6983-4FDF-BD9C-388661949194}" srcOrd="3" destOrd="0" presId="urn:microsoft.com/office/officeart/2005/8/layout/default"/>
    <dgm:cxn modelId="{203B46AE-D39A-4AD3-99F9-BAA6813F4387}" type="presParOf" srcId="{ED9AEF85-DA2E-4DDE-BF05-6D3E3618D7C7}" destId="{B569D38B-A9D4-494D-B7EF-C337221C61F3}" srcOrd="4" destOrd="0" presId="urn:microsoft.com/office/officeart/2005/8/layout/default"/>
    <dgm:cxn modelId="{78F6A8A8-366E-4857-93F0-FF88C732E6F4}" type="presParOf" srcId="{ED9AEF85-DA2E-4DDE-BF05-6D3E3618D7C7}" destId="{61AF4B2F-0C7F-400B-94E4-8D914CBEE795}" srcOrd="5" destOrd="0" presId="urn:microsoft.com/office/officeart/2005/8/layout/default"/>
    <dgm:cxn modelId="{9BEB113A-9389-462F-AFAC-3FB09916E460}" type="presParOf" srcId="{ED9AEF85-DA2E-4DDE-BF05-6D3E3618D7C7}" destId="{6845F3DA-FEF3-42A2-8655-6F20C4F7F1F1}" srcOrd="6" destOrd="0" presId="urn:microsoft.com/office/officeart/2005/8/layout/default"/>
    <dgm:cxn modelId="{92B07921-E7E3-466A-A737-5FE403E2CCD4}" type="presParOf" srcId="{ED9AEF85-DA2E-4DDE-BF05-6D3E3618D7C7}" destId="{AD53E16A-12E6-405A-BE45-BF04DAA1098D}" srcOrd="7" destOrd="0" presId="urn:microsoft.com/office/officeart/2005/8/layout/default"/>
    <dgm:cxn modelId="{39359733-B33A-4905-A50B-9EC25DF2A8F4}" type="presParOf" srcId="{ED9AEF85-DA2E-4DDE-BF05-6D3E3618D7C7}" destId="{C81AE48A-E67A-4050-9693-D0167DA5935B}" srcOrd="8" destOrd="0" presId="urn:microsoft.com/office/officeart/2005/8/layout/default"/>
    <dgm:cxn modelId="{869006DE-FE5B-415F-82FD-A6AA663FF2B7}" type="presParOf" srcId="{ED9AEF85-DA2E-4DDE-BF05-6D3E3618D7C7}" destId="{11ED6774-21D6-42D1-803D-FDF69C0DA90E}" srcOrd="9" destOrd="0" presId="urn:microsoft.com/office/officeart/2005/8/layout/default"/>
    <dgm:cxn modelId="{1EE496AD-7D91-4719-8D60-5AC170F631A2}" type="presParOf" srcId="{ED9AEF85-DA2E-4DDE-BF05-6D3E3618D7C7}" destId="{A311DB76-828C-4C2E-BD1F-69AD4018398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F71B2-AC7A-4F21-B20A-E9E5B38FDDA8}">
      <dsp:nvSpPr>
        <dsp:cNvPr id="0" name=""/>
        <dsp:cNvSpPr/>
      </dsp:nvSpPr>
      <dsp:spPr>
        <a:xfrm>
          <a:off x="0" y="685799"/>
          <a:ext cx="2571749" cy="15430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2 Strategic Priorities</a:t>
          </a:r>
        </a:p>
      </dsp:txBody>
      <dsp:txXfrm>
        <a:off x="0" y="685799"/>
        <a:ext cx="2571749" cy="1543050"/>
      </dsp:txXfrm>
    </dsp:sp>
    <dsp:sp modelId="{DBC18A09-E1AF-4673-AB73-E5A94B77984B}">
      <dsp:nvSpPr>
        <dsp:cNvPr id="0" name=""/>
        <dsp:cNvSpPr/>
      </dsp:nvSpPr>
      <dsp:spPr>
        <a:xfrm>
          <a:off x="2828925" y="685799"/>
          <a:ext cx="2571749" cy="1543050"/>
        </a:xfrm>
        <a:prstGeom prst="rect">
          <a:avLst/>
        </a:prstGeom>
        <a:solidFill>
          <a:schemeClr val="accent2">
            <a:hueOff val="-383561"/>
            <a:satOff val="8859"/>
            <a:lumOff val="-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10 Key Strategies</a:t>
          </a:r>
        </a:p>
      </dsp:txBody>
      <dsp:txXfrm>
        <a:off x="2828925" y="685799"/>
        <a:ext cx="2571749" cy="1543050"/>
      </dsp:txXfrm>
    </dsp:sp>
    <dsp:sp modelId="{B569D38B-A9D4-494D-B7EF-C337221C61F3}">
      <dsp:nvSpPr>
        <dsp:cNvPr id="0" name=""/>
        <dsp:cNvSpPr/>
      </dsp:nvSpPr>
      <dsp:spPr>
        <a:xfrm>
          <a:off x="5657849" y="685799"/>
          <a:ext cx="2571749" cy="1543050"/>
        </a:xfrm>
        <a:prstGeom prst="rect">
          <a:avLst/>
        </a:prstGeom>
        <a:solidFill>
          <a:schemeClr val="accent2">
            <a:hueOff val="-767123"/>
            <a:satOff val="17719"/>
            <a:lumOff val="-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45 FY26 Activities</a:t>
          </a:r>
        </a:p>
      </dsp:txBody>
      <dsp:txXfrm>
        <a:off x="5657849" y="685799"/>
        <a:ext cx="2571749" cy="1543050"/>
      </dsp:txXfrm>
    </dsp:sp>
    <dsp:sp modelId="{6845F3DA-FEF3-42A2-8655-6F20C4F7F1F1}">
      <dsp:nvSpPr>
        <dsp:cNvPr id="0" name=""/>
        <dsp:cNvSpPr/>
      </dsp:nvSpPr>
      <dsp:spPr>
        <a:xfrm>
          <a:off x="0" y="2486025"/>
          <a:ext cx="2571749" cy="1543050"/>
        </a:xfrm>
        <a:prstGeom prst="rect">
          <a:avLst/>
        </a:prstGeom>
        <a:solidFill>
          <a:schemeClr val="accent2">
            <a:hueOff val="-1150684"/>
            <a:satOff val="26578"/>
            <a:lumOff val="-11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73% Met Goal</a:t>
          </a:r>
        </a:p>
      </dsp:txBody>
      <dsp:txXfrm>
        <a:off x="0" y="2486025"/>
        <a:ext cx="2571749" cy="1543050"/>
      </dsp:txXfrm>
    </dsp:sp>
    <dsp:sp modelId="{C81AE48A-E67A-4050-9693-D0167DA5935B}">
      <dsp:nvSpPr>
        <dsp:cNvPr id="0" name=""/>
        <dsp:cNvSpPr/>
      </dsp:nvSpPr>
      <dsp:spPr>
        <a:xfrm>
          <a:off x="2828925" y="2486025"/>
          <a:ext cx="2571749" cy="1543050"/>
        </a:xfrm>
        <a:prstGeom prst="rect">
          <a:avLst/>
        </a:prstGeom>
        <a:solidFill>
          <a:schemeClr val="accent2">
            <a:hueOff val="-1534246"/>
            <a:satOff val="35438"/>
            <a:lumOff val="-1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27% In Progress at 6.30.26</a:t>
          </a:r>
        </a:p>
      </dsp:txBody>
      <dsp:txXfrm>
        <a:off x="2828925" y="2486025"/>
        <a:ext cx="2571749" cy="1543050"/>
      </dsp:txXfrm>
    </dsp:sp>
    <dsp:sp modelId="{A311DB76-828C-4C2E-BD1F-69AD40183984}">
      <dsp:nvSpPr>
        <dsp:cNvPr id="0" name=""/>
        <dsp:cNvSpPr/>
      </dsp:nvSpPr>
      <dsp:spPr>
        <a:xfrm>
          <a:off x="5657849" y="2486025"/>
          <a:ext cx="2571749" cy="1543050"/>
        </a:xfrm>
        <a:prstGeom prst="rect">
          <a:avLst/>
        </a:prstGeom>
        <a:solidFill>
          <a:schemeClr val="accent2">
            <a:hueOff val="-1917807"/>
            <a:satOff val="44297"/>
            <a:lumOff val="-19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Accomplished in 6 months</a:t>
          </a:r>
        </a:p>
      </dsp:txBody>
      <dsp:txXfrm>
        <a:off x="5657849" y="2486025"/>
        <a:ext cx="2571749" cy="1543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987119-C2D8-46BF-AA1F-FD852C3BD877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67D71-F83C-43F7-A969-4B20A9D209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90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MHB is an independent taxing district in the City of St. Louis with two property tax funds—the Community Mental Health Fund and the Community Children’s Services Fund  </a:t>
            </a:r>
          </a:p>
          <a:p>
            <a:endParaRPr lang="en-US" dirty="0"/>
          </a:p>
          <a:p>
            <a:r>
              <a:rPr lang="en-US" sz="1200" b="1" i="1" dirty="0">
                <a:solidFill>
                  <a:srgbClr val="7030A0"/>
                </a:solidFill>
              </a:rPr>
              <a:t>We’re on a mission to improve the quality of life for city residents by investing and participating in a coordinated system of social, behavioral, and physical health services aligned with community priorities.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C67D71-F83C-43F7-A969-4B20A9D2092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580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7013" indent="-227013">
              <a:buClr>
                <a:schemeClr val="accent1"/>
              </a:buClr>
              <a:buFont typeface="Arial"/>
              <a:buChar char="•"/>
            </a:pPr>
            <a:r>
              <a:rPr lang="en-US" dirty="0"/>
              <a:t>FY26 – 28 strategic plan refresh occurred in fall 2025 with the plan approved in January 2026</a:t>
            </a:r>
          </a:p>
          <a:p>
            <a:pPr marL="227013" indent="-227013">
              <a:buClr>
                <a:schemeClr val="accent1"/>
              </a:buClr>
              <a:buFont typeface="Arial"/>
              <a:buChar char="•"/>
            </a:pPr>
            <a:r>
              <a:rPr lang="en-US" dirty="0"/>
              <a:t>FY26 had only a 6-month timeframe to implement activities supporting key plan strategies</a:t>
            </a:r>
          </a:p>
          <a:p>
            <a:pPr marL="227013" indent="-227013">
              <a:buClr>
                <a:schemeClr val="accent1"/>
              </a:buClr>
              <a:buFont typeface="Arial"/>
              <a:buChar char="•"/>
            </a:pPr>
            <a:r>
              <a:rPr lang="en-US" dirty="0"/>
              <a:t>Each year all staff develop individual workplans with goals directly tied to one or more key strategies</a:t>
            </a:r>
          </a:p>
          <a:p>
            <a:pPr marL="227013" indent="-227013">
              <a:buClr>
                <a:schemeClr val="accent1"/>
              </a:buClr>
              <a:buFont typeface="Arial"/>
              <a:buChar char="•"/>
            </a:pPr>
            <a:r>
              <a:rPr lang="en-US" dirty="0"/>
              <a:t>Additionally, staff also have professional development goals each fiscal year</a:t>
            </a:r>
          </a:p>
          <a:p>
            <a:pPr marL="227013" indent="-227013">
              <a:buClr>
                <a:schemeClr val="accent1"/>
              </a:buClr>
              <a:buFont typeface="Arial"/>
              <a:buChar char="•"/>
            </a:pPr>
            <a:r>
              <a:rPr lang="en-US" dirty="0"/>
              <a:t>Progress is captured in the employee’s annual performance appraisal and contributes to their overall performance rating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C67D71-F83C-43F7-A969-4B20A9D2092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796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HB Bcknds B 00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STL MHB MASTER LOGO without TAG PERIO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181"/>
          <a:stretch/>
        </p:blipFill>
        <p:spPr>
          <a:xfrm>
            <a:off x="508000" y="657110"/>
            <a:ext cx="2749550" cy="1117493"/>
          </a:xfrm>
          <a:prstGeom prst="rect">
            <a:avLst/>
          </a:prstGeom>
        </p:spPr>
      </p:pic>
      <p:pic>
        <p:nvPicPr>
          <p:cNvPr id="9" name="Picture 8" descr="STL MHB MASTER LOGO without TAG PERIO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934" r="-4055"/>
          <a:stretch/>
        </p:blipFill>
        <p:spPr>
          <a:xfrm>
            <a:off x="6762750" y="657110"/>
            <a:ext cx="1771650" cy="1117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649" y="2679336"/>
            <a:ext cx="6046746" cy="18093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9308" y="6042771"/>
            <a:ext cx="3771069" cy="556471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73129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HB Bcknds B 006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STL MHB MASTER LOGO without TAG PERIO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181"/>
          <a:stretch/>
        </p:blipFill>
        <p:spPr>
          <a:xfrm>
            <a:off x="508000" y="657110"/>
            <a:ext cx="2749550" cy="1117493"/>
          </a:xfrm>
          <a:prstGeom prst="rect">
            <a:avLst/>
          </a:prstGeom>
        </p:spPr>
      </p:pic>
      <p:pic>
        <p:nvPicPr>
          <p:cNvPr id="9" name="Picture 8" descr="STL MHB MASTER LOGO without TAG PERIO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934" r="-4055"/>
          <a:stretch/>
        </p:blipFill>
        <p:spPr>
          <a:xfrm>
            <a:off x="6762750" y="657110"/>
            <a:ext cx="1771650" cy="1117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649" y="2679336"/>
            <a:ext cx="6046746" cy="18093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9308" y="6042771"/>
            <a:ext cx="3771069" cy="556471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1925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HB Bcknds B 005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STL MHB MASTER LOGO without TAG PERIO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181"/>
          <a:stretch/>
        </p:blipFill>
        <p:spPr>
          <a:xfrm>
            <a:off x="508000" y="657110"/>
            <a:ext cx="2749550" cy="1117493"/>
          </a:xfrm>
          <a:prstGeom prst="rect">
            <a:avLst/>
          </a:prstGeom>
        </p:spPr>
      </p:pic>
      <p:pic>
        <p:nvPicPr>
          <p:cNvPr id="9" name="Picture 8" descr="STL MHB MASTER LOGO without TAG PERIO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934" r="-4055"/>
          <a:stretch/>
        </p:blipFill>
        <p:spPr>
          <a:xfrm>
            <a:off x="6762750" y="657110"/>
            <a:ext cx="1771650" cy="1117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649" y="2679336"/>
            <a:ext cx="6046746" cy="18093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9308" y="6042771"/>
            <a:ext cx="3771069" cy="556471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93612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021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MHB Bcknds E2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66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4501" y="440439"/>
            <a:ext cx="8225094" cy="1746300"/>
          </a:xfrm>
        </p:spPr>
        <p:txBody>
          <a:bodyPr anchor="b"/>
          <a:lstStyle>
            <a:lvl1pPr algn="l">
              <a:defRPr sz="32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4501" y="2370846"/>
            <a:ext cx="8225094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945F9967-D669-2044-B7A4-59105BC695C9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STLMHB Brand Signature for PPT FOOTER RGB 042018_notag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5" y="6207000"/>
            <a:ext cx="1022350" cy="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809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5943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4501" y="440439"/>
            <a:ext cx="8225094" cy="1746300"/>
          </a:xfrm>
        </p:spPr>
        <p:txBody>
          <a:bodyPr anchor="b"/>
          <a:lstStyle>
            <a:lvl1pPr algn="l">
              <a:defRPr sz="32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4501" y="2370846"/>
            <a:ext cx="8225094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A8BD8249-E0F5-1049-8541-47EAF4DA503A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STLMHB Brand Signature for PPT FOOTER RGB 042018_nota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5" y="6207000"/>
            <a:ext cx="1022350" cy="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80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HB Bcknds E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66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4501" y="440439"/>
            <a:ext cx="8225094" cy="1746300"/>
          </a:xfrm>
        </p:spPr>
        <p:txBody>
          <a:bodyPr anchor="b"/>
          <a:lstStyle>
            <a:lvl1pPr algn="l">
              <a:defRPr sz="32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4501" y="2370846"/>
            <a:ext cx="8225094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A426BFE-2333-0746-A516-6DEF36BCF74C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STLMHB Brand Signature for PPT FOOTER RGB 042018_notag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5" y="6207000"/>
            <a:ext cx="1022350" cy="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23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30300"/>
            <a:ext cx="4038600" cy="472019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30300"/>
            <a:ext cx="4038600" cy="472019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5B8800B-9F5F-F846-B616-8D93E75A6C84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465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03313"/>
            <a:ext cx="4040188" cy="505588"/>
          </a:xfrm>
        </p:spPr>
        <p:txBody>
          <a:bodyPr anchor="t"/>
          <a:lstStyle>
            <a:lvl1pPr marL="0" indent="0">
              <a:buNone/>
              <a:defRPr sz="2000" b="1"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82306"/>
            <a:ext cx="4040188" cy="436289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03313"/>
            <a:ext cx="4041775" cy="505588"/>
          </a:xfrm>
        </p:spPr>
        <p:txBody>
          <a:bodyPr anchor="t"/>
          <a:lstStyle>
            <a:lvl1pPr marL="0" indent="0">
              <a:buNone/>
              <a:defRPr sz="2000" b="1"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82306"/>
            <a:ext cx="4041775" cy="436289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FC0CE27-7AC2-F94C-A270-6413DED8A74C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675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8466350E-FD96-544C-AE0E-5023492063AA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60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943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68F07696-A4C3-104F-B2B4-D0AAA6E4798F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STLMHB Brand Signature for PPT FOOTER RGB 042018_nota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5" y="6207000"/>
            <a:ext cx="1022350" cy="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243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 userDrawn="1"/>
        </p:nvCxnSpPr>
        <p:spPr>
          <a:xfrm flipV="1">
            <a:off x="457200" y="1008062"/>
            <a:ext cx="8267700" cy="12700"/>
          </a:xfrm>
          <a:prstGeom prst="line">
            <a:avLst/>
          </a:prstGeom>
          <a:ln w="63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27000"/>
            <a:ext cx="8229600" cy="85361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34532"/>
            <a:ext cx="8229600" cy="47159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914102CC-2C54-B544-AF45-0E6B8270D4F3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STLMHB Brand Signature for PPT FOOTER RGB 042018_notag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5" y="6207000"/>
            <a:ext cx="1022350" cy="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81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defTabSz="457200" rtl="0" eaLnBrk="1" latinLnBrk="0" hangingPunct="1">
        <a:lnSpc>
          <a:spcPts val="3300"/>
        </a:lnSpc>
        <a:spcBef>
          <a:spcPts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7013" indent="-227013" algn="l" defTabSz="457200" rtl="0" eaLnBrk="1" latinLnBrk="0" hangingPunct="1">
        <a:spcBef>
          <a:spcPts val="1200"/>
        </a:spcBef>
        <a:buClr>
          <a:schemeClr val="accent1"/>
        </a:buClr>
        <a:buFont typeface="Arial"/>
        <a:buChar char="•"/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573088" indent="-287338" algn="l" defTabSz="457200" rtl="0" eaLnBrk="1" latinLnBrk="0" hangingPunct="1">
        <a:spcBef>
          <a:spcPts val="1200"/>
        </a:spcBef>
        <a:buClr>
          <a:schemeClr val="accent1"/>
        </a:buClr>
        <a:buFont typeface="Lucida Grande"/>
        <a:buChar char="-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857250" indent="-228600" algn="l" defTabSz="457200" rtl="0" eaLnBrk="1" latinLnBrk="0" hangingPunct="1">
        <a:spcBef>
          <a:spcPts val="1200"/>
        </a:spcBef>
        <a:buClr>
          <a:schemeClr val="accent1"/>
        </a:buClr>
        <a:buFont typeface="Lucida Grande"/>
        <a:buChar char="-"/>
        <a:defRPr sz="1800" kern="1200">
          <a:solidFill>
            <a:schemeClr val="tx2"/>
          </a:solidFill>
          <a:latin typeface="Arial"/>
          <a:ea typeface="+mn-ea"/>
          <a:cs typeface="Arial"/>
        </a:defRPr>
      </a:lvl3pPr>
      <a:lvl4pPr marL="1144588" indent="-228600" algn="l" defTabSz="457200" rtl="0" eaLnBrk="1" latinLnBrk="0" hangingPunct="1">
        <a:spcBef>
          <a:spcPts val="1200"/>
        </a:spcBef>
        <a:buClr>
          <a:schemeClr val="accent1"/>
        </a:buClr>
        <a:buFont typeface="Lucida Grande"/>
        <a:buChar char="-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1433513" indent="-228600" algn="l" defTabSz="457200" rtl="0" eaLnBrk="1" latinLnBrk="0" hangingPunct="1">
        <a:spcBef>
          <a:spcPts val="1200"/>
        </a:spcBef>
        <a:buClr>
          <a:schemeClr val="accent1"/>
        </a:buClr>
        <a:buFont typeface="Lucida Grande"/>
        <a:buChar char="-"/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7F5BC-9F1B-DB54-0FE2-50A770F540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308" y="2070693"/>
            <a:ext cx="7048835" cy="2551986"/>
          </a:xfrm>
        </p:spPr>
        <p:txBody>
          <a:bodyPr/>
          <a:lstStyle/>
          <a:p>
            <a:pPr>
              <a:lnSpc>
                <a:spcPct val="108000"/>
              </a:lnSpc>
            </a:pPr>
            <a:r>
              <a:rPr lang="en-US" dirty="0">
                <a:latin typeface="+mn-lt"/>
                <a:cs typeface="Arial" panose="020B0604020202020204" pitchFamily="34" charset="0"/>
              </a:rPr>
              <a:t>FY 2026 – 2028 Strategic Plan </a:t>
            </a:r>
            <a:br>
              <a:rPr lang="en-US" dirty="0">
                <a:latin typeface="+mn-lt"/>
                <a:cs typeface="Arial" panose="020B0604020202020204" pitchFamily="34" charset="0"/>
              </a:rPr>
            </a:br>
            <a:r>
              <a:rPr lang="en-US" dirty="0">
                <a:latin typeface="+mn-lt"/>
                <a:cs typeface="Arial" panose="020B0604020202020204" pitchFamily="34" charset="0"/>
              </a:rPr>
              <a:t>FY 2026 Progress Update</a:t>
            </a:r>
            <a:br>
              <a:rPr lang="en-US" dirty="0">
                <a:latin typeface="+mn-lt"/>
                <a:cs typeface="Arial" panose="020B0604020202020204" pitchFamily="34" charset="0"/>
              </a:rPr>
            </a:br>
            <a:endParaRPr lang="en-US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21F4D3-64A2-24C4-E018-0D8F2B6075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308" y="5813124"/>
            <a:ext cx="4826618" cy="556471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Cassandra Kaufman, Executive Director</a:t>
            </a:r>
          </a:p>
          <a:p>
            <a:pPr>
              <a:spcBef>
                <a:spcPts val="0"/>
              </a:spcBef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dirty="0"/>
              <a:t>October 15, 2026</a:t>
            </a:r>
          </a:p>
          <a:p>
            <a:pPr>
              <a:spcBef>
                <a:spcPts val="0"/>
              </a:spcBef>
            </a:pPr>
            <a:endParaRPr lang="en-US" u="sng" dirty="0"/>
          </a:p>
          <a:p>
            <a:pPr>
              <a:spcBef>
                <a:spcPts val="0"/>
              </a:spcBef>
            </a:pP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33744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892F9-8C37-B5B0-963F-B14E2D45B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FY26 by the numbers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1456C63-98E5-F98F-C3C7-DDA4640EE0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2062845"/>
              </p:ext>
            </p:extLst>
          </p:nvPr>
        </p:nvGraphicFramePr>
        <p:xfrm>
          <a:off x="457200" y="1135063"/>
          <a:ext cx="8229600" cy="471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60957A-6CD6-C48F-D1D7-094979CBF1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51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DBC6B99-2A29-6607-1043-20271FAA2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Priority 1 – Strengthen systems and advance community wellbeing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D9A644-0615-FC74-E47C-75AA82E84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1850" dirty="0"/>
              <a:t>Invest strategically in effective, evidence-based, and community-informed approaches that integrate behavioral health with other systems.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50" dirty="0"/>
              <a:t>Foster innovation and agility by creating flexible funding pathways for community-generated ideas and emerging needs.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50" dirty="0"/>
              <a:t>Fund wrap-around and family-centered services that address youth and family wellness across systems.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50" dirty="0"/>
              <a:t>Engage in systems change by maintaining MHB’s presence at key coordination tables.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50" dirty="0"/>
              <a:t>Support the behavioral health workforce, including initiatives that address provider shortages and enhance capacity for culturally responsive care.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50" dirty="0"/>
              <a:t>Build ecosystem stability through shared infrastructure and responsive funding to minimize disruption in behavioral health pathways and sustain essential care as needs evolve.</a:t>
            </a:r>
          </a:p>
        </p:txBody>
      </p:sp>
    </p:spTree>
    <p:extLst>
      <p:ext uri="{BB962C8B-B14F-4D97-AF65-F5344CB8AC3E}">
        <p14:creationId xmlns:p14="http://schemas.microsoft.com/office/powerpoint/2010/main" val="2006511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770C5-1F9E-B7AC-BB76-44E09CFEC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Priority 2 – Strengthen MHB’s organizational capacity and sustainability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81FF6-9DF7-5540-689E-3360A5EBE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Build a learning culture informed by community voice, reflective practices, and data-driven decision making.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Invest in staff and leadership development ensuring opportunities for professional growth at all levels.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Improve internal communication to strengthen collaboration, alignment, and organizational culture.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Advance operational effectiveness through systems that increase transparency, accountability, and adaptability.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2D3A5F-A84A-FF4B-6486-B131920CF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130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8B3DD-065F-2975-1F34-70F9B2C5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Priority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75985-1C54-75C1-1BBD-3BFD9652D1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1.1 Invest strategically in effective, evidence-based, and community-informed approaches that integrate behavioral health with other systems</a:t>
            </a:r>
          </a:p>
          <a:p>
            <a:pPr lvl="1"/>
            <a:r>
              <a:rPr lang="en-US" dirty="0"/>
              <a:t>Improved MHB’s external data collection systems</a:t>
            </a:r>
          </a:p>
          <a:p>
            <a:pPr marL="0" indent="0">
              <a:buNone/>
            </a:pPr>
            <a:r>
              <a:rPr lang="en-US" dirty="0"/>
              <a:t>1.2 Foster innovation and agility by creating flexible funding pathways for community-generated and emerging needs</a:t>
            </a:r>
          </a:p>
          <a:p>
            <a:pPr lvl="1"/>
            <a:r>
              <a:rPr lang="en-US" dirty="0"/>
              <a:t>Chiron Community Partnership Capacity-Building Initiative – St. Louis Community Foundation is now responsible for the implementation; MHB will continue to develop capacity-building and technical assistance support for MHB-funded partners only</a:t>
            </a:r>
          </a:p>
          <a:p>
            <a:pPr lvl="1"/>
            <a:r>
              <a:rPr lang="en-US" dirty="0"/>
              <a:t>FY26 Systems Change Planning Grant Cycle – MHB is leading the evaluation and data collection practices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F41AF-9FE6-6103-2757-3DFCC68CE2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769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11457-05E8-F016-632C-F0058EA54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1F2CD-06FF-02E8-C45B-E948B7B13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Priority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6B2A7-71BB-D6C8-CA26-DEED2C702C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1.3 Fund wrap-around and family-centered services that address youth and family wellness across systems.</a:t>
            </a:r>
          </a:p>
          <a:p>
            <a:pPr marL="0" indent="-60325">
              <a:buNone/>
            </a:pPr>
            <a:r>
              <a:rPr lang="en-US" dirty="0"/>
              <a:t>1.4 Engage in systems change by maintaining MHB’s presence at key coordination tables.</a:t>
            </a:r>
          </a:p>
          <a:p>
            <a:pPr marL="628650" lvl="1" indent="-342900"/>
            <a:r>
              <a:rPr lang="en-US" dirty="0"/>
              <a:t>Maintained VPC presence at key tables &amp; improved presence within partner network</a:t>
            </a:r>
          </a:p>
          <a:p>
            <a:pPr marL="628650" lvl="1" indent="-342900"/>
            <a:r>
              <a:rPr lang="en-US" dirty="0"/>
              <a:t>Increased legislator education through monitoring, materials, and meetings</a:t>
            </a:r>
          </a:p>
          <a:p>
            <a:pPr marL="628650" lvl="1" indent="-342900"/>
            <a:r>
              <a:rPr lang="en-US" dirty="0"/>
              <a:t>Member of Inclusive Prosperity Partnership Steering Committee </a:t>
            </a:r>
          </a:p>
          <a:p>
            <a:pPr marL="628650" lvl="1" indent="-342900"/>
            <a:r>
              <a:rPr lang="en-US" dirty="0"/>
              <a:t>Contributed to the work of the Chiron Community Partnership</a:t>
            </a:r>
          </a:p>
          <a:p>
            <a:pPr marL="628650" lvl="1" indent="-342900"/>
            <a:r>
              <a:rPr lang="en-US" dirty="0"/>
              <a:t>Participated in external data sharing efforts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A14663-F579-2584-027C-44A1E6F1AD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999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28C78-BCCD-B65A-AB71-44E4D50AF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B03F3-9BC4-815F-A72A-B64718F30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Priority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3B76F-5C24-302F-AD2B-7CD60B969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1.5 Support the behavioral health workforce, including initiatives that address provider shortages and enhance capacity for culturally responsive care.</a:t>
            </a:r>
          </a:p>
          <a:p>
            <a:pPr lvl="1"/>
            <a:r>
              <a:rPr lang="en-US" dirty="0"/>
              <a:t>The Systems Change Leadership Roundtable identified BH workforce development as a goal, however the group met 3x which was insufficient to develop a plan to address</a:t>
            </a:r>
          </a:p>
          <a:p>
            <a:pPr marL="0" indent="-60325">
              <a:buNone/>
            </a:pPr>
            <a:r>
              <a:rPr lang="en-US" dirty="0"/>
              <a:t>1.6 Build ecosystem stability through shared infrastructure and responsive funding to minimize disruption in behavioral health pathways and sustain essential care as needs evolve.</a:t>
            </a:r>
          </a:p>
          <a:p>
            <a:pPr marL="628650" lvl="1" indent="-342900"/>
            <a:r>
              <a:rPr lang="en-US" dirty="0"/>
              <a:t>Re-establishing the Gun Violence Response Network was put on hold due to the significant loss of network partner funding from the City’s Office of Violence Prevention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4B31E5-220E-1BA4-9263-B72DFE1399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528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261AC-DA65-0315-C57A-8784B8684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4DA39-E083-49CB-96BE-B1109415F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Priority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06A91-A491-C6E2-6D80-D64D57884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60325">
              <a:buNone/>
            </a:pPr>
            <a:r>
              <a:rPr lang="en-US" dirty="0"/>
              <a:t>Continued 1.6 Build ecosystem stability through shared infrastructure and responsive funding to minimize disruption in behavioral health pathways and sustain essential care as needs evolve.</a:t>
            </a:r>
          </a:p>
          <a:p>
            <a:pPr marL="628650" lvl="1" indent="-342900"/>
            <a:r>
              <a:rPr lang="en-US" dirty="0"/>
              <a:t>Developed and implemented the FY27-29 Competitive Grant Application process to help MHB prioritize investment that protects access to essential services</a:t>
            </a:r>
          </a:p>
          <a:p>
            <a:pPr marL="628650" lvl="1" indent="-342900"/>
            <a:r>
              <a:rPr lang="en-US" dirty="0"/>
              <a:t>Continue learning, and supporting data collection, evaluation, reporting, and logic model practices for MHB funded projects across cycles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64313E-B43C-D9AF-9FA3-D0DB51CF5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901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29762-38A4-5A60-21D5-A9EFCC7FA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Priority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EB7CE-5AB6-6A14-0A88-9F3A4EE24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2.1 Build a learning culture informed by community voice, reflective practices, and data-driven decision making.</a:t>
            </a:r>
          </a:p>
          <a:p>
            <a:pPr lvl="1"/>
            <a:r>
              <a:rPr lang="en-US" dirty="0"/>
              <a:t>Created an Early Childhood Learning Cohort</a:t>
            </a:r>
          </a:p>
          <a:p>
            <a:pPr lvl="1"/>
            <a:r>
              <a:rPr lang="en-US" dirty="0"/>
              <a:t>Brought funded partners together to gather their voice, foster collaboration, and formally align similar projects</a:t>
            </a:r>
          </a:p>
          <a:p>
            <a:pPr lvl="1"/>
            <a:r>
              <a:rPr lang="en-US" dirty="0"/>
              <a:t>Supported and improved processes for the FY27 – 29 Competitive Application Process</a:t>
            </a:r>
          </a:p>
          <a:p>
            <a:pPr lvl="1"/>
            <a:r>
              <a:rPr lang="en-US" dirty="0"/>
              <a:t>Lead evaluation and data practices for the FY26 – 28 Early Childhood Funded Partners</a:t>
            </a:r>
          </a:p>
          <a:p>
            <a:pPr lvl="1"/>
            <a:r>
              <a:rPr lang="en-US" dirty="0"/>
              <a:t>Reformulated MHB’s approach to future community needs assessments and began internal work that will continue until the next competitive application process for FY30 – 32 in 2029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666146-797A-07CA-BE10-E75815E31E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710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9C12D-9445-AE37-A290-E2E3510A8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Priority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ADD95-D260-110B-1CF0-B15E922FF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34532"/>
            <a:ext cx="8229600" cy="522181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2.2 Invest in staff and leadership development ensuring opportunities for professional growth at all levels.</a:t>
            </a:r>
          </a:p>
          <a:p>
            <a:pPr lvl="1"/>
            <a:r>
              <a:rPr lang="en-US" dirty="0"/>
              <a:t>Improved and strengthened MHB’s performance evaluation process</a:t>
            </a:r>
          </a:p>
          <a:p>
            <a:pPr lvl="1"/>
            <a:r>
              <a:rPr lang="en-US" dirty="0"/>
              <a:t>Completed compensation study and updated salary ranges</a:t>
            </a:r>
          </a:p>
          <a:p>
            <a:pPr lvl="1"/>
            <a:r>
              <a:rPr lang="en-US" dirty="0"/>
              <a:t>Participated in University of Pennsylvania Center for High Impact Philanthropy with Chiron Community Partners</a:t>
            </a:r>
          </a:p>
          <a:p>
            <a:pPr lvl="1"/>
            <a:r>
              <a:rPr lang="en-US" dirty="0"/>
              <a:t>Supported managers to cultivate talent and improve performance of their direct reports</a:t>
            </a:r>
          </a:p>
          <a:p>
            <a:pPr lvl="1"/>
            <a:r>
              <a:rPr lang="en-US" dirty="0"/>
              <a:t>Lead internal data capacity building</a:t>
            </a:r>
          </a:p>
          <a:p>
            <a:pPr lvl="1"/>
            <a:r>
              <a:rPr lang="en-US" dirty="0"/>
              <a:t>Participated in training to impact professional and personal growth &amp; trained others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4F657E-67CC-A41F-7CBD-7521BD838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20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AB2C9-B0AD-0258-3C7D-D1F6E4902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B852E-4FD7-5038-9BE8-FF9AD68F6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Priority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939DB-A064-3DDB-621E-9AD238B8D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34532"/>
            <a:ext cx="8229600" cy="522181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Continued 2.2 Invest in staff and leadership development ensuring opportunities for professional growth at all levels.</a:t>
            </a:r>
          </a:p>
          <a:p>
            <a:pPr lvl="1"/>
            <a:r>
              <a:rPr lang="en-US" dirty="0"/>
              <a:t>Provided professional development resources and learning opportunities for staff at all levels</a:t>
            </a:r>
          </a:p>
          <a:p>
            <a:pPr marL="0" indent="0">
              <a:buNone/>
            </a:pPr>
            <a:r>
              <a:rPr lang="en-US" dirty="0"/>
              <a:t>2.3 Improve internal communication to strengthen collaboration, alignment, and organizational culture.</a:t>
            </a:r>
          </a:p>
          <a:p>
            <a:pPr lvl="1"/>
            <a:r>
              <a:rPr lang="en-US" dirty="0"/>
              <a:t>Improved project/process management for core administration activities related to contracting, project performance monitoring and contract compliance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34890A-B36E-89D4-AB81-67CAE3DDB8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959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80D79-A908-8962-9CD8-0783DB8DB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Priority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62180-A7EE-B63B-87ED-22035FC73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60325">
              <a:buNone/>
            </a:pPr>
            <a:r>
              <a:rPr lang="en-US" dirty="0"/>
              <a:t>2.4 Advance operational effectiveness through systems that increase transparency, accountability, and adaptability.</a:t>
            </a:r>
          </a:p>
          <a:p>
            <a:pPr marL="628650" lvl="1" indent="-342900"/>
            <a:r>
              <a:rPr lang="en-US" dirty="0"/>
              <a:t>Improved payment processing for new Early Childhood funded partners</a:t>
            </a:r>
          </a:p>
          <a:p>
            <a:pPr marL="628650" lvl="1" indent="-342900"/>
            <a:r>
              <a:rPr lang="en-US" dirty="0"/>
              <a:t>Redesigned and re-launched MHB’s website</a:t>
            </a:r>
          </a:p>
          <a:p>
            <a:pPr marL="628650" lvl="1" indent="-342900"/>
            <a:r>
              <a:rPr lang="en-US" dirty="0"/>
              <a:t>Purchased cybersecurity insurance and implemented a cybersecurity breach response plan</a:t>
            </a:r>
          </a:p>
          <a:p>
            <a:pPr marL="628650" lvl="1" indent="-342900"/>
            <a:r>
              <a:rPr lang="en-US" dirty="0"/>
              <a:t>Revised MHB bylaws and revamped board committee structure</a:t>
            </a:r>
          </a:p>
          <a:p>
            <a:pPr marL="628650" lvl="1" indent="-342900"/>
            <a:r>
              <a:rPr lang="en-US" dirty="0"/>
              <a:t>Created new process to collect funded partner key roles &amp; responsibilities information</a:t>
            </a:r>
          </a:p>
          <a:p>
            <a:pPr marL="628650" lvl="1" indent="-342900"/>
            <a:r>
              <a:rPr lang="en-US" dirty="0"/>
              <a:t>Worked with 2 schools to develop a model Out of School Time provider network with collective impact goals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C744C-88B3-A519-7046-A1675C84BC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864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61AFD-5C57-2AAD-845F-2AE30DAD6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1298E-C534-A30E-5E04-303A75AD8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Priority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21C26-8F7B-C513-CE91-2BE4519A6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60325">
              <a:buNone/>
            </a:pPr>
            <a:r>
              <a:rPr lang="en-US" dirty="0"/>
              <a:t>2.4 Advance operational effectiveness through systems that increase transparency, accountability, and adaptability.</a:t>
            </a:r>
          </a:p>
          <a:p>
            <a:pPr marL="628650" lvl="1" indent="-342900"/>
            <a:r>
              <a:rPr lang="en-US" dirty="0"/>
              <a:t>Successfully transitioned System of Care Leadership</a:t>
            </a:r>
          </a:p>
          <a:p>
            <a:pPr marL="628650" lvl="1" indent="-342900"/>
            <a:r>
              <a:rPr lang="en-US" dirty="0"/>
              <a:t>Updated the financial evaluation process for the FY27 – 29 Competitive Application Cycle</a:t>
            </a:r>
          </a:p>
          <a:p>
            <a:pPr marL="628650" lvl="1" indent="-342900"/>
            <a:r>
              <a:rPr lang="en-US" dirty="0"/>
              <a:t>Created Excel Projection modeling</a:t>
            </a:r>
          </a:p>
          <a:p>
            <a:pPr marL="628650" lvl="1" indent="-342900"/>
            <a:r>
              <a:rPr lang="en-US" dirty="0"/>
              <a:t>Learn and improved MHB internal data collection and reporting 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CC99FC-C2EB-D9C8-6F66-E27F801B7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881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D1592-AB67-8319-9A4D-4A8A2227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Activities still in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105C1-4479-3132-765C-15829CD58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34532"/>
            <a:ext cx="8229600" cy="5109857"/>
          </a:xfrm>
        </p:spPr>
        <p:txBody>
          <a:bodyPr/>
          <a:lstStyle/>
          <a:p>
            <a:pPr lvl="1"/>
            <a:r>
              <a:rPr lang="en-US" dirty="0"/>
              <a:t>Add externally-facing </a:t>
            </a:r>
            <a:r>
              <a:rPr lang="en-US" b="1" dirty="0"/>
              <a:t>Letter of Interest process for emerging needs funding</a:t>
            </a:r>
          </a:p>
          <a:p>
            <a:pPr lvl="1"/>
            <a:r>
              <a:rPr lang="en-US" b="1" dirty="0"/>
              <a:t>Employee Handbook updates </a:t>
            </a:r>
            <a:r>
              <a:rPr lang="en-US" dirty="0"/>
              <a:t>delayed by CBIZ; GFA will receive revision for review/approval 11/12/26; legal review to follow; anticipate approval at 11/19/26 board meeting</a:t>
            </a:r>
          </a:p>
          <a:p>
            <a:pPr lvl="1"/>
            <a:r>
              <a:rPr lang="en-US" dirty="0"/>
              <a:t>Will engage technology consultant to support </a:t>
            </a:r>
            <a:r>
              <a:rPr lang="en-US" b="1" dirty="0"/>
              <a:t>analysis of SharePoint </a:t>
            </a:r>
            <a:r>
              <a:rPr lang="en-US" dirty="0"/>
              <a:t>utilization to replace current shared file drive</a:t>
            </a:r>
          </a:p>
          <a:p>
            <a:pPr lvl="1"/>
            <a:r>
              <a:rPr lang="en-US" b="1" dirty="0"/>
              <a:t>Permanent Supportive Housing process manual </a:t>
            </a:r>
            <a:r>
              <a:rPr lang="en-US" dirty="0"/>
              <a:t>near completion pending legal review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11871-6B86-EED8-D12D-703CC584AD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271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26A05-2254-EC17-D7A3-E12C0A716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C3C70-4921-1877-8D4E-ABA44CB8C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Activities still in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673D4-4D12-5250-72CF-F3FBE0169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34532"/>
            <a:ext cx="8229600" cy="5109857"/>
          </a:xfrm>
        </p:spPr>
        <p:txBody>
          <a:bodyPr/>
          <a:lstStyle/>
          <a:p>
            <a:pPr lvl="1"/>
            <a:r>
              <a:rPr lang="en-US" b="1" dirty="0"/>
              <a:t>FY24 audit </a:t>
            </a:r>
            <a:r>
              <a:rPr lang="en-US" dirty="0"/>
              <a:t>will be completed by Dec. 2026 with presentation to board at 1/21/27 meeting – auditor’s bandwidth has impacted progress</a:t>
            </a:r>
          </a:p>
          <a:p>
            <a:pPr lvl="1"/>
            <a:r>
              <a:rPr lang="en-US" b="1" dirty="0"/>
              <a:t>FY25 audit </a:t>
            </a:r>
            <a:r>
              <a:rPr lang="en-US" dirty="0"/>
              <a:t>field work to begin Jan. </a:t>
            </a:r>
            <a:r>
              <a:rPr lang="en-US"/>
              <a:t>2027 with anticipated completion April 2027</a:t>
            </a:r>
          </a:p>
          <a:p>
            <a:pPr lvl="1"/>
            <a:r>
              <a:rPr lang="en-US" b="1"/>
              <a:t>FY26 </a:t>
            </a:r>
            <a:r>
              <a:rPr lang="en-US" b="1" dirty="0"/>
              <a:t>audit</a:t>
            </a:r>
            <a:r>
              <a:rPr lang="en-US" dirty="0"/>
              <a:t> field work scheduled to begin April 2027 with completion anticipated July 2027; presented to board at 8/19/27 meeting for acceptance</a:t>
            </a:r>
          </a:p>
          <a:p>
            <a:pPr lvl="1"/>
            <a:r>
              <a:rPr lang="en-US" b="1" dirty="0"/>
              <a:t>FY27 audit </a:t>
            </a:r>
            <a:r>
              <a:rPr lang="en-US" dirty="0"/>
              <a:t>field work scheduled to begin September 2027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B11410-14EA-35F5-5876-915F09A153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796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MHB Logo Palett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15EA5"/>
      </a:accent1>
      <a:accent2>
        <a:srgbClr val="365695"/>
      </a:accent2>
      <a:accent3>
        <a:srgbClr val="09A9C1"/>
      </a:accent3>
      <a:accent4>
        <a:srgbClr val="008847"/>
      </a:accent4>
      <a:accent5>
        <a:srgbClr val="A6CE39"/>
      </a:accent5>
      <a:accent6>
        <a:srgbClr val="8A8C8E"/>
      </a:accent6>
      <a:hlink>
        <a:srgbClr val="0563C1"/>
      </a:hlink>
      <a:folHlink>
        <a:srgbClr val="954F7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2597</TotalTime>
  <Words>1234</Words>
  <Application>Microsoft Office PowerPoint</Application>
  <PresentationFormat>On-screen Show (4:3)</PresentationFormat>
  <Paragraphs>113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Georgia</vt:lpstr>
      <vt:lpstr>Lucida Grande</vt:lpstr>
      <vt:lpstr>1_Office Theme</vt:lpstr>
      <vt:lpstr>FY 2026 – 2028 Strategic Plan  FY 2026 Progress Update </vt:lpstr>
      <vt:lpstr>FY26 by the numbers</vt:lpstr>
      <vt:lpstr>Strategic Priority 1 – Strengthen systems and advance community wellbeing</vt:lpstr>
      <vt:lpstr>Strategic Priority 2 – Strengthen MHB’s organizational capacity and sustainability</vt:lpstr>
      <vt:lpstr>Strategic Priority 1</vt:lpstr>
      <vt:lpstr>Strategic Priority 1</vt:lpstr>
      <vt:lpstr>Strategic Priority 1</vt:lpstr>
      <vt:lpstr>Strategic Priority 1</vt:lpstr>
      <vt:lpstr>Strategic Priority 2</vt:lpstr>
      <vt:lpstr>Strategic Priority 2</vt:lpstr>
      <vt:lpstr>Strategic Priority 2</vt:lpstr>
      <vt:lpstr>Strategic Priority 2</vt:lpstr>
      <vt:lpstr>Strategic Priority 2</vt:lpstr>
      <vt:lpstr>Activities still in progress</vt:lpstr>
      <vt:lpstr>Activities still in progress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Board of Trustees Orientation Part II</dc:title>
  <dc:creator>Cassandra Kaufman</dc:creator>
  <cp:lastModifiedBy>Cassandra Kaufman</cp:lastModifiedBy>
  <cp:revision>81</cp:revision>
  <dcterms:created xsi:type="dcterms:W3CDTF">2022-12-03T00:02:10Z</dcterms:created>
  <dcterms:modified xsi:type="dcterms:W3CDTF">2026-10-14T19:58:18Z</dcterms:modified>
</cp:coreProperties>
</file>