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9" r:id="rId3"/>
    <p:sldId id="265" r:id="rId4"/>
    <p:sldId id="267" r:id="rId5"/>
    <p:sldId id="258" r:id="rId6"/>
    <p:sldId id="257" r:id="rId7"/>
    <p:sldId id="262" r:id="rId8"/>
    <p:sldId id="260" r:id="rId9"/>
    <p:sldId id="261" r:id="rId10"/>
    <p:sldId id="264"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0" d="100"/>
          <a:sy n="90" d="100"/>
        </p:scale>
        <p:origin x="398"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D0F841-1A92-4619-8E97-A3C9D0F602A9}" type="doc">
      <dgm:prSet loTypeId="urn:microsoft.com/office/officeart/2016/7/layout/BasicTimeline" loCatId="process" qsTypeId="urn:microsoft.com/office/officeart/2005/8/quickstyle/simple1" qsCatId="simple" csTypeId="urn:microsoft.com/office/officeart/2005/8/colors/accent1_2" csCatId="accent1" phldr="1"/>
      <dgm:spPr/>
      <dgm:t>
        <a:bodyPr/>
        <a:lstStyle/>
        <a:p>
          <a:endParaRPr lang="en-US"/>
        </a:p>
      </dgm:t>
    </dgm:pt>
    <dgm:pt modelId="{AFD1F1D4-DB5A-4E2D-9CFE-B3D3A027523F}">
      <dgm:prSet/>
      <dgm:spPr/>
      <dgm:t>
        <a:bodyPr/>
        <a:lstStyle/>
        <a:p>
          <a:pPr>
            <a:defRPr b="1"/>
          </a:pPr>
          <a:r>
            <a:rPr lang="en-US" dirty="0"/>
            <a:t>August 2018</a:t>
          </a:r>
        </a:p>
      </dgm:t>
    </dgm:pt>
    <dgm:pt modelId="{B545B289-D238-4CF3-9FB0-59D9FD9DE292}" type="parTrans" cxnId="{A068B141-A398-4763-8284-5D687A1580CB}">
      <dgm:prSet/>
      <dgm:spPr/>
      <dgm:t>
        <a:bodyPr/>
        <a:lstStyle/>
        <a:p>
          <a:endParaRPr lang="en-US"/>
        </a:p>
      </dgm:t>
    </dgm:pt>
    <dgm:pt modelId="{4C7F22F6-1E03-4E62-B1BA-057FBBC1E323}" type="sibTrans" cxnId="{A068B141-A398-4763-8284-5D687A1580CB}">
      <dgm:prSet/>
      <dgm:spPr/>
      <dgm:t>
        <a:bodyPr/>
        <a:lstStyle/>
        <a:p>
          <a:endParaRPr lang="en-US"/>
        </a:p>
      </dgm:t>
    </dgm:pt>
    <dgm:pt modelId="{F87D3B12-CBC5-4CFC-9996-212A4C644C34}">
      <dgm:prSet custT="1"/>
      <dgm:spPr/>
      <dgm:t>
        <a:bodyPr/>
        <a:lstStyle/>
        <a:p>
          <a:r>
            <a:rPr lang="en-US" sz="1800" dirty="0"/>
            <a:t>Missouri’s state enabling legislation passed</a:t>
          </a:r>
        </a:p>
      </dgm:t>
    </dgm:pt>
    <dgm:pt modelId="{2A2DED33-CD81-4E27-909F-D4EECE2C51A9}" type="parTrans" cxnId="{FE170195-8055-401F-90A6-42AB03E2AF07}">
      <dgm:prSet/>
      <dgm:spPr/>
      <dgm:t>
        <a:bodyPr/>
        <a:lstStyle/>
        <a:p>
          <a:endParaRPr lang="en-US"/>
        </a:p>
      </dgm:t>
    </dgm:pt>
    <dgm:pt modelId="{482EBCE3-C8B4-4D53-9644-DE61F68BE420}" type="sibTrans" cxnId="{FE170195-8055-401F-90A6-42AB03E2AF07}">
      <dgm:prSet/>
      <dgm:spPr/>
      <dgm:t>
        <a:bodyPr/>
        <a:lstStyle/>
        <a:p>
          <a:endParaRPr lang="en-US"/>
        </a:p>
      </dgm:t>
    </dgm:pt>
    <dgm:pt modelId="{2C612ECC-659F-47CB-99CF-CEA38AED705C}">
      <dgm:prSet/>
      <dgm:spPr/>
      <dgm:t>
        <a:bodyPr/>
        <a:lstStyle/>
        <a:p>
          <a:pPr>
            <a:defRPr b="1"/>
          </a:pPr>
          <a:r>
            <a:rPr lang="en-US" dirty="0"/>
            <a:t>April 2022</a:t>
          </a:r>
        </a:p>
      </dgm:t>
    </dgm:pt>
    <dgm:pt modelId="{68E84680-560E-459D-80F0-98DACF4AD682}" type="parTrans" cxnId="{88527C33-2ED6-44C0-95E6-E2FA2224BD7E}">
      <dgm:prSet/>
      <dgm:spPr/>
      <dgm:t>
        <a:bodyPr/>
        <a:lstStyle/>
        <a:p>
          <a:endParaRPr lang="en-US"/>
        </a:p>
      </dgm:t>
    </dgm:pt>
    <dgm:pt modelId="{E0773FBA-DA0C-4CF3-B448-56A9D5E21494}" type="sibTrans" cxnId="{88527C33-2ED6-44C0-95E6-E2FA2224BD7E}">
      <dgm:prSet/>
      <dgm:spPr/>
      <dgm:t>
        <a:bodyPr/>
        <a:lstStyle/>
        <a:p>
          <a:endParaRPr lang="en-US"/>
        </a:p>
      </dgm:t>
    </dgm:pt>
    <dgm:pt modelId="{D369F888-6B31-4F2B-8434-43CBF6EB6BE0}">
      <dgm:prSet custT="1"/>
      <dgm:spPr/>
      <dgm:t>
        <a:bodyPr/>
        <a:lstStyle/>
        <a:p>
          <a:r>
            <a:rPr lang="en-US" sz="1800" dirty="0"/>
            <a:t>1st DVFRP case review</a:t>
          </a:r>
        </a:p>
      </dgm:t>
    </dgm:pt>
    <dgm:pt modelId="{CFFB449E-1649-4098-BA7C-66574070221C}" type="parTrans" cxnId="{10E42D62-C847-48E3-B6DA-18CDB4A4626A}">
      <dgm:prSet/>
      <dgm:spPr/>
      <dgm:t>
        <a:bodyPr/>
        <a:lstStyle/>
        <a:p>
          <a:endParaRPr lang="en-US"/>
        </a:p>
      </dgm:t>
    </dgm:pt>
    <dgm:pt modelId="{1789EF4F-543A-41F1-8FC0-E27AB1755025}" type="sibTrans" cxnId="{10E42D62-C847-48E3-B6DA-18CDB4A4626A}">
      <dgm:prSet/>
      <dgm:spPr/>
      <dgm:t>
        <a:bodyPr/>
        <a:lstStyle/>
        <a:p>
          <a:endParaRPr lang="en-US"/>
        </a:p>
      </dgm:t>
    </dgm:pt>
    <dgm:pt modelId="{10308EDC-DE0A-4AC2-AFB1-32E576057B55}">
      <dgm:prSet phldrT="[Text]" phldr="0"/>
      <dgm:spPr/>
      <dgm:t>
        <a:bodyPr/>
        <a:lstStyle/>
        <a:p>
          <a:pPr>
            <a:defRPr b="1"/>
          </a:pPr>
          <a:r>
            <a:rPr lang="en-US" dirty="0"/>
            <a:t>February 2025</a:t>
          </a:r>
        </a:p>
      </dgm:t>
    </dgm:pt>
    <dgm:pt modelId="{972E5452-6CF6-4172-AACC-10CB856B6B71}" type="parTrans" cxnId="{53AD7815-2251-4254-AA86-46AA92C1E946}">
      <dgm:prSet/>
      <dgm:spPr/>
      <dgm:t>
        <a:bodyPr/>
        <a:lstStyle/>
        <a:p>
          <a:endParaRPr lang="en-US"/>
        </a:p>
      </dgm:t>
    </dgm:pt>
    <dgm:pt modelId="{A76CA549-7C32-423F-A285-E91B0BAD2ED8}" type="sibTrans" cxnId="{53AD7815-2251-4254-AA86-46AA92C1E946}">
      <dgm:prSet/>
      <dgm:spPr/>
      <dgm:t>
        <a:bodyPr/>
        <a:lstStyle/>
        <a:p>
          <a:endParaRPr lang="en-US"/>
        </a:p>
      </dgm:t>
    </dgm:pt>
    <dgm:pt modelId="{D8C9C3F3-F81E-4EDB-A76E-0BF48BD158B3}">
      <dgm:prSet custT="1"/>
      <dgm:spPr/>
      <dgm:t>
        <a:bodyPr/>
        <a:lstStyle/>
        <a:p>
          <a:r>
            <a:rPr lang="en-US" sz="1800" dirty="0"/>
            <a:t>8</a:t>
          </a:r>
          <a:r>
            <a:rPr lang="en-US" sz="1800" baseline="30000" dirty="0"/>
            <a:t>th</a:t>
          </a:r>
          <a:r>
            <a:rPr lang="en-US" sz="1800" dirty="0"/>
            <a:t> Case Review</a:t>
          </a:r>
        </a:p>
      </dgm:t>
    </dgm:pt>
    <dgm:pt modelId="{0C5ADEC6-4062-4EA3-A497-67FDF64F0317}" type="parTrans" cxnId="{40B59436-D56B-4F12-8101-29A94EE8CBF2}">
      <dgm:prSet/>
      <dgm:spPr/>
      <dgm:t>
        <a:bodyPr/>
        <a:lstStyle/>
        <a:p>
          <a:endParaRPr lang="en-US"/>
        </a:p>
      </dgm:t>
    </dgm:pt>
    <dgm:pt modelId="{741A1C7D-9C40-441E-B1E9-31C4E4E1A895}" type="sibTrans" cxnId="{40B59436-D56B-4F12-8101-29A94EE8CBF2}">
      <dgm:prSet/>
      <dgm:spPr/>
      <dgm:t>
        <a:bodyPr/>
        <a:lstStyle/>
        <a:p>
          <a:endParaRPr lang="en-US"/>
        </a:p>
      </dgm:t>
    </dgm:pt>
    <dgm:pt modelId="{E846510D-CE4D-4D60-B0CB-A54A68C197FF}">
      <dgm:prSet phldrT="[Text]" phldr="0"/>
      <dgm:spPr/>
      <dgm:t>
        <a:bodyPr/>
        <a:lstStyle/>
        <a:p>
          <a:pPr>
            <a:defRPr b="1"/>
          </a:pPr>
          <a:r>
            <a:rPr lang="en-US" dirty="0"/>
            <a:t>June 2026</a:t>
          </a:r>
        </a:p>
      </dgm:t>
    </dgm:pt>
    <dgm:pt modelId="{34324953-6C19-4AA5-9195-66F42DF54FDF}" type="parTrans" cxnId="{C6F6F426-E259-44DC-907F-C54814E7B2E8}">
      <dgm:prSet/>
      <dgm:spPr/>
      <dgm:t>
        <a:bodyPr/>
        <a:lstStyle/>
        <a:p>
          <a:endParaRPr lang="en-US"/>
        </a:p>
      </dgm:t>
    </dgm:pt>
    <dgm:pt modelId="{6588BFAF-EE6C-4E96-AB04-C00573F885C3}" type="sibTrans" cxnId="{C6F6F426-E259-44DC-907F-C54814E7B2E8}">
      <dgm:prSet/>
      <dgm:spPr/>
      <dgm:t>
        <a:bodyPr/>
        <a:lstStyle/>
        <a:p>
          <a:endParaRPr lang="en-US"/>
        </a:p>
      </dgm:t>
    </dgm:pt>
    <dgm:pt modelId="{78A73C34-6F23-4F3F-BD1B-1E05B8F5DD3D}">
      <dgm:prSet custT="1"/>
      <dgm:spPr/>
      <dgm:t>
        <a:bodyPr/>
        <a:lstStyle/>
        <a:p>
          <a:r>
            <a:rPr lang="en-US" sz="1800" dirty="0"/>
            <a:t>DVFRP Final Report Released</a:t>
          </a:r>
        </a:p>
      </dgm:t>
    </dgm:pt>
    <dgm:pt modelId="{CB2AB2AA-22C2-4CF3-8784-2E0B52A3A514}" type="parTrans" cxnId="{32CD4CED-E5E9-480C-B1C1-FA9567FEC365}">
      <dgm:prSet/>
      <dgm:spPr/>
      <dgm:t>
        <a:bodyPr/>
        <a:lstStyle/>
        <a:p>
          <a:endParaRPr lang="en-US"/>
        </a:p>
      </dgm:t>
    </dgm:pt>
    <dgm:pt modelId="{5ADC1627-573C-40BF-B1F7-04B848B71527}" type="sibTrans" cxnId="{32CD4CED-E5E9-480C-B1C1-FA9567FEC365}">
      <dgm:prSet/>
      <dgm:spPr/>
      <dgm:t>
        <a:bodyPr/>
        <a:lstStyle/>
        <a:p>
          <a:endParaRPr lang="en-US"/>
        </a:p>
      </dgm:t>
    </dgm:pt>
    <dgm:pt modelId="{D551FFBD-855D-44D9-B9E9-9FABA4E3D2BF}">
      <dgm:prSet phldrT="[Text]" phldr="0"/>
      <dgm:spPr/>
      <dgm:t>
        <a:bodyPr/>
        <a:lstStyle/>
        <a:p>
          <a:pPr>
            <a:defRPr b="1"/>
          </a:pPr>
          <a:r>
            <a:rPr lang="en-US" dirty="0"/>
            <a:t>January 2022</a:t>
          </a:r>
        </a:p>
      </dgm:t>
    </dgm:pt>
    <dgm:pt modelId="{11AE9088-F80B-401C-A96B-C4CB17B1AB81}" type="parTrans" cxnId="{93DAAB45-3A44-418F-9421-93EEA00848EF}">
      <dgm:prSet/>
      <dgm:spPr/>
      <dgm:t>
        <a:bodyPr/>
        <a:lstStyle/>
        <a:p>
          <a:endParaRPr lang="en-US"/>
        </a:p>
      </dgm:t>
    </dgm:pt>
    <dgm:pt modelId="{94C5DF57-89CB-4078-9141-374787F3445C}" type="sibTrans" cxnId="{93DAAB45-3A44-418F-9421-93EEA00848EF}">
      <dgm:prSet/>
      <dgm:spPr/>
      <dgm:t>
        <a:bodyPr/>
        <a:lstStyle/>
        <a:p>
          <a:endParaRPr lang="en-US"/>
        </a:p>
      </dgm:t>
    </dgm:pt>
    <dgm:pt modelId="{51167299-CE91-4E98-BE03-AB402C04A4CD}">
      <dgm:prSet custT="1"/>
      <dgm:spPr/>
      <dgm:t>
        <a:bodyPr/>
        <a:lstStyle/>
        <a:p>
          <a:r>
            <a:rPr lang="en-US" sz="1800" dirty="0"/>
            <a:t>St. Louis City DVFRP Introductory Meeting</a:t>
          </a:r>
        </a:p>
      </dgm:t>
    </dgm:pt>
    <dgm:pt modelId="{19609BCA-84E4-412B-B23C-71A1F236F8E3}" type="parTrans" cxnId="{C4239E09-045C-41F8-B25B-D8688A210DCF}">
      <dgm:prSet/>
      <dgm:spPr/>
      <dgm:t>
        <a:bodyPr/>
        <a:lstStyle/>
        <a:p>
          <a:endParaRPr lang="en-US"/>
        </a:p>
      </dgm:t>
    </dgm:pt>
    <dgm:pt modelId="{543BD1A4-18B8-4674-AA80-657F6BCD5558}" type="sibTrans" cxnId="{C4239E09-045C-41F8-B25B-D8688A210DCF}">
      <dgm:prSet/>
      <dgm:spPr/>
      <dgm:t>
        <a:bodyPr/>
        <a:lstStyle/>
        <a:p>
          <a:endParaRPr lang="en-US"/>
        </a:p>
      </dgm:t>
    </dgm:pt>
    <dgm:pt modelId="{C691561B-A65A-4F68-BEA3-24EA42123355}">
      <dgm:prSet phldrT="[Text]" phldr="0"/>
      <dgm:spPr/>
      <dgm:t>
        <a:bodyPr/>
        <a:lstStyle/>
        <a:p>
          <a:pPr>
            <a:defRPr b="1"/>
          </a:pPr>
          <a:r>
            <a:rPr lang="en-US" dirty="0"/>
            <a:t>February 2022</a:t>
          </a:r>
        </a:p>
      </dgm:t>
    </dgm:pt>
    <dgm:pt modelId="{7BCCD523-F6A8-402E-AA72-2EE21892F399}" type="parTrans" cxnId="{59191426-53A3-4ADF-BA71-106F0032108E}">
      <dgm:prSet/>
      <dgm:spPr/>
      <dgm:t>
        <a:bodyPr/>
        <a:lstStyle/>
        <a:p>
          <a:endParaRPr lang="en-US"/>
        </a:p>
      </dgm:t>
    </dgm:pt>
    <dgm:pt modelId="{087A7DE0-5A6C-485B-9EC7-99C589BA7A76}" type="sibTrans" cxnId="{59191426-53A3-4ADF-BA71-106F0032108E}">
      <dgm:prSet/>
      <dgm:spPr/>
      <dgm:t>
        <a:bodyPr/>
        <a:lstStyle/>
        <a:p>
          <a:endParaRPr lang="en-US"/>
        </a:p>
      </dgm:t>
    </dgm:pt>
    <dgm:pt modelId="{1AFCBD15-4A96-445D-9565-F47538587DF7}">
      <dgm:prSet custT="1"/>
      <dgm:spPr/>
      <dgm:t>
        <a:bodyPr/>
        <a:lstStyle/>
        <a:p>
          <a:r>
            <a:rPr lang="en-US" sz="1800" dirty="0"/>
            <a:t>Mock Review facilitated by </a:t>
          </a:r>
          <a:r>
            <a:rPr lang="en-US" sz="1800" b="0" i="0" dirty="0"/>
            <a:t>National Domestic Fatality Review Initiative</a:t>
          </a:r>
          <a:endParaRPr lang="en-US" sz="1800" dirty="0"/>
        </a:p>
      </dgm:t>
    </dgm:pt>
    <dgm:pt modelId="{EFD28125-B602-4AB8-AC56-EBC19205F131}" type="parTrans" cxnId="{1FF4A2DC-4D37-4FB8-9B49-AC996FA75358}">
      <dgm:prSet/>
      <dgm:spPr/>
      <dgm:t>
        <a:bodyPr/>
        <a:lstStyle/>
        <a:p>
          <a:endParaRPr lang="en-US"/>
        </a:p>
      </dgm:t>
    </dgm:pt>
    <dgm:pt modelId="{43C27112-72BC-4210-A8B2-385C94E14688}" type="sibTrans" cxnId="{1FF4A2DC-4D37-4FB8-9B49-AC996FA75358}">
      <dgm:prSet/>
      <dgm:spPr/>
      <dgm:t>
        <a:bodyPr/>
        <a:lstStyle/>
        <a:p>
          <a:endParaRPr lang="en-US"/>
        </a:p>
      </dgm:t>
    </dgm:pt>
    <dgm:pt modelId="{9A95820A-1750-4813-B1D3-846EF2DD722F}" type="pres">
      <dgm:prSet presAssocID="{14D0F841-1A92-4619-8E97-A3C9D0F602A9}" presName="root" presStyleCnt="0">
        <dgm:presLayoutVars>
          <dgm:chMax/>
          <dgm:chPref/>
          <dgm:animLvl val="lvl"/>
        </dgm:presLayoutVars>
      </dgm:prSet>
      <dgm:spPr/>
    </dgm:pt>
    <dgm:pt modelId="{6FFD3054-B864-4FEB-AB86-C4F13F00A4AE}" type="pres">
      <dgm:prSet presAssocID="{14D0F841-1A92-4619-8E97-A3C9D0F602A9}" presName="divider" presStyleLbl="fgAccFollowNode1" presStyleIdx="0" presStyleCnt="1"/>
      <dgm:spPr>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tailEnd type="triangle" w="lg" len="lg"/>
        </a:ln>
        <a:effectLst/>
      </dgm:spPr>
    </dgm:pt>
    <dgm:pt modelId="{1F53D255-1162-410F-A38C-4B1141DD0727}" type="pres">
      <dgm:prSet presAssocID="{14D0F841-1A92-4619-8E97-A3C9D0F602A9}" presName="nodes" presStyleCnt="0">
        <dgm:presLayoutVars>
          <dgm:chMax/>
          <dgm:chPref/>
          <dgm:animLvl val="lvl"/>
        </dgm:presLayoutVars>
      </dgm:prSet>
      <dgm:spPr/>
    </dgm:pt>
    <dgm:pt modelId="{E682A875-1AF7-47D1-BA31-328B5BDF9F05}" type="pres">
      <dgm:prSet presAssocID="{AFD1F1D4-DB5A-4E2D-9CFE-B3D3A027523F}" presName="composite" presStyleCnt="0"/>
      <dgm:spPr/>
    </dgm:pt>
    <dgm:pt modelId="{1C738904-A2F8-4333-A824-27648DFAF1EF}" type="pres">
      <dgm:prSet presAssocID="{AFD1F1D4-DB5A-4E2D-9CFE-B3D3A027523F}" presName="L1TextContainer" presStyleLbl="revTx" presStyleIdx="0" presStyleCnt="6">
        <dgm:presLayoutVars>
          <dgm:chMax val="1"/>
          <dgm:chPref val="1"/>
          <dgm:bulletEnabled val="1"/>
        </dgm:presLayoutVars>
      </dgm:prSet>
      <dgm:spPr/>
    </dgm:pt>
    <dgm:pt modelId="{24629857-7E11-4346-B18A-77F7651EE6FF}" type="pres">
      <dgm:prSet presAssocID="{AFD1F1D4-DB5A-4E2D-9CFE-B3D3A027523F}" presName="L2TextContainerWrapper" presStyleCnt="0">
        <dgm:presLayoutVars>
          <dgm:chMax val="0"/>
          <dgm:chPref val="0"/>
          <dgm:bulletEnabled val="1"/>
        </dgm:presLayoutVars>
      </dgm:prSet>
      <dgm:spPr/>
    </dgm:pt>
    <dgm:pt modelId="{A6071998-C988-4714-8B3F-48C8D375B222}" type="pres">
      <dgm:prSet presAssocID="{AFD1F1D4-DB5A-4E2D-9CFE-B3D3A027523F}" presName="L2TextContainer" presStyleLbl="bgAcc1" presStyleIdx="0" presStyleCnt="6"/>
      <dgm:spPr/>
    </dgm:pt>
    <dgm:pt modelId="{D9D34C28-D024-498B-B1C8-3C6E997978F3}" type="pres">
      <dgm:prSet presAssocID="{AFD1F1D4-DB5A-4E2D-9CFE-B3D3A027523F}" presName="FlexibleEmptyPlaceHolder" presStyleCnt="0"/>
      <dgm:spPr/>
    </dgm:pt>
    <dgm:pt modelId="{EDD4E961-7719-46D9-8002-0B6AE38A7490}" type="pres">
      <dgm:prSet presAssocID="{AFD1F1D4-DB5A-4E2D-9CFE-B3D3A027523F}" presName="ConnectLine" presStyleLbl="sibTrans1D1" presStyleIdx="0" presStyleCnt="6"/>
      <dgm:spPr>
        <a:noFill/>
        <a:ln w="9525" cap="rnd" cmpd="sng" algn="ctr">
          <a:solidFill>
            <a:schemeClr val="accent1">
              <a:hueOff val="0"/>
              <a:satOff val="0"/>
              <a:lumOff val="0"/>
              <a:alphaOff val="0"/>
            </a:schemeClr>
          </a:solidFill>
          <a:prstDash val="dash"/>
        </a:ln>
        <a:effectLst/>
      </dgm:spPr>
    </dgm:pt>
    <dgm:pt modelId="{5F0B72CA-1EBC-41FD-8281-D55FAEF5315A}" type="pres">
      <dgm:prSet presAssocID="{AFD1F1D4-DB5A-4E2D-9CFE-B3D3A027523F}" presName="ConnectorPoint" presStyleLbl="alignNode1" presStyleIdx="0" presStyleCnt="6"/>
      <dgm:spPr/>
    </dgm:pt>
    <dgm:pt modelId="{A18ACFCB-7E18-432E-9686-6972E535FA68}" type="pres">
      <dgm:prSet presAssocID="{AFD1F1D4-DB5A-4E2D-9CFE-B3D3A027523F}" presName="EmptyPlaceHolder" presStyleCnt="0"/>
      <dgm:spPr/>
    </dgm:pt>
    <dgm:pt modelId="{A183396C-06F0-41DF-8FDF-FD4CBB3651FD}" type="pres">
      <dgm:prSet presAssocID="{4C7F22F6-1E03-4E62-B1BA-057FBBC1E323}" presName="spaceBetweenRectangles" presStyleCnt="0"/>
      <dgm:spPr/>
    </dgm:pt>
    <dgm:pt modelId="{A2B9AF3D-47DF-4768-87FE-A36EE901BB8E}" type="pres">
      <dgm:prSet presAssocID="{D551FFBD-855D-44D9-B9E9-9FABA4E3D2BF}" presName="composite" presStyleCnt="0"/>
      <dgm:spPr/>
    </dgm:pt>
    <dgm:pt modelId="{A520BDC8-5E03-4A91-BA14-D830EB28B5DE}" type="pres">
      <dgm:prSet presAssocID="{D551FFBD-855D-44D9-B9E9-9FABA4E3D2BF}" presName="L1TextContainer" presStyleLbl="revTx" presStyleIdx="1" presStyleCnt="6">
        <dgm:presLayoutVars>
          <dgm:chMax val="1"/>
          <dgm:chPref val="1"/>
          <dgm:bulletEnabled val="1"/>
        </dgm:presLayoutVars>
      </dgm:prSet>
      <dgm:spPr/>
    </dgm:pt>
    <dgm:pt modelId="{E5045F42-A126-4C91-B41B-34AA7AAA024B}" type="pres">
      <dgm:prSet presAssocID="{D551FFBD-855D-44D9-B9E9-9FABA4E3D2BF}" presName="L2TextContainerWrapper" presStyleCnt="0">
        <dgm:presLayoutVars>
          <dgm:chMax val="0"/>
          <dgm:chPref val="0"/>
          <dgm:bulletEnabled val="1"/>
        </dgm:presLayoutVars>
      </dgm:prSet>
      <dgm:spPr/>
    </dgm:pt>
    <dgm:pt modelId="{D74FD1A3-446E-4077-8B89-08D94E1AA32A}" type="pres">
      <dgm:prSet presAssocID="{D551FFBD-855D-44D9-B9E9-9FABA4E3D2BF}" presName="L2TextContainer" presStyleLbl="bgAcc1" presStyleIdx="1" presStyleCnt="6"/>
      <dgm:spPr/>
    </dgm:pt>
    <dgm:pt modelId="{0365917A-97B2-4306-8658-522A8464B529}" type="pres">
      <dgm:prSet presAssocID="{D551FFBD-855D-44D9-B9E9-9FABA4E3D2BF}" presName="FlexibleEmptyPlaceHolder" presStyleCnt="0"/>
      <dgm:spPr/>
    </dgm:pt>
    <dgm:pt modelId="{AE9505FF-32C1-422E-AC33-42FD3A149275}" type="pres">
      <dgm:prSet presAssocID="{D551FFBD-855D-44D9-B9E9-9FABA4E3D2BF}" presName="ConnectLine" presStyleLbl="sibTrans1D1" presStyleIdx="1" presStyleCnt="6"/>
      <dgm:spPr>
        <a:noFill/>
        <a:ln w="9525" cap="rnd" cmpd="sng" algn="ctr">
          <a:solidFill>
            <a:schemeClr val="accent1">
              <a:hueOff val="0"/>
              <a:satOff val="0"/>
              <a:lumOff val="0"/>
              <a:alphaOff val="0"/>
            </a:schemeClr>
          </a:solidFill>
          <a:prstDash val="dash"/>
        </a:ln>
        <a:effectLst/>
      </dgm:spPr>
    </dgm:pt>
    <dgm:pt modelId="{1143A4AB-47E7-4FC5-A933-D57B6E3AECC5}" type="pres">
      <dgm:prSet presAssocID="{D551FFBD-855D-44D9-B9E9-9FABA4E3D2BF}" presName="ConnectorPoint" presStyleLbl="alignNode1" presStyleIdx="1" presStyleCnt="6"/>
      <dgm:spPr/>
    </dgm:pt>
    <dgm:pt modelId="{8A67FA0D-36FD-4A4E-8F54-32341468813C}" type="pres">
      <dgm:prSet presAssocID="{D551FFBD-855D-44D9-B9E9-9FABA4E3D2BF}" presName="EmptyPlaceHolder" presStyleCnt="0"/>
      <dgm:spPr/>
    </dgm:pt>
    <dgm:pt modelId="{78C0BA62-2CEB-42C2-9564-E2538EFBC0DC}" type="pres">
      <dgm:prSet presAssocID="{94C5DF57-89CB-4078-9141-374787F3445C}" presName="spaceBetweenRectangles" presStyleCnt="0"/>
      <dgm:spPr/>
    </dgm:pt>
    <dgm:pt modelId="{663A4C70-F6C0-4D24-8BBE-91AB31AA7628}" type="pres">
      <dgm:prSet presAssocID="{C691561B-A65A-4F68-BEA3-24EA42123355}" presName="composite" presStyleCnt="0"/>
      <dgm:spPr/>
    </dgm:pt>
    <dgm:pt modelId="{A4DACF7A-5AF3-4EA0-B0C6-DFC939E4AD25}" type="pres">
      <dgm:prSet presAssocID="{C691561B-A65A-4F68-BEA3-24EA42123355}" presName="L1TextContainer" presStyleLbl="revTx" presStyleIdx="2" presStyleCnt="6">
        <dgm:presLayoutVars>
          <dgm:chMax val="1"/>
          <dgm:chPref val="1"/>
          <dgm:bulletEnabled val="1"/>
        </dgm:presLayoutVars>
      </dgm:prSet>
      <dgm:spPr/>
    </dgm:pt>
    <dgm:pt modelId="{6726A263-12EB-4815-9824-2DA86D10F61E}" type="pres">
      <dgm:prSet presAssocID="{C691561B-A65A-4F68-BEA3-24EA42123355}" presName="L2TextContainerWrapper" presStyleCnt="0">
        <dgm:presLayoutVars>
          <dgm:chMax val="0"/>
          <dgm:chPref val="0"/>
          <dgm:bulletEnabled val="1"/>
        </dgm:presLayoutVars>
      </dgm:prSet>
      <dgm:spPr/>
    </dgm:pt>
    <dgm:pt modelId="{15400831-4510-47FE-A28E-599494205F44}" type="pres">
      <dgm:prSet presAssocID="{C691561B-A65A-4F68-BEA3-24EA42123355}" presName="L2TextContainer" presStyleLbl="bgAcc1" presStyleIdx="2" presStyleCnt="6"/>
      <dgm:spPr/>
    </dgm:pt>
    <dgm:pt modelId="{72CEDF62-0AA5-4187-A147-7A0B8F3B63F4}" type="pres">
      <dgm:prSet presAssocID="{C691561B-A65A-4F68-BEA3-24EA42123355}" presName="FlexibleEmptyPlaceHolder" presStyleCnt="0"/>
      <dgm:spPr/>
    </dgm:pt>
    <dgm:pt modelId="{C316767F-8622-4D7B-B3A9-32E7C29C79C7}" type="pres">
      <dgm:prSet presAssocID="{C691561B-A65A-4F68-BEA3-24EA42123355}" presName="ConnectLine" presStyleLbl="sibTrans1D1" presStyleIdx="2" presStyleCnt="6"/>
      <dgm:spPr>
        <a:noFill/>
        <a:ln w="9525" cap="rnd" cmpd="sng" algn="ctr">
          <a:solidFill>
            <a:schemeClr val="accent1">
              <a:hueOff val="0"/>
              <a:satOff val="0"/>
              <a:lumOff val="0"/>
              <a:alphaOff val="0"/>
            </a:schemeClr>
          </a:solidFill>
          <a:prstDash val="dash"/>
        </a:ln>
        <a:effectLst/>
      </dgm:spPr>
    </dgm:pt>
    <dgm:pt modelId="{1EB0AAED-7202-49AC-967A-A2BCDBCFF415}" type="pres">
      <dgm:prSet presAssocID="{C691561B-A65A-4F68-BEA3-24EA42123355}" presName="ConnectorPoint" presStyleLbl="alignNode1" presStyleIdx="2" presStyleCnt="6"/>
      <dgm:spPr/>
    </dgm:pt>
    <dgm:pt modelId="{6E1B5670-826D-40F0-B57F-76AAEF389009}" type="pres">
      <dgm:prSet presAssocID="{C691561B-A65A-4F68-BEA3-24EA42123355}" presName="EmptyPlaceHolder" presStyleCnt="0"/>
      <dgm:spPr/>
    </dgm:pt>
    <dgm:pt modelId="{5F4758B5-69EE-4316-B16C-9B8164A73AD2}" type="pres">
      <dgm:prSet presAssocID="{087A7DE0-5A6C-485B-9EC7-99C589BA7A76}" presName="spaceBetweenRectangles" presStyleCnt="0"/>
      <dgm:spPr/>
    </dgm:pt>
    <dgm:pt modelId="{89695CA8-97AC-4444-98B3-3D990E417E06}" type="pres">
      <dgm:prSet presAssocID="{2C612ECC-659F-47CB-99CF-CEA38AED705C}" presName="composite" presStyleCnt="0"/>
      <dgm:spPr/>
    </dgm:pt>
    <dgm:pt modelId="{99A0A7AB-F242-4AFF-B5CB-4B97892625B5}" type="pres">
      <dgm:prSet presAssocID="{2C612ECC-659F-47CB-99CF-CEA38AED705C}" presName="L1TextContainer" presStyleLbl="revTx" presStyleIdx="3" presStyleCnt="6">
        <dgm:presLayoutVars>
          <dgm:chMax val="1"/>
          <dgm:chPref val="1"/>
          <dgm:bulletEnabled val="1"/>
        </dgm:presLayoutVars>
      </dgm:prSet>
      <dgm:spPr/>
    </dgm:pt>
    <dgm:pt modelId="{B7248026-A712-4DCB-BA1E-98263D71945D}" type="pres">
      <dgm:prSet presAssocID="{2C612ECC-659F-47CB-99CF-CEA38AED705C}" presName="L2TextContainerWrapper" presStyleCnt="0">
        <dgm:presLayoutVars>
          <dgm:chMax val="0"/>
          <dgm:chPref val="0"/>
          <dgm:bulletEnabled val="1"/>
        </dgm:presLayoutVars>
      </dgm:prSet>
      <dgm:spPr/>
    </dgm:pt>
    <dgm:pt modelId="{8A964EA5-49DB-4D8B-8B82-0B5672B2A914}" type="pres">
      <dgm:prSet presAssocID="{2C612ECC-659F-47CB-99CF-CEA38AED705C}" presName="L2TextContainer" presStyleLbl="bgAcc1" presStyleIdx="3" presStyleCnt="6"/>
      <dgm:spPr/>
    </dgm:pt>
    <dgm:pt modelId="{F0329D3F-0315-4855-872E-56D1952FC941}" type="pres">
      <dgm:prSet presAssocID="{2C612ECC-659F-47CB-99CF-CEA38AED705C}" presName="FlexibleEmptyPlaceHolder" presStyleCnt="0"/>
      <dgm:spPr/>
    </dgm:pt>
    <dgm:pt modelId="{8B8065C4-8F73-49B6-BAB5-8C0446842E94}" type="pres">
      <dgm:prSet presAssocID="{2C612ECC-659F-47CB-99CF-CEA38AED705C}" presName="ConnectLine" presStyleLbl="sibTrans1D1" presStyleIdx="3" presStyleCnt="6"/>
      <dgm:spPr>
        <a:noFill/>
        <a:ln w="9525" cap="rnd" cmpd="sng" algn="ctr">
          <a:solidFill>
            <a:schemeClr val="accent1">
              <a:hueOff val="0"/>
              <a:satOff val="0"/>
              <a:lumOff val="0"/>
              <a:alphaOff val="0"/>
            </a:schemeClr>
          </a:solidFill>
          <a:prstDash val="dash"/>
        </a:ln>
        <a:effectLst/>
      </dgm:spPr>
    </dgm:pt>
    <dgm:pt modelId="{AA2C7C17-080C-45C5-BB36-789765D78968}" type="pres">
      <dgm:prSet presAssocID="{2C612ECC-659F-47CB-99CF-CEA38AED705C}" presName="ConnectorPoint" presStyleLbl="alignNode1" presStyleIdx="3" presStyleCnt="6"/>
      <dgm:spPr/>
    </dgm:pt>
    <dgm:pt modelId="{72F72399-8A69-4315-8EDD-597E64CB9A3F}" type="pres">
      <dgm:prSet presAssocID="{2C612ECC-659F-47CB-99CF-CEA38AED705C}" presName="EmptyPlaceHolder" presStyleCnt="0"/>
      <dgm:spPr/>
    </dgm:pt>
    <dgm:pt modelId="{C837755A-E888-4C20-9F8C-0DAD2E69CC24}" type="pres">
      <dgm:prSet presAssocID="{E0773FBA-DA0C-4CF3-B448-56A9D5E21494}" presName="spaceBetweenRectangles" presStyleCnt="0"/>
      <dgm:spPr/>
    </dgm:pt>
    <dgm:pt modelId="{AAD41FDE-94D1-4380-8B2C-0EE382462F61}" type="pres">
      <dgm:prSet presAssocID="{10308EDC-DE0A-4AC2-AFB1-32E576057B55}" presName="composite" presStyleCnt="0"/>
      <dgm:spPr/>
    </dgm:pt>
    <dgm:pt modelId="{F7D09A7F-0D05-4604-BC94-B2BF075C89C9}" type="pres">
      <dgm:prSet presAssocID="{10308EDC-DE0A-4AC2-AFB1-32E576057B55}" presName="L1TextContainer" presStyleLbl="revTx" presStyleIdx="4" presStyleCnt="6">
        <dgm:presLayoutVars>
          <dgm:chMax val="1"/>
          <dgm:chPref val="1"/>
          <dgm:bulletEnabled val="1"/>
        </dgm:presLayoutVars>
      </dgm:prSet>
      <dgm:spPr/>
    </dgm:pt>
    <dgm:pt modelId="{8370A2D3-276B-4EC7-87D4-A4E3F07A510A}" type="pres">
      <dgm:prSet presAssocID="{10308EDC-DE0A-4AC2-AFB1-32E576057B55}" presName="L2TextContainerWrapper" presStyleCnt="0">
        <dgm:presLayoutVars>
          <dgm:chMax val="0"/>
          <dgm:chPref val="0"/>
          <dgm:bulletEnabled val="1"/>
        </dgm:presLayoutVars>
      </dgm:prSet>
      <dgm:spPr/>
    </dgm:pt>
    <dgm:pt modelId="{9A198C8C-CEB2-44C9-9130-A5270D2186FA}" type="pres">
      <dgm:prSet presAssocID="{10308EDC-DE0A-4AC2-AFB1-32E576057B55}" presName="L2TextContainer" presStyleLbl="bgAcc1" presStyleIdx="4" presStyleCnt="6"/>
      <dgm:spPr/>
    </dgm:pt>
    <dgm:pt modelId="{1E7FD47B-2F82-49A5-B785-7DBCFDF7C7C5}" type="pres">
      <dgm:prSet presAssocID="{10308EDC-DE0A-4AC2-AFB1-32E576057B55}" presName="FlexibleEmptyPlaceHolder" presStyleCnt="0"/>
      <dgm:spPr/>
    </dgm:pt>
    <dgm:pt modelId="{F6ECFFD1-27F4-4F66-972E-A88DD1ECE1C8}" type="pres">
      <dgm:prSet presAssocID="{10308EDC-DE0A-4AC2-AFB1-32E576057B55}" presName="ConnectLine" presStyleLbl="sibTrans1D1" presStyleIdx="4" presStyleCnt="6"/>
      <dgm:spPr>
        <a:noFill/>
        <a:ln w="9525" cap="rnd" cmpd="sng" algn="ctr">
          <a:solidFill>
            <a:schemeClr val="accent1">
              <a:hueOff val="0"/>
              <a:satOff val="0"/>
              <a:lumOff val="0"/>
              <a:alphaOff val="0"/>
            </a:schemeClr>
          </a:solidFill>
          <a:prstDash val="dash"/>
        </a:ln>
        <a:effectLst/>
      </dgm:spPr>
    </dgm:pt>
    <dgm:pt modelId="{19947CD8-9A05-4D63-B9B5-3FF46BF931E5}" type="pres">
      <dgm:prSet presAssocID="{10308EDC-DE0A-4AC2-AFB1-32E576057B55}" presName="ConnectorPoint" presStyleLbl="alignNode1" presStyleIdx="4" presStyleCnt="6"/>
      <dgm:spPr/>
    </dgm:pt>
    <dgm:pt modelId="{A9A036C9-8A9C-446C-8E25-7782426A8EC7}" type="pres">
      <dgm:prSet presAssocID="{10308EDC-DE0A-4AC2-AFB1-32E576057B55}" presName="EmptyPlaceHolder" presStyleCnt="0"/>
      <dgm:spPr/>
    </dgm:pt>
    <dgm:pt modelId="{8A5570F4-3F26-46A2-876E-F59CF185A860}" type="pres">
      <dgm:prSet presAssocID="{A76CA549-7C32-423F-A285-E91B0BAD2ED8}" presName="spaceBetweenRectangles" presStyleCnt="0"/>
      <dgm:spPr/>
    </dgm:pt>
    <dgm:pt modelId="{15FD2FC2-AA75-4199-BF17-479ECBFB1302}" type="pres">
      <dgm:prSet presAssocID="{E846510D-CE4D-4D60-B0CB-A54A68C197FF}" presName="composite" presStyleCnt="0"/>
      <dgm:spPr/>
    </dgm:pt>
    <dgm:pt modelId="{616F7E97-5C60-48F0-985F-62F88E97C6FD}" type="pres">
      <dgm:prSet presAssocID="{E846510D-CE4D-4D60-B0CB-A54A68C197FF}" presName="L1TextContainer" presStyleLbl="revTx" presStyleIdx="5" presStyleCnt="6">
        <dgm:presLayoutVars>
          <dgm:chMax val="1"/>
          <dgm:chPref val="1"/>
          <dgm:bulletEnabled val="1"/>
        </dgm:presLayoutVars>
      </dgm:prSet>
      <dgm:spPr/>
    </dgm:pt>
    <dgm:pt modelId="{2A71B922-DAF2-4AF2-B43A-818B7DB8516F}" type="pres">
      <dgm:prSet presAssocID="{E846510D-CE4D-4D60-B0CB-A54A68C197FF}" presName="L2TextContainerWrapper" presStyleCnt="0">
        <dgm:presLayoutVars>
          <dgm:chMax val="0"/>
          <dgm:chPref val="0"/>
          <dgm:bulletEnabled val="1"/>
        </dgm:presLayoutVars>
      </dgm:prSet>
      <dgm:spPr/>
    </dgm:pt>
    <dgm:pt modelId="{838A7F76-30FF-487A-BC20-B30A6A1ED194}" type="pres">
      <dgm:prSet presAssocID="{E846510D-CE4D-4D60-B0CB-A54A68C197FF}" presName="L2TextContainer" presStyleLbl="bgAcc1" presStyleIdx="5" presStyleCnt="6"/>
      <dgm:spPr/>
    </dgm:pt>
    <dgm:pt modelId="{121147E6-EEB8-436B-AB76-C8E4C3E13769}" type="pres">
      <dgm:prSet presAssocID="{E846510D-CE4D-4D60-B0CB-A54A68C197FF}" presName="FlexibleEmptyPlaceHolder" presStyleCnt="0"/>
      <dgm:spPr/>
    </dgm:pt>
    <dgm:pt modelId="{6DBDBAC7-0F0C-483B-9F90-D05770741BD0}" type="pres">
      <dgm:prSet presAssocID="{E846510D-CE4D-4D60-B0CB-A54A68C197FF}" presName="ConnectLine" presStyleLbl="sibTrans1D1" presStyleIdx="5" presStyleCnt="6"/>
      <dgm:spPr>
        <a:noFill/>
        <a:ln w="9525" cap="rnd" cmpd="sng" algn="ctr">
          <a:solidFill>
            <a:schemeClr val="accent1">
              <a:hueOff val="0"/>
              <a:satOff val="0"/>
              <a:lumOff val="0"/>
              <a:alphaOff val="0"/>
            </a:schemeClr>
          </a:solidFill>
          <a:prstDash val="dash"/>
        </a:ln>
        <a:effectLst/>
      </dgm:spPr>
    </dgm:pt>
    <dgm:pt modelId="{77DD177C-1B2B-4B69-91DC-75C9578E76BB}" type="pres">
      <dgm:prSet presAssocID="{E846510D-CE4D-4D60-B0CB-A54A68C197FF}" presName="ConnectorPoint" presStyleLbl="alignNode1" presStyleIdx="5" presStyleCnt="6"/>
      <dgm:spPr/>
    </dgm:pt>
    <dgm:pt modelId="{379BC831-93F7-4BA0-9A47-88870D481673}" type="pres">
      <dgm:prSet presAssocID="{E846510D-CE4D-4D60-B0CB-A54A68C197FF}" presName="EmptyPlaceHolder" presStyleCnt="0"/>
      <dgm:spPr/>
    </dgm:pt>
  </dgm:ptLst>
  <dgm:cxnLst>
    <dgm:cxn modelId="{0D7CA804-CD80-4768-B7FC-DA96B59F2BE3}" type="presOf" srcId="{10308EDC-DE0A-4AC2-AFB1-32E576057B55}" destId="{F7D09A7F-0D05-4604-BC94-B2BF075C89C9}" srcOrd="0" destOrd="0" presId="urn:microsoft.com/office/officeart/2016/7/layout/BasicTimeline"/>
    <dgm:cxn modelId="{C4239E09-045C-41F8-B25B-D8688A210DCF}" srcId="{D551FFBD-855D-44D9-B9E9-9FABA4E3D2BF}" destId="{51167299-CE91-4E98-BE03-AB402C04A4CD}" srcOrd="0" destOrd="0" parTransId="{19609BCA-84E4-412B-B23C-71A1F236F8E3}" sibTransId="{543BD1A4-18B8-4674-AA80-657F6BCD5558}"/>
    <dgm:cxn modelId="{E2B09113-5B7E-4374-8BEC-F1A06FD27233}" type="presOf" srcId="{14D0F841-1A92-4619-8E97-A3C9D0F602A9}" destId="{9A95820A-1750-4813-B1D3-846EF2DD722F}" srcOrd="0" destOrd="0" presId="urn:microsoft.com/office/officeart/2016/7/layout/BasicTimeline"/>
    <dgm:cxn modelId="{53AD7815-2251-4254-AA86-46AA92C1E946}" srcId="{14D0F841-1A92-4619-8E97-A3C9D0F602A9}" destId="{10308EDC-DE0A-4AC2-AFB1-32E576057B55}" srcOrd="4" destOrd="0" parTransId="{972E5452-6CF6-4172-AACC-10CB856B6B71}" sibTransId="{A76CA549-7C32-423F-A285-E91B0BAD2ED8}"/>
    <dgm:cxn modelId="{59191426-53A3-4ADF-BA71-106F0032108E}" srcId="{14D0F841-1A92-4619-8E97-A3C9D0F602A9}" destId="{C691561B-A65A-4F68-BEA3-24EA42123355}" srcOrd="2" destOrd="0" parTransId="{7BCCD523-F6A8-402E-AA72-2EE21892F399}" sibTransId="{087A7DE0-5A6C-485B-9EC7-99C589BA7A76}"/>
    <dgm:cxn modelId="{C6F6F426-E259-44DC-907F-C54814E7B2E8}" srcId="{14D0F841-1A92-4619-8E97-A3C9D0F602A9}" destId="{E846510D-CE4D-4D60-B0CB-A54A68C197FF}" srcOrd="5" destOrd="0" parTransId="{34324953-6C19-4AA5-9195-66F42DF54FDF}" sibTransId="{6588BFAF-EE6C-4E96-AB04-C00573F885C3}"/>
    <dgm:cxn modelId="{5C65DC2A-6103-4D2B-AC69-4CC70B706453}" type="presOf" srcId="{AFD1F1D4-DB5A-4E2D-9CFE-B3D3A027523F}" destId="{1C738904-A2F8-4333-A824-27648DFAF1EF}" srcOrd="0" destOrd="0" presId="urn:microsoft.com/office/officeart/2016/7/layout/BasicTimeline"/>
    <dgm:cxn modelId="{88527C33-2ED6-44C0-95E6-E2FA2224BD7E}" srcId="{14D0F841-1A92-4619-8E97-A3C9D0F602A9}" destId="{2C612ECC-659F-47CB-99CF-CEA38AED705C}" srcOrd="3" destOrd="0" parTransId="{68E84680-560E-459D-80F0-98DACF4AD682}" sibTransId="{E0773FBA-DA0C-4CF3-B448-56A9D5E21494}"/>
    <dgm:cxn modelId="{40B59436-D56B-4F12-8101-29A94EE8CBF2}" srcId="{10308EDC-DE0A-4AC2-AFB1-32E576057B55}" destId="{D8C9C3F3-F81E-4EDB-A76E-0BF48BD158B3}" srcOrd="0" destOrd="0" parTransId="{0C5ADEC6-4062-4EA3-A497-67FDF64F0317}" sibTransId="{741A1C7D-9C40-441E-B1E9-31C4E4E1A895}"/>
    <dgm:cxn modelId="{5FA6553D-8760-4FB5-AD80-4982EA57005A}" type="presOf" srcId="{E846510D-CE4D-4D60-B0CB-A54A68C197FF}" destId="{616F7E97-5C60-48F0-985F-62F88E97C6FD}" srcOrd="0" destOrd="0" presId="urn:microsoft.com/office/officeart/2016/7/layout/BasicTimeline"/>
    <dgm:cxn modelId="{53766661-4B85-42FF-98C1-172F42E22EC3}" type="presOf" srcId="{78A73C34-6F23-4F3F-BD1B-1E05B8F5DD3D}" destId="{838A7F76-30FF-487A-BC20-B30A6A1ED194}" srcOrd="0" destOrd="0" presId="urn:microsoft.com/office/officeart/2016/7/layout/BasicTimeline"/>
    <dgm:cxn modelId="{A068B141-A398-4763-8284-5D687A1580CB}" srcId="{14D0F841-1A92-4619-8E97-A3C9D0F602A9}" destId="{AFD1F1D4-DB5A-4E2D-9CFE-B3D3A027523F}" srcOrd="0" destOrd="0" parTransId="{B545B289-D238-4CF3-9FB0-59D9FD9DE292}" sibTransId="{4C7F22F6-1E03-4E62-B1BA-057FBBC1E323}"/>
    <dgm:cxn modelId="{10E42D62-C847-48E3-B6DA-18CDB4A4626A}" srcId="{2C612ECC-659F-47CB-99CF-CEA38AED705C}" destId="{D369F888-6B31-4F2B-8434-43CBF6EB6BE0}" srcOrd="0" destOrd="0" parTransId="{CFFB449E-1649-4098-BA7C-66574070221C}" sibTransId="{1789EF4F-543A-41F1-8FC0-E27AB1755025}"/>
    <dgm:cxn modelId="{93DAAB45-3A44-418F-9421-93EEA00848EF}" srcId="{14D0F841-1A92-4619-8E97-A3C9D0F602A9}" destId="{D551FFBD-855D-44D9-B9E9-9FABA4E3D2BF}" srcOrd="1" destOrd="0" parTransId="{11AE9088-F80B-401C-A96B-C4CB17B1AB81}" sibTransId="{94C5DF57-89CB-4078-9141-374787F3445C}"/>
    <dgm:cxn modelId="{ED67216A-8464-4C99-BEAC-FB345EA89D4B}" type="presOf" srcId="{D8C9C3F3-F81E-4EDB-A76E-0BF48BD158B3}" destId="{9A198C8C-CEB2-44C9-9130-A5270D2186FA}" srcOrd="0" destOrd="0" presId="urn:microsoft.com/office/officeart/2016/7/layout/BasicTimeline"/>
    <dgm:cxn modelId="{A870297A-F8E5-4855-91E9-5C9E1E042B23}" type="presOf" srcId="{F87D3B12-CBC5-4CFC-9996-212A4C644C34}" destId="{A6071998-C988-4714-8B3F-48C8D375B222}" srcOrd="0" destOrd="0" presId="urn:microsoft.com/office/officeart/2016/7/layout/BasicTimeline"/>
    <dgm:cxn modelId="{CC032A81-8175-4105-A616-1ABE95A80A69}" type="presOf" srcId="{51167299-CE91-4E98-BE03-AB402C04A4CD}" destId="{D74FD1A3-446E-4077-8B89-08D94E1AA32A}" srcOrd="0" destOrd="0" presId="urn:microsoft.com/office/officeart/2016/7/layout/BasicTimeline"/>
    <dgm:cxn modelId="{42FF818E-5D43-4973-9078-0A79DAF634AA}" type="presOf" srcId="{1AFCBD15-4A96-445D-9565-F47538587DF7}" destId="{15400831-4510-47FE-A28E-599494205F44}" srcOrd="0" destOrd="0" presId="urn:microsoft.com/office/officeart/2016/7/layout/BasicTimeline"/>
    <dgm:cxn modelId="{FE170195-8055-401F-90A6-42AB03E2AF07}" srcId="{AFD1F1D4-DB5A-4E2D-9CFE-B3D3A027523F}" destId="{F87D3B12-CBC5-4CFC-9996-212A4C644C34}" srcOrd="0" destOrd="0" parTransId="{2A2DED33-CD81-4E27-909F-D4EECE2C51A9}" sibTransId="{482EBCE3-C8B4-4D53-9644-DE61F68BE420}"/>
    <dgm:cxn modelId="{7EC3E9A0-0B69-40E4-A0E6-D6BC73A25317}" type="presOf" srcId="{D369F888-6B31-4F2B-8434-43CBF6EB6BE0}" destId="{8A964EA5-49DB-4D8B-8B82-0B5672B2A914}" srcOrd="0" destOrd="0" presId="urn:microsoft.com/office/officeart/2016/7/layout/BasicTimeline"/>
    <dgm:cxn modelId="{6B8A96AE-C725-4D1C-98C7-EBBFC21185F7}" type="presOf" srcId="{2C612ECC-659F-47CB-99CF-CEA38AED705C}" destId="{99A0A7AB-F242-4AFF-B5CB-4B97892625B5}" srcOrd="0" destOrd="0" presId="urn:microsoft.com/office/officeart/2016/7/layout/BasicTimeline"/>
    <dgm:cxn modelId="{6A5775C9-E5D3-4D8C-8EDD-31DBD47074C5}" type="presOf" srcId="{C691561B-A65A-4F68-BEA3-24EA42123355}" destId="{A4DACF7A-5AF3-4EA0-B0C6-DFC939E4AD25}" srcOrd="0" destOrd="0" presId="urn:microsoft.com/office/officeart/2016/7/layout/BasicTimeline"/>
    <dgm:cxn modelId="{1FF4A2DC-4D37-4FB8-9B49-AC996FA75358}" srcId="{C691561B-A65A-4F68-BEA3-24EA42123355}" destId="{1AFCBD15-4A96-445D-9565-F47538587DF7}" srcOrd="0" destOrd="0" parTransId="{EFD28125-B602-4AB8-AC56-EBC19205F131}" sibTransId="{43C27112-72BC-4210-A8B2-385C94E14688}"/>
    <dgm:cxn modelId="{32CD4CED-E5E9-480C-B1C1-FA9567FEC365}" srcId="{E846510D-CE4D-4D60-B0CB-A54A68C197FF}" destId="{78A73C34-6F23-4F3F-BD1B-1E05B8F5DD3D}" srcOrd="0" destOrd="0" parTransId="{CB2AB2AA-22C2-4CF3-8784-2E0B52A3A514}" sibTransId="{5ADC1627-573C-40BF-B1F7-04B848B71527}"/>
    <dgm:cxn modelId="{4CE59CFE-0776-415B-81F7-CFF138CFAEE6}" type="presOf" srcId="{D551FFBD-855D-44D9-B9E9-9FABA4E3D2BF}" destId="{A520BDC8-5E03-4A91-BA14-D830EB28B5DE}" srcOrd="0" destOrd="0" presId="urn:microsoft.com/office/officeart/2016/7/layout/BasicTimeline"/>
    <dgm:cxn modelId="{AB11A861-0978-41DA-9A32-A2B26F1B1E78}" type="presParOf" srcId="{9A95820A-1750-4813-B1D3-846EF2DD722F}" destId="{6FFD3054-B864-4FEB-AB86-C4F13F00A4AE}" srcOrd="0" destOrd="0" presId="urn:microsoft.com/office/officeart/2016/7/layout/BasicTimeline"/>
    <dgm:cxn modelId="{0DE30785-0EC8-4894-91A6-E250803C4A15}" type="presParOf" srcId="{9A95820A-1750-4813-B1D3-846EF2DD722F}" destId="{1F53D255-1162-410F-A38C-4B1141DD0727}" srcOrd="1" destOrd="0" presId="urn:microsoft.com/office/officeart/2016/7/layout/BasicTimeline"/>
    <dgm:cxn modelId="{5EA169EF-5863-4D68-80AC-9BF297B2B5E1}" type="presParOf" srcId="{1F53D255-1162-410F-A38C-4B1141DD0727}" destId="{E682A875-1AF7-47D1-BA31-328B5BDF9F05}" srcOrd="0" destOrd="0" presId="urn:microsoft.com/office/officeart/2016/7/layout/BasicTimeline"/>
    <dgm:cxn modelId="{4D016011-1011-4117-8107-05049E57C4E6}" type="presParOf" srcId="{E682A875-1AF7-47D1-BA31-328B5BDF9F05}" destId="{1C738904-A2F8-4333-A824-27648DFAF1EF}" srcOrd="0" destOrd="0" presId="urn:microsoft.com/office/officeart/2016/7/layout/BasicTimeline"/>
    <dgm:cxn modelId="{0F154BC7-072F-4F83-AA0F-441C787D0427}" type="presParOf" srcId="{E682A875-1AF7-47D1-BA31-328B5BDF9F05}" destId="{24629857-7E11-4346-B18A-77F7651EE6FF}" srcOrd="1" destOrd="0" presId="urn:microsoft.com/office/officeart/2016/7/layout/BasicTimeline"/>
    <dgm:cxn modelId="{DDEF87D4-2542-4641-A73F-D54FD4B003C1}" type="presParOf" srcId="{24629857-7E11-4346-B18A-77F7651EE6FF}" destId="{A6071998-C988-4714-8B3F-48C8D375B222}" srcOrd="0" destOrd="0" presId="urn:microsoft.com/office/officeart/2016/7/layout/BasicTimeline"/>
    <dgm:cxn modelId="{54BB8117-E703-4A7D-9BB6-4AFACCB3FB8E}" type="presParOf" srcId="{24629857-7E11-4346-B18A-77F7651EE6FF}" destId="{D9D34C28-D024-498B-B1C8-3C6E997978F3}" srcOrd="1" destOrd="0" presId="urn:microsoft.com/office/officeart/2016/7/layout/BasicTimeline"/>
    <dgm:cxn modelId="{53EE218B-8B27-4C7B-9879-3D04F87185BB}" type="presParOf" srcId="{E682A875-1AF7-47D1-BA31-328B5BDF9F05}" destId="{EDD4E961-7719-46D9-8002-0B6AE38A7490}" srcOrd="2" destOrd="0" presId="urn:microsoft.com/office/officeart/2016/7/layout/BasicTimeline"/>
    <dgm:cxn modelId="{D9A3D787-62B8-4E5E-ABD8-1679130D4BC3}" type="presParOf" srcId="{E682A875-1AF7-47D1-BA31-328B5BDF9F05}" destId="{5F0B72CA-1EBC-41FD-8281-D55FAEF5315A}" srcOrd="3" destOrd="0" presId="urn:microsoft.com/office/officeart/2016/7/layout/BasicTimeline"/>
    <dgm:cxn modelId="{C689056B-EAAB-4866-8F49-E11C13FADE34}" type="presParOf" srcId="{E682A875-1AF7-47D1-BA31-328B5BDF9F05}" destId="{A18ACFCB-7E18-432E-9686-6972E535FA68}" srcOrd="4" destOrd="0" presId="urn:microsoft.com/office/officeart/2016/7/layout/BasicTimeline"/>
    <dgm:cxn modelId="{4DBAF3B6-F0D6-415B-A35B-7FD0E90B940D}" type="presParOf" srcId="{1F53D255-1162-410F-A38C-4B1141DD0727}" destId="{A183396C-06F0-41DF-8FDF-FD4CBB3651FD}" srcOrd="1" destOrd="0" presId="urn:microsoft.com/office/officeart/2016/7/layout/BasicTimeline"/>
    <dgm:cxn modelId="{C6A36D42-89D5-44C3-86E8-9D152F07BDB8}" type="presParOf" srcId="{1F53D255-1162-410F-A38C-4B1141DD0727}" destId="{A2B9AF3D-47DF-4768-87FE-A36EE901BB8E}" srcOrd="2" destOrd="0" presId="urn:microsoft.com/office/officeart/2016/7/layout/BasicTimeline"/>
    <dgm:cxn modelId="{4232C0BE-1943-45B5-9D6A-613EEC2899C7}" type="presParOf" srcId="{A2B9AF3D-47DF-4768-87FE-A36EE901BB8E}" destId="{A520BDC8-5E03-4A91-BA14-D830EB28B5DE}" srcOrd="0" destOrd="0" presId="urn:microsoft.com/office/officeart/2016/7/layout/BasicTimeline"/>
    <dgm:cxn modelId="{0F755C76-C030-4545-B6BD-DEBC86BE168A}" type="presParOf" srcId="{A2B9AF3D-47DF-4768-87FE-A36EE901BB8E}" destId="{E5045F42-A126-4C91-B41B-34AA7AAA024B}" srcOrd="1" destOrd="0" presId="urn:microsoft.com/office/officeart/2016/7/layout/BasicTimeline"/>
    <dgm:cxn modelId="{4C8F37F4-061A-4EC8-80A8-918E3D657247}" type="presParOf" srcId="{E5045F42-A126-4C91-B41B-34AA7AAA024B}" destId="{D74FD1A3-446E-4077-8B89-08D94E1AA32A}" srcOrd="0" destOrd="0" presId="urn:microsoft.com/office/officeart/2016/7/layout/BasicTimeline"/>
    <dgm:cxn modelId="{1E97D487-A3D3-4E57-9F59-7B7C525984EB}" type="presParOf" srcId="{E5045F42-A126-4C91-B41B-34AA7AAA024B}" destId="{0365917A-97B2-4306-8658-522A8464B529}" srcOrd="1" destOrd="0" presId="urn:microsoft.com/office/officeart/2016/7/layout/BasicTimeline"/>
    <dgm:cxn modelId="{928CDC8C-868E-4173-AA9B-4A03FF6ACD6B}" type="presParOf" srcId="{A2B9AF3D-47DF-4768-87FE-A36EE901BB8E}" destId="{AE9505FF-32C1-422E-AC33-42FD3A149275}" srcOrd="2" destOrd="0" presId="urn:microsoft.com/office/officeart/2016/7/layout/BasicTimeline"/>
    <dgm:cxn modelId="{8A33798D-AAAC-49D2-908E-3949B5F5CAED}" type="presParOf" srcId="{A2B9AF3D-47DF-4768-87FE-A36EE901BB8E}" destId="{1143A4AB-47E7-4FC5-A933-D57B6E3AECC5}" srcOrd="3" destOrd="0" presId="urn:microsoft.com/office/officeart/2016/7/layout/BasicTimeline"/>
    <dgm:cxn modelId="{F1BA59EF-14D5-4827-B9C0-FF2442C7727A}" type="presParOf" srcId="{A2B9AF3D-47DF-4768-87FE-A36EE901BB8E}" destId="{8A67FA0D-36FD-4A4E-8F54-32341468813C}" srcOrd="4" destOrd="0" presId="urn:microsoft.com/office/officeart/2016/7/layout/BasicTimeline"/>
    <dgm:cxn modelId="{08339F0E-53AA-4155-A560-2A54B061EB4E}" type="presParOf" srcId="{1F53D255-1162-410F-A38C-4B1141DD0727}" destId="{78C0BA62-2CEB-42C2-9564-E2538EFBC0DC}" srcOrd="3" destOrd="0" presId="urn:microsoft.com/office/officeart/2016/7/layout/BasicTimeline"/>
    <dgm:cxn modelId="{C592257B-D1D5-46D4-8407-1FDCD7F5EA28}" type="presParOf" srcId="{1F53D255-1162-410F-A38C-4B1141DD0727}" destId="{663A4C70-F6C0-4D24-8BBE-91AB31AA7628}" srcOrd="4" destOrd="0" presId="urn:microsoft.com/office/officeart/2016/7/layout/BasicTimeline"/>
    <dgm:cxn modelId="{35715DCD-672E-422F-9AA7-064237031362}" type="presParOf" srcId="{663A4C70-F6C0-4D24-8BBE-91AB31AA7628}" destId="{A4DACF7A-5AF3-4EA0-B0C6-DFC939E4AD25}" srcOrd="0" destOrd="0" presId="urn:microsoft.com/office/officeart/2016/7/layout/BasicTimeline"/>
    <dgm:cxn modelId="{0D164A6A-B6B2-4064-A1DE-13FAED3C21AC}" type="presParOf" srcId="{663A4C70-F6C0-4D24-8BBE-91AB31AA7628}" destId="{6726A263-12EB-4815-9824-2DA86D10F61E}" srcOrd="1" destOrd="0" presId="urn:microsoft.com/office/officeart/2016/7/layout/BasicTimeline"/>
    <dgm:cxn modelId="{9E2EEB75-3856-48FE-990D-C137ED0A11A2}" type="presParOf" srcId="{6726A263-12EB-4815-9824-2DA86D10F61E}" destId="{15400831-4510-47FE-A28E-599494205F44}" srcOrd="0" destOrd="0" presId="urn:microsoft.com/office/officeart/2016/7/layout/BasicTimeline"/>
    <dgm:cxn modelId="{DBD03F97-5F90-42FF-B9D4-2742890872F6}" type="presParOf" srcId="{6726A263-12EB-4815-9824-2DA86D10F61E}" destId="{72CEDF62-0AA5-4187-A147-7A0B8F3B63F4}" srcOrd="1" destOrd="0" presId="urn:microsoft.com/office/officeart/2016/7/layout/BasicTimeline"/>
    <dgm:cxn modelId="{6BB97514-E0D4-44EE-BE62-80882CED137D}" type="presParOf" srcId="{663A4C70-F6C0-4D24-8BBE-91AB31AA7628}" destId="{C316767F-8622-4D7B-B3A9-32E7C29C79C7}" srcOrd="2" destOrd="0" presId="urn:microsoft.com/office/officeart/2016/7/layout/BasicTimeline"/>
    <dgm:cxn modelId="{501CFD5D-CACE-4912-88CB-6A8B42F0E2C6}" type="presParOf" srcId="{663A4C70-F6C0-4D24-8BBE-91AB31AA7628}" destId="{1EB0AAED-7202-49AC-967A-A2BCDBCFF415}" srcOrd="3" destOrd="0" presId="urn:microsoft.com/office/officeart/2016/7/layout/BasicTimeline"/>
    <dgm:cxn modelId="{BBDEBF63-80A4-4279-A189-60BECF7D3B5E}" type="presParOf" srcId="{663A4C70-F6C0-4D24-8BBE-91AB31AA7628}" destId="{6E1B5670-826D-40F0-B57F-76AAEF389009}" srcOrd="4" destOrd="0" presId="urn:microsoft.com/office/officeart/2016/7/layout/BasicTimeline"/>
    <dgm:cxn modelId="{2117AC9E-F4AC-41B9-91A5-EDA478AECB86}" type="presParOf" srcId="{1F53D255-1162-410F-A38C-4B1141DD0727}" destId="{5F4758B5-69EE-4316-B16C-9B8164A73AD2}" srcOrd="5" destOrd="0" presId="urn:microsoft.com/office/officeart/2016/7/layout/BasicTimeline"/>
    <dgm:cxn modelId="{968AA543-9AC4-466D-83E9-3D5EDB7E72E8}" type="presParOf" srcId="{1F53D255-1162-410F-A38C-4B1141DD0727}" destId="{89695CA8-97AC-4444-98B3-3D990E417E06}" srcOrd="6" destOrd="0" presId="urn:microsoft.com/office/officeart/2016/7/layout/BasicTimeline"/>
    <dgm:cxn modelId="{A9E7D2F8-78A2-42CA-BF0E-8143FFB58353}" type="presParOf" srcId="{89695CA8-97AC-4444-98B3-3D990E417E06}" destId="{99A0A7AB-F242-4AFF-B5CB-4B97892625B5}" srcOrd="0" destOrd="0" presId="urn:microsoft.com/office/officeart/2016/7/layout/BasicTimeline"/>
    <dgm:cxn modelId="{57FCC75C-ECAC-426E-BEFA-392EAC5D4B98}" type="presParOf" srcId="{89695CA8-97AC-4444-98B3-3D990E417E06}" destId="{B7248026-A712-4DCB-BA1E-98263D71945D}" srcOrd="1" destOrd="0" presId="urn:microsoft.com/office/officeart/2016/7/layout/BasicTimeline"/>
    <dgm:cxn modelId="{AEF1F624-CC6B-4F94-BC59-0C5CE57E8306}" type="presParOf" srcId="{B7248026-A712-4DCB-BA1E-98263D71945D}" destId="{8A964EA5-49DB-4D8B-8B82-0B5672B2A914}" srcOrd="0" destOrd="0" presId="urn:microsoft.com/office/officeart/2016/7/layout/BasicTimeline"/>
    <dgm:cxn modelId="{F53A7945-3950-4989-AD65-86DA8AA3CFE1}" type="presParOf" srcId="{B7248026-A712-4DCB-BA1E-98263D71945D}" destId="{F0329D3F-0315-4855-872E-56D1952FC941}" srcOrd="1" destOrd="0" presId="urn:microsoft.com/office/officeart/2016/7/layout/BasicTimeline"/>
    <dgm:cxn modelId="{B0C53DF5-3A6E-43E9-9EF0-8771EC19329E}" type="presParOf" srcId="{89695CA8-97AC-4444-98B3-3D990E417E06}" destId="{8B8065C4-8F73-49B6-BAB5-8C0446842E94}" srcOrd="2" destOrd="0" presId="urn:microsoft.com/office/officeart/2016/7/layout/BasicTimeline"/>
    <dgm:cxn modelId="{44995364-A7B7-46F0-8B46-75D86564D0FB}" type="presParOf" srcId="{89695CA8-97AC-4444-98B3-3D990E417E06}" destId="{AA2C7C17-080C-45C5-BB36-789765D78968}" srcOrd="3" destOrd="0" presId="urn:microsoft.com/office/officeart/2016/7/layout/BasicTimeline"/>
    <dgm:cxn modelId="{5947A1A8-C962-4D35-A9C7-E68187C5B484}" type="presParOf" srcId="{89695CA8-97AC-4444-98B3-3D990E417E06}" destId="{72F72399-8A69-4315-8EDD-597E64CB9A3F}" srcOrd="4" destOrd="0" presId="urn:microsoft.com/office/officeart/2016/7/layout/BasicTimeline"/>
    <dgm:cxn modelId="{C89E2A83-2F96-4D6D-9C0A-5EE468061B0C}" type="presParOf" srcId="{1F53D255-1162-410F-A38C-4B1141DD0727}" destId="{C837755A-E888-4C20-9F8C-0DAD2E69CC24}" srcOrd="7" destOrd="0" presId="urn:microsoft.com/office/officeart/2016/7/layout/BasicTimeline"/>
    <dgm:cxn modelId="{3AC18F3A-9FBE-4871-9401-494A2CB70567}" type="presParOf" srcId="{1F53D255-1162-410F-A38C-4B1141DD0727}" destId="{AAD41FDE-94D1-4380-8B2C-0EE382462F61}" srcOrd="8" destOrd="0" presId="urn:microsoft.com/office/officeart/2016/7/layout/BasicTimeline"/>
    <dgm:cxn modelId="{DEE87AA9-B4C0-44FA-9129-97F8BF4514BB}" type="presParOf" srcId="{AAD41FDE-94D1-4380-8B2C-0EE382462F61}" destId="{F7D09A7F-0D05-4604-BC94-B2BF075C89C9}" srcOrd="0" destOrd="0" presId="urn:microsoft.com/office/officeart/2016/7/layout/BasicTimeline"/>
    <dgm:cxn modelId="{D06445EF-A5C2-49B2-8B57-26576E653CD8}" type="presParOf" srcId="{AAD41FDE-94D1-4380-8B2C-0EE382462F61}" destId="{8370A2D3-276B-4EC7-87D4-A4E3F07A510A}" srcOrd="1" destOrd="0" presId="urn:microsoft.com/office/officeart/2016/7/layout/BasicTimeline"/>
    <dgm:cxn modelId="{45A0ED43-F30B-48C0-AA20-D459D0FFF29F}" type="presParOf" srcId="{8370A2D3-276B-4EC7-87D4-A4E3F07A510A}" destId="{9A198C8C-CEB2-44C9-9130-A5270D2186FA}" srcOrd="0" destOrd="0" presId="urn:microsoft.com/office/officeart/2016/7/layout/BasicTimeline"/>
    <dgm:cxn modelId="{4DB070FA-A077-481E-9319-B00B2C2A681F}" type="presParOf" srcId="{8370A2D3-276B-4EC7-87D4-A4E3F07A510A}" destId="{1E7FD47B-2F82-49A5-B785-7DBCFDF7C7C5}" srcOrd="1" destOrd="0" presId="urn:microsoft.com/office/officeart/2016/7/layout/BasicTimeline"/>
    <dgm:cxn modelId="{C46585C8-F5E2-4D34-8AAE-E76E36E8FDA6}" type="presParOf" srcId="{AAD41FDE-94D1-4380-8B2C-0EE382462F61}" destId="{F6ECFFD1-27F4-4F66-972E-A88DD1ECE1C8}" srcOrd="2" destOrd="0" presId="urn:microsoft.com/office/officeart/2016/7/layout/BasicTimeline"/>
    <dgm:cxn modelId="{6686509E-F8D7-49A4-9DD8-3FC9324A0B61}" type="presParOf" srcId="{AAD41FDE-94D1-4380-8B2C-0EE382462F61}" destId="{19947CD8-9A05-4D63-B9B5-3FF46BF931E5}" srcOrd="3" destOrd="0" presId="urn:microsoft.com/office/officeart/2016/7/layout/BasicTimeline"/>
    <dgm:cxn modelId="{BA097D4F-1758-43A3-8B6E-EB932E90CF60}" type="presParOf" srcId="{AAD41FDE-94D1-4380-8B2C-0EE382462F61}" destId="{A9A036C9-8A9C-446C-8E25-7782426A8EC7}" srcOrd="4" destOrd="0" presId="urn:microsoft.com/office/officeart/2016/7/layout/BasicTimeline"/>
    <dgm:cxn modelId="{EC03496E-729F-46C4-9B50-2F1152F17E32}" type="presParOf" srcId="{1F53D255-1162-410F-A38C-4B1141DD0727}" destId="{8A5570F4-3F26-46A2-876E-F59CF185A860}" srcOrd="9" destOrd="0" presId="urn:microsoft.com/office/officeart/2016/7/layout/BasicTimeline"/>
    <dgm:cxn modelId="{2F7C5142-7D07-43D3-B392-0101E446EC55}" type="presParOf" srcId="{1F53D255-1162-410F-A38C-4B1141DD0727}" destId="{15FD2FC2-AA75-4199-BF17-479ECBFB1302}" srcOrd="10" destOrd="0" presId="urn:microsoft.com/office/officeart/2016/7/layout/BasicTimeline"/>
    <dgm:cxn modelId="{2235DB7C-99C9-461D-B260-D3E8274CA485}" type="presParOf" srcId="{15FD2FC2-AA75-4199-BF17-479ECBFB1302}" destId="{616F7E97-5C60-48F0-985F-62F88E97C6FD}" srcOrd="0" destOrd="0" presId="urn:microsoft.com/office/officeart/2016/7/layout/BasicTimeline"/>
    <dgm:cxn modelId="{C24B2ACC-CA89-4275-B623-121FDA816DC4}" type="presParOf" srcId="{15FD2FC2-AA75-4199-BF17-479ECBFB1302}" destId="{2A71B922-DAF2-4AF2-B43A-818B7DB8516F}" srcOrd="1" destOrd="0" presId="urn:microsoft.com/office/officeart/2016/7/layout/BasicTimeline"/>
    <dgm:cxn modelId="{8D31EDEB-C03B-4B36-8EE0-E53CF7313D6A}" type="presParOf" srcId="{2A71B922-DAF2-4AF2-B43A-818B7DB8516F}" destId="{838A7F76-30FF-487A-BC20-B30A6A1ED194}" srcOrd="0" destOrd="0" presId="urn:microsoft.com/office/officeart/2016/7/layout/BasicTimeline"/>
    <dgm:cxn modelId="{D7C8E546-091D-4208-A2CA-EDE6A98C5D34}" type="presParOf" srcId="{2A71B922-DAF2-4AF2-B43A-818B7DB8516F}" destId="{121147E6-EEB8-436B-AB76-C8E4C3E13769}" srcOrd="1" destOrd="0" presId="urn:microsoft.com/office/officeart/2016/7/layout/BasicTimeline"/>
    <dgm:cxn modelId="{637BFEC2-ECFA-4FE5-B2F3-0F3F568504C9}" type="presParOf" srcId="{15FD2FC2-AA75-4199-BF17-479ECBFB1302}" destId="{6DBDBAC7-0F0C-483B-9F90-D05770741BD0}" srcOrd="2" destOrd="0" presId="urn:microsoft.com/office/officeart/2016/7/layout/BasicTimeline"/>
    <dgm:cxn modelId="{8FEA8CA8-D050-4B5C-BF51-DE2BB4B6C20D}" type="presParOf" srcId="{15FD2FC2-AA75-4199-BF17-479ECBFB1302}" destId="{77DD177C-1B2B-4B69-91DC-75C9578E76BB}" srcOrd="3" destOrd="0" presId="urn:microsoft.com/office/officeart/2016/7/layout/BasicTimeline"/>
    <dgm:cxn modelId="{7433D996-38A7-4D32-A867-605A30B640EF}" type="presParOf" srcId="{15FD2FC2-AA75-4199-BF17-479ECBFB1302}" destId="{379BC831-93F7-4BA0-9A47-88870D481673}" srcOrd="4" destOrd="0" presId="urn:microsoft.com/office/officeart/2016/7/layout/Basic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FD3054-B864-4FEB-AB86-C4F13F00A4AE}">
      <dsp:nvSpPr>
        <dsp:cNvPr id="0" name=""/>
        <dsp:cNvSpPr/>
      </dsp:nvSpPr>
      <dsp:spPr>
        <a:xfrm>
          <a:off x="0" y="2129366"/>
          <a:ext cx="10393579" cy="0"/>
        </a:xfrm>
        <a:prstGeom prst="line">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tailEnd type="triangle" w="lg" len="lg"/>
        </a:ln>
        <a:effectLst/>
      </dsp:spPr>
      <dsp:style>
        <a:lnRef idx="2">
          <a:scrgbClr r="0" g="0" b="0"/>
        </a:lnRef>
        <a:fillRef idx="1">
          <a:scrgbClr r="0" g="0" b="0"/>
        </a:fillRef>
        <a:effectRef idx="0">
          <a:scrgbClr r="0" g="0" b="0"/>
        </a:effectRef>
        <a:fontRef idx="minor"/>
      </dsp:style>
    </dsp:sp>
    <dsp:sp modelId="{1C738904-A2F8-4333-A824-27648DFAF1EF}">
      <dsp:nvSpPr>
        <dsp:cNvPr id="0" name=""/>
        <dsp:cNvSpPr/>
      </dsp:nvSpPr>
      <dsp:spPr>
        <a:xfrm>
          <a:off x="161130" y="2286939"/>
          <a:ext cx="2344645" cy="4812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dirty="0"/>
            <a:t>August 2018</a:t>
          </a:r>
        </a:p>
      </dsp:txBody>
      <dsp:txXfrm>
        <a:off x="161130" y="2286939"/>
        <a:ext cx="2344645" cy="481236"/>
      </dsp:txXfrm>
    </dsp:sp>
    <dsp:sp modelId="{A6071998-C988-4714-8B3F-48C8D375B222}">
      <dsp:nvSpPr>
        <dsp:cNvPr id="0" name=""/>
        <dsp:cNvSpPr/>
      </dsp:nvSpPr>
      <dsp:spPr>
        <a:xfrm>
          <a:off x="1268" y="117580"/>
          <a:ext cx="2664369" cy="1202625"/>
        </a:xfrm>
        <a:prstGeom prst="round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0020" tIns="160020" rIns="160020" bIns="160020" numCol="1" spcCol="1270" anchor="ctr" anchorCtr="0">
          <a:noAutofit/>
        </a:bodyPr>
        <a:lstStyle/>
        <a:p>
          <a:pPr marL="0" lvl="0" indent="0" algn="l" defTabSz="800100">
            <a:lnSpc>
              <a:spcPct val="90000"/>
            </a:lnSpc>
            <a:spcBef>
              <a:spcPct val="0"/>
            </a:spcBef>
            <a:spcAft>
              <a:spcPct val="35000"/>
            </a:spcAft>
            <a:buNone/>
          </a:pPr>
          <a:r>
            <a:rPr lang="en-US" sz="1800" kern="1200" dirty="0"/>
            <a:t>Missouri’s state enabling legislation passed</a:t>
          </a:r>
        </a:p>
      </dsp:txBody>
      <dsp:txXfrm>
        <a:off x="59975" y="176287"/>
        <a:ext cx="2546955" cy="1085211"/>
      </dsp:txXfrm>
    </dsp:sp>
    <dsp:sp modelId="{EDD4E961-7719-46D9-8002-0B6AE38A7490}">
      <dsp:nvSpPr>
        <dsp:cNvPr id="0" name=""/>
        <dsp:cNvSpPr/>
      </dsp:nvSpPr>
      <dsp:spPr>
        <a:xfrm>
          <a:off x="1333453" y="1320206"/>
          <a:ext cx="0" cy="809159"/>
        </a:xfrm>
        <a:prstGeom prst="line">
          <a:avLst/>
        </a:prstGeom>
        <a:noFill/>
        <a:ln w="9525" cap="rnd"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A520BDC8-5E03-4A91-BA14-D830EB28B5DE}">
      <dsp:nvSpPr>
        <dsp:cNvPr id="0" name=""/>
        <dsp:cNvSpPr/>
      </dsp:nvSpPr>
      <dsp:spPr>
        <a:xfrm>
          <a:off x="1706465" y="1490556"/>
          <a:ext cx="2344645" cy="4812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kern="1200" dirty="0"/>
            <a:t>January 2022</a:t>
          </a:r>
        </a:p>
      </dsp:txBody>
      <dsp:txXfrm>
        <a:off x="1706465" y="1490556"/>
        <a:ext cx="2344645" cy="481236"/>
      </dsp:txXfrm>
    </dsp:sp>
    <dsp:sp modelId="{5F0B72CA-1EBC-41FD-8281-D55FAEF5315A}">
      <dsp:nvSpPr>
        <dsp:cNvPr id="0" name=""/>
        <dsp:cNvSpPr/>
      </dsp:nvSpPr>
      <dsp:spPr>
        <a:xfrm>
          <a:off x="1301513" y="2097425"/>
          <a:ext cx="63880" cy="63880"/>
        </a:xfrm>
        <a:prstGeom prst="ellips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4FD1A3-446E-4077-8B89-08D94E1AA32A}">
      <dsp:nvSpPr>
        <dsp:cNvPr id="0" name=""/>
        <dsp:cNvSpPr/>
      </dsp:nvSpPr>
      <dsp:spPr>
        <a:xfrm>
          <a:off x="1546603" y="2938525"/>
          <a:ext cx="2664369" cy="1202625"/>
        </a:xfrm>
        <a:prstGeom prst="round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0020" tIns="160020" rIns="160020" bIns="160020" numCol="1" spcCol="1270" anchor="ctr" anchorCtr="0">
          <a:noAutofit/>
        </a:bodyPr>
        <a:lstStyle/>
        <a:p>
          <a:pPr marL="0" lvl="0" indent="0" algn="l" defTabSz="800100">
            <a:lnSpc>
              <a:spcPct val="90000"/>
            </a:lnSpc>
            <a:spcBef>
              <a:spcPct val="0"/>
            </a:spcBef>
            <a:spcAft>
              <a:spcPct val="35000"/>
            </a:spcAft>
            <a:buNone/>
          </a:pPr>
          <a:r>
            <a:rPr lang="en-US" sz="1800" kern="1200" dirty="0"/>
            <a:t>St. Louis City DVFRP Introductory Meeting</a:t>
          </a:r>
        </a:p>
      </dsp:txBody>
      <dsp:txXfrm>
        <a:off x="1605310" y="2997232"/>
        <a:ext cx="2546955" cy="1085211"/>
      </dsp:txXfrm>
    </dsp:sp>
    <dsp:sp modelId="{AE9505FF-32C1-422E-AC33-42FD3A149275}">
      <dsp:nvSpPr>
        <dsp:cNvPr id="0" name=""/>
        <dsp:cNvSpPr/>
      </dsp:nvSpPr>
      <dsp:spPr>
        <a:xfrm>
          <a:off x="2878787" y="2129365"/>
          <a:ext cx="0" cy="809159"/>
        </a:xfrm>
        <a:prstGeom prst="line">
          <a:avLst/>
        </a:prstGeom>
        <a:noFill/>
        <a:ln w="9525" cap="rnd"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A4DACF7A-5AF3-4EA0-B0C6-DFC939E4AD25}">
      <dsp:nvSpPr>
        <dsp:cNvPr id="0" name=""/>
        <dsp:cNvSpPr/>
      </dsp:nvSpPr>
      <dsp:spPr>
        <a:xfrm>
          <a:off x="3251799" y="2286939"/>
          <a:ext cx="2344645" cy="4812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dirty="0"/>
            <a:t>February 2022</a:t>
          </a:r>
        </a:p>
      </dsp:txBody>
      <dsp:txXfrm>
        <a:off x="3251799" y="2286939"/>
        <a:ext cx="2344645" cy="481236"/>
      </dsp:txXfrm>
    </dsp:sp>
    <dsp:sp modelId="{1143A4AB-47E7-4FC5-A933-D57B6E3AECC5}">
      <dsp:nvSpPr>
        <dsp:cNvPr id="0" name=""/>
        <dsp:cNvSpPr/>
      </dsp:nvSpPr>
      <dsp:spPr>
        <a:xfrm>
          <a:off x="2846847" y="2097425"/>
          <a:ext cx="63880" cy="63880"/>
        </a:xfrm>
        <a:prstGeom prst="ellips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5400831-4510-47FE-A28E-599494205F44}">
      <dsp:nvSpPr>
        <dsp:cNvPr id="0" name=""/>
        <dsp:cNvSpPr/>
      </dsp:nvSpPr>
      <dsp:spPr>
        <a:xfrm>
          <a:off x="3091937" y="0"/>
          <a:ext cx="2664369" cy="1320206"/>
        </a:xfrm>
        <a:prstGeom prst="round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0020" tIns="160020" rIns="160020" bIns="160020" numCol="1" spcCol="1270" anchor="ctr" anchorCtr="0">
          <a:noAutofit/>
        </a:bodyPr>
        <a:lstStyle/>
        <a:p>
          <a:pPr marL="0" lvl="0" indent="0" algn="l" defTabSz="800100">
            <a:lnSpc>
              <a:spcPct val="90000"/>
            </a:lnSpc>
            <a:spcBef>
              <a:spcPct val="0"/>
            </a:spcBef>
            <a:spcAft>
              <a:spcPct val="35000"/>
            </a:spcAft>
            <a:buNone/>
          </a:pPr>
          <a:r>
            <a:rPr lang="en-US" sz="1800" kern="1200" dirty="0"/>
            <a:t>Mock Review facilitated by </a:t>
          </a:r>
          <a:r>
            <a:rPr lang="en-US" sz="1800" b="0" i="0" kern="1200" dirty="0"/>
            <a:t>National Domestic Fatality Review Initiative</a:t>
          </a:r>
          <a:endParaRPr lang="en-US" sz="1800" kern="1200" dirty="0"/>
        </a:p>
      </dsp:txBody>
      <dsp:txXfrm>
        <a:off x="3156384" y="64447"/>
        <a:ext cx="2535475" cy="1191312"/>
      </dsp:txXfrm>
    </dsp:sp>
    <dsp:sp modelId="{C316767F-8622-4D7B-B3A9-32E7C29C79C7}">
      <dsp:nvSpPr>
        <dsp:cNvPr id="0" name=""/>
        <dsp:cNvSpPr/>
      </dsp:nvSpPr>
      <dsp:spPr>
        <a:xfrm>
          <a:off x="4424122" y="1320206"/>
          <a:ext cx="0" cy="809159"/>
        </a:xfrm>
        <a:prstGeom prst="line">
          <a:avLst/>
        </a:prstGeom>
        <a:noFill/>
        <a:ln w="9525" cap="rnd"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99A0A7AB-F242-4AFF-B5CB-4B97892625B5}">
      <dsp:nvSpPr>
        <dsp:cNvPr id="0" name=""/>
        <dsp:cNvSpPr/>
      </dsp:nvSpPr>
      <dsp:spPr>
        <a:xfrm>
          <a:off x="4797134" y="1490556"/>
          <a:ext cx="2344645" cy="4812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kern="1200" dirty="0"/>
            <a:t>April 2022</a:t>
          </a:r>
        </a:p>
      </dsp:txBody>
      <dsp:txXfrm>
        <a:off x="4797134" y="1490556"/>
        <a:ext cx="2344645" cy="481236"/>
      </dsp:txXfrm>
    </dsp:sp>
    <dsp:sp modelId="{1EB0AAED-7202-49AC-967A-A2BCDBCFF415}">
      <dsp:nvSpPr>
        <dsp:cNvPr id="0" name=""/>
        <dsp:cNvSpPr/>
      </dsp:nvSpPr>
      <dsp:spPr>
        <a:xfrm>
          <a:off x="4392181" y="2097425"/>
          <a:ext cx="63880" cy="63880"/>
        </a:xfrm>
        <a:prstGeom prst="ellips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964EA5-49DB-4D8B-8B82-0B5672B2A914}">
      <dsp:nvSpPr>
        <dsp:cNvPr id="0" name=""/>
        <dsp:cNvSpPr/>
      </dsp:nvSpPr>
      <dsp:spPr>
        <a:xfrm>
          <a:off x="4637271" y="2938525"/>
          <a:ext cx="2664369" cy="930333"/>
        </a:xfrm>
        <a:prstGeom prst="round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0020" tIns="160020" rIns="160020" bIns="160020" numCol="1" spcCol="1270" anchor="ctr" anchorCtr="0">
          <a:noAutofit/>
        </a:bodyPr>
        <a:lstStyle/>
        <a:p>
          <a:pPr marL="0" lvl="0" indent="0" algn="l" defTabSz="800100">
            <a:lnSpc>
              <a:spcPct val="90000"/>
            </a:lnSpc>
            <a:spcBef>
              <a:spcPct val="0"/>
            </a:spcBef>
            <a:spcAft>
              <a:spcPct val="35000"/>
            </a:spcAft>
            <a:buNone/>
          </a:pPr>
          <a:r>
            <a:rPr lang="en-US" sz="1800" kern="1200" dirty="0"/>
            <a:t>1st DVFRP case review</a:t>
          </a:r>
        </a:p>
      </dsp:txBody>
      <dsp:txXfrm>
        <a:off x="4682686" y="2983940"/>
        <a:ext cx="2573539" cy="839503"/>
      </dsp:txXfrm>
    </dsp:sp>
    <dsp:sp modelId="{8B8065C4-8F73-49B6-BAB5-8C0446842E94}">
      <dsp:nvSpPr>
        <dsp:cNvPr id="0" name=""/>
        <dsp:cNvSpPr/>
      </dsp:nvSpPr>
      <dsp:spPr>
        <a:xfrm>
          <a:off x="5969456" y="2129365"/>
          <a:ext cx="0" cy="809159"/>
        </a:xfrm>
        <a:prstGeom prst="line">
          <a:avLst/>
        </a:prstGeom>
        <a:noFill/>
        <a:ln w="9525" cap="rnd"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F7D09A7F-0D05-4604-BC94-B2BF075C89C9}">
      <dsp:nvSpPr>
        <dsp:cNvPr id="0" name=""/>
        <dsp:cNvSpPr/>
      </dsp:nvSpPr>
      <dsp:spPr>
        <a:xfrm>
          <a:off x="6342468" y="2286939"/>
          <a:ext cx="2344645" cy="4812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dirty="0"/>
            <a:t>February 2025</a:t>
          </a:r>
        </a:p>
      </dsp:txBody>
      <dsp:txXfrm>
        <a:off x="6342468" y="2286939"/>
        <a:ext cx="2344645" cy="481236"/>
      </dsp:txXfrm>
    </dsp:sp>
    <dsp:sp modelId="{AA2C7C17-080C-45C5-BB36-789765D78968}">
      <dsp:nvSpPr>
        <dsp:cNvPr id="0" name=""/>
        <dsp:cNvSpPr/>
      </dsp:nvSpPr>
      <dsp:spPr>
        <a:xfrm>
          <a:off x="5937516" y="2097425"/>
          <a:ext cx="63880" cy="63880"/>
        </a:xfrm>
        <a:prstGeom prst="ellips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198C8C-CEB2-44C9-9130-A5270D2186FA}">
      <dsp:nvSpPr>
        <dsp:cNvPr id="0" name=""/>
        <dsp:cNvSpPr/>
      </dsp:nvSpPr>
      <dsp:spPr>
        <a:xfrm>
          <a:off x="6182606" y="594093"/>
          <a:ext cx="2664369" cy="726113"/>
        </a:xfrm>
        <a:prstGeom prst="round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0020" tIns="160020" rIns="160020" bIns="160020" numCol="1" spcCol="1270" anchor="ctr" anchorCtr="0">
          <a:noAutofit/>
        </a:bodyPr>
        <a:lstStyle/>
        <a:p>
          <a:pPr marL="0" lvl="0" indent="0" algn="l" defTabSz="800100">
            <a:lnSpc>
              <a:spcPct val="90000"/>
            </a:lnSpc>
            <a:spcBef>
              <a:spcPct val="0"/>
            </a:spcBef>
            <a:spcAft>
              <a:spcPct val="35000"/>
            </a:spcAft>
            <a:buNone/>
          </a:pPr>
          <a:r>
            <a:rPr lang="en-US" sz="1800" kern="1200" dirty="0"/>
            <a:t>8</a:t>
          </a:r>
          <a:r>
            <a:rPr lang="en-US" sz="1800" kern="1200" baseline="30000" dirty="0"/>
            <a:t>th</a:t>
          </a:r>
          <a:r>
            <a:rPr lang="en-US" sz="1800" kern="1200" dirty="0"/>
            <a:t> Case Review</a:t>
          </a:r>
        </a:p>
      </dsp:txBody>
      <dsp:txXfrm>
        <a:off x="6218052" y="629539"/>
        <a:ext cx="2593477" cy="655221"/>
      </dsp:txXfrm>
    </dsp:sp>
    <dsp:sp modelId="{F6ECFFD1-27F4-4F66-972E-A88DD1ECE1C8}">
      <dsp:nvSpPr>
        <dsp:cNvPr id="0" name=""/>
        <dsp:cNvSpPr/>
      </dsp:nvSpPr>
      <dsp:spPr>
        <a:xfrm>
          <a:off x="7514791" y="1320206"/>
          <a:ext cx="0" cy="809159"/>
        </a:xfrm>
        <a:prstGeom prst="line">
          <a:avLst/>
        </a:prstGeom>
        <a:noFill/>
        <a:ln w="9525" cap="rnd"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616F7E97-5C60-48F0-985F-62F88E97C6FD}">
      <dsp:nvSpPr>
        <dsp:cNvPr id="0" name=""/>
        <dsp:cNvSpPr/>
      </dsp:nvSpPr>
      <dsp:spPr>
        <a:xfrm>
          <a:off x="7887802" y="1490556"/>
          <a:ext cx="2344645" cy="4812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kern="1200" dirty="0"/>
            <a:t>June 2026</a:t>
          </a:r>
        </a:p>
      </dsp:txBody>
      <dsp:txXfrm>
        <a:off x="7887802" y="1490556"/>
        <a:ext cx="2344645" cy="481236"/>
      </dsp:txXfrm>
    </dsp:sp>
    <dsp:sp modelId="{19947CD8-9A05-4D63-B9B5-3FF46BF931E5}">
      <dsp:nvSpPr>
        <dsp:cNvPr id="0" name=""/>
        <dsp:cNvSpPr/>
      </dsp:nvSpPr>
      <dsp:spPr>
        <a:xfrm>
          <a:off x="7482850" y="2097425"/>
          <a:ext cx="63880" cy="63880"/>
        </a:xfrm>
        <a:prstGeom prst="ellips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38A7F76-30FF-487A-BC20-B30A6A1ED194}">
      <dsp:nvSpPr>
        <dsp:cNvPr id="0" name=""/>
        <dsp:cNvSpPr/>
      </dsp:nvSpPr>
      <dsp:spPr>
        <a:xfrm>
          <a:off x="7727940" y="2938525"/>
          <a:ext cx="2664369" cy="930333"/>
        </a:xfrm>
        <a:prstGeom prst="round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0020" tIns="160020" rIns="160020" bIns="160020" numCol="1" spcCol="1270" anchor="ctr" anchorCtr="0">
          <a:noAutofit/>
        </a:bodyPr>
        <a:lstStyle/>
        <a:p>
          <a:pPr marL="0" lvl="0" indent="0" algn="l" defTabSz="800100">
            <a:lnSpc>
              <a:spcPct val="90000"/>
            </a:lnSpc>
            <a:spcBef>
              <a:spcPct val="0"/>
            </a:spcBef>
            <a:spcAft>
              <a:spcPct val="35000"/>
            </a:spcAft>
            <a:buNone/>
          </a:pPr>
          <a:r>
            <a:rPr lang="en-US" sz="1800" kern="1200" dirty="0"/>
            <a:t>DVFRP Final Report Released</a:t>
          </a:r>
        </a:p>
      </dsp:txBody>
      <dsp:txXfrm>
        <a:off x="7773355" y="2983940"/>
        <a:ext cx="2573539" cy="839503"/>
      </dsp:txXfrm>
    </dsp:sp>
    <dsp:sp modelId="{6DBDBAC7-0F0C-483B-9F90-D05770741BD0}">
      <dsp:nvSpPr>
        <dsp:cNvPr id="0" name=""/>
        <dsp:cNvSpPr/>
      </dsp:nvSpPr>
      <dsp:spPr>
        <a:xfrm>
          <a:off x="9060125" y="2129365"/>
          <a:ext cx="0" cy="809159"/>
        </a:xfrm>
        <a:prstGeom prst="line">
          <a:avLst/>
        </a:prstGeom>
        <a:noFill/>
        <a:ln w="9525" cap="rnd"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77DD177C-1B2B-4B69-91DC-75C9578E76BB}">
      <dsp:nvSpPr>
        <dsp:cNvPr id="0" name=""/>
        <dsp:cNvSpPr/>
      </dsp:nvSpPr>
      <dsp:spPr>
        <a:xfrm>
          <a:off x="9028184" y="2097425"/>
          <a:ext cx="63880" cy="63880"/>
        </a:xfrm>
        <a:prstGeom prst="ellips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Timeline">
  <dgm:title val="Basic Timeline"/>
  <dgm:desc val="Use to show a list of events in chronological order. The rounded rectangular shape contains the description while the date is shown below on the time line. It's the perfect SmartArt for displaying large amount of text with a medium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FollowNode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presOf/>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16"/>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42"/>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t" for="ch" forName="L1TextContainer" refType="h" fact="0.537"/>
                <dgm:constr type="h" for="ch" forName="L1TextContainer" refType="h" fact="0.113"/>
                <dgm:constr type="w" for="ch" forName="L2TextContainerWrapper" refType="w"/>
                <dgm:constr type="h" for="ch" forName="L2TextContainerWrapper" refType="h" fact="0.31"/>
                <dgm:constr type="b" for="ch" forName="L2TextContainerWrapper" refType="h" fact="0.31"/>
                <dgm:constr type="w" for="ch" forName="ConnectLine"/>
                <dgm:constr type="l" for="ch" forName="ConnectLine" refType="w" fact="0.5"/>
                <dgm:constr type="h" for="ch" forName="ConnectLine" refType="h" fact="0.19"/>
                <dgm:constr type="t" for="ch" forName="ConnectLine" refType="h" fact="0.31"/>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8"/>
                <dgm:constr type="l" for="ch" forName="L1TextContainer" refType="w" fact="0.06"/>
                <dgm:constr type="t" for="ch" forName="L1TextContainer" refType="h" fact="0.35"/>
                <dgm:constr type="h" for="ch" forName="L1TextContainer" refType="h" fact="0.113"/>
                <dgm:constr type="w" for="ch" forName="L2TextContainerWrapper" refType="w"/>
                <dgm:constr type="h" for="ch" forName="L2TextContainerWrapper" refType="h" fact="0.31"/>
                <dgm:constr type="t" for="ch" forName="L2TextContainerWrapper" refType="h" fact="0.69"/>
                <dgm:constr type="w" for="ch" forName="ConnectLine"/>
                <dgm:constr type="l" for="ch" forName="ConnectLine" refType="w" fact="0.5"/>
                <dgm:constr type="h" for="ch" forName="ConnectLine" refType="h" fact="0.19"/>
                <dgm:constr type="t" for="ch" forName="ConnectLine" refType="h" fact="0.5"/>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55"/>
                  <dgm:constr type="b" for="ch" forName="L2TextContainer" refType="h"/>
                  <dgm:constr type="h" for="ch" forName="FlexibleEmptyPlaceHolder" refType="h" fact="0.45"/>
                </dgm:constrLst>
              </dgm:if>
              <dgm:else name="CaseForPlacingL2TextContaineBelowDivider">
                <dgm:constrLst>
                  <dgm:constr type="h" for="ch" forName="L2TextContainer" refType="h" fact="0.55"/>
                  <dgm:constr type="h" for="ch" forName="FlexibleEmptyPlaceHolder" refType="h" fact="0.45"/>
                  <dgm:constr type="b" for="ch" forName="FlexibleEmptyPlaceHolder" refType="h"/>
                </dgm:constrLst>
              </dgm:else>
            </dgm:choose>
            <dgm:layoutNode name="L2TextContainer" styleLbl="bgAcc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oundRect" r:blip="">
                <dgm:adjLst/>
              </dgm:shape>
              <dgm:presOf axis="des" ptType="node"/>
              <dgm:constrLst>
                <dgm:constr type="primFontSz" val="17"/>
                <dgm:constr type="lMarg" refType="primFontSz" fact="0.7"/>
                <dgm:constr type="rMarg" refType="primFontSz" fact="0.7"/>
                <dgm:constr type="tMarg" refType="primFontSz" fact="0.7"/>
                <dgm:constr type="bMarg" refType="primFontSz" fact="0.7"/>
              </dgm:constrLst>
              <dgm:ruleLst>
                <dgm:rule type="primFontSz" val="12" fact="NaN" max="NaN"/>
                <dgm:rule type="secFontSz" val="10" fact="NaN" max="NaN"/>
                <dgm:rule type="h" val="INF"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2TextContainer">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orPoint" styleLbl="alignNode1" moveWith="L2TextContainer">
            <dgm:alg type="sp"/>
            <dgm:shape xmlns:r="http://schemas.openxmlformats.org/officeDocument/2006/relationships" type="ellipse" r:blip="" zOrderOff="1">
              <dgm:adj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77347E-8278-44A9-96D1-D2E9117DF4A1}" type="datetimeFigureOut">
              <a:rPr lang="en-US" smtClean="0"/>
              <a:t>10/15/2026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F4F31D-23A6-4F8A-9319-D54ED189CA19}" type="slidenum">
              <a:rPr lang="en-US" smtClean="0"/>
              <a:t>‹#›</a:t>
            </a:fld>
            <a:endParaRPr lang="en-US"/>
          </a:p>
        </p:txBody>
      </p:sp>
    </p:spTree>
    <p:extLst>
      <p:ext uri="{BB962C8B-B14F-4D97-AF65-F5344CB8AC3E}">
        <p14:creationId xmlns:p14="http://schemas.microsoft.com/office/powerpoint/2010/main" val="32572833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0F4F31D-23A6-4F8A-9319-D54ED189CA19}" type="slidenum">
              <a:rPr lang="en-US" smtClean="0"/>
              <a:t>2</a:t>
            </a:fld>
            <a:endParaRPr lang="en-US"/>
          </a:p>
        </p:txBody>
      </p:sp>
    </p:spTree>
    <p:extLst>
      <p:ext uri="{BB962C8B-B14F-4D97-AF65-F5344CB8AC3E}">
        <p14:creationId xmlns:p14="http://schemas.microsoft.com/office/powerpoint/2010/main" val="7520950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0F4F31D-23A6-4F8A-9319-D54ED189CA19}" type="slidenum">
              <a:rPr lang="en-US" smtClean="0"/>
              <a:t>3</a:t>
            </a:fld>
            <a:endParaRPr lang="en-US"/>
          </a:p>
        </p:txBody>
      </p:sp>
    </p:spTree>
    <p:extLst>
      <p:ext uri="{BB962C8B-B14F-4D97-AF65-F5344CB8AC3E}">
        <p14:creationId xmlns:p14="http://schemas.microsoft.com/office/powerpoint/2010/main" val="3006336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0F4F31D-23A6-4F8A-9319-D54ED189CA19}" type="slidenum">
              <a:rPr lang="en-US" smtClean="0"/>
              <a:t>4</a:t>
            </a:fld>
            <a:endParaRPr lang="en-US"/>
          </a:p>
        </p:txBody>
      </p:sp>
    </p:spTree>
    <p:extLst>
      <p:ext uri="{BB962C8B-B14F-4D97-AF65-F5344CB8AC3E}">
        <p14:creationId xmlns:p14="http://schemas.microsoft.com/office/powerpoint/2010/main" val="24341612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0F4F31D-23A6-4F8A-9319-D54ED189CA19}" type="slidenum">
              <a:rPr lang="en-US" smtClean="0"/>
              <a:t>5</a:t>
            </a:fld>
            <a:endParaRPr lang="en-US"/>
          </a:p>
        </p:txBody>
      </p:sp>
    </p:spTree>
    <p:extLst>
      <p:ext uri="{BB962C8B-B14F-4D97-AF65-F5344CB8AC3E}">
        <p14:creationId xmlns:p14="http://schemas.microsoft.com/office/powerpoint/2010/main" val="3649003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0F4F31D-23A6-4F8A-9319-D54ED189CA19}" type="slidenum">
              <a:rPr lang="en-US" smtClean="0"/>
              <a:t>9</a:t>
            </a:fld>
            <a:endParaRPr lang="en-US"/>
          </a:p>
        </p:txBody>
      </p:sp>
    </p:spTree>
    <p:extLst>
      <p:ext uri="{BB962C8B-B14F-4D97-AF65-F5344CB8AC3E}">
        <p14:creationId xmlns:p14="http://schemas.microsoft.com/office/powerpoint/2010/main" val="29176449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AAA7B93D-CABC-442E-A827-1AD84FDBF839}" type="datetimeFigureOut">
              <a:rPr lang="en-US" smtClean="0"/>
              <a:t>10/15/2026</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Slide Number Placeholder 5"/>
          <p:cNvSpPr>
            <a:spLocks noGrp="1"/>
          </p:cNvSpPr>
          <p:nvPr>
            <p:ph type="sldNum" sz="quarter" idx="12"/>
          </p:nvPr>
        </p:nvSpPr>
        <p:spPr>
          <a:xfrm>
            <a:off x="10352540" y="295729"/>
            <a:ext cx="838199" cy="767687"/>
          </a:xfrm>
        </p:spPr>
        <p:txBody>
          <a:bodyPr/>
          <a:lstStyle/>
          <a:p>
            <a:fld id="{C5A87EE5-5D60-4975-8129-3284A4B57FB0}" type="slidenum">
              <a:rPr lang="en-US" smtClean="0"/>
              <a:t>‹#›</a:t>
            </a:fld>
            <a:endParaRPr lang="en-US"/>
          </a:p>
        </p:txBody>
      </p:sp>
    </p:spTree>
    <p:extLst>
      <p:ext uri="{BB962C8B-B14F-4D97-AF65-F5344CB8AC3E}">
        <p14:creationId xmlns:p14="http://schemas.microsoft.com/office/powerpoint/2010/main" val="1965925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A7B93D-CABC-442E-A827-1AD84FDBF839}"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A87EE5-5D60-4975-8129-3284A4B57FB0}" type="slidenum">
              <a:rPr lang="en-US" smtClean="0"/>
              <a:t>‹#›</a:t>
            </a:fld>
            <a:endParaRPr lang="en-US"/>
          </a:p>
        </p:txBody>
      </p:sp>
    </p:spTree>
    <p:extLst>
      <p:ext uri="{BB962C8B-B14F-4D97-AF65-F5344CB8AC3E}">
        <p14:creationId xmlns:p14="http://schemas.microsoft.com/office/powerpoint/2010/main" val="549218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A7B93D-CABC-442E-A827-1AD84FDBF839}"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5A87EE5-5D60-4975-8129-3284A4B57FB0}" type="slidenum">
              <a:rPr lang="en-US" smtClean="0"/>
              <a:t>‹#›</a:t>
            </a:fld>
            <a:endParaRPr lang="en-US"/>
          </a:p>
        </p:txBody>
      </p:sp>
    </p:spTree>
    <p:extLst>
      <p:ext uri="{BB962C8B-B14F-4D97-AF65-F5344CB8AC3E}">
        <p14:creationId xmlns:p14="http://schemas.microsoft.com/office/powerpoint/2010/main" val="4273187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AA7B93D-CABC-442E-A827-1AD84FDBF839}"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A87EE5-5D60-4975-8129-3284A4B57FB0}" type="slidenum">
              <a:rPr lang="en-US" smtClean="0"/>
              <a:t>‹#›</a:t>
            </a:fld>
            <a:endParaRPr lang="en-US"/>
          </a:p>
        </p:txBody>
      </p:sp>
    </p:spTree>
    <p:extLst>
      <p:ext uri="{BB962C8B-B14F-4D97-AF65-F5344CB8AC3E}">
        <p14:creationId xmlns:p14="http://schemas.microsoft.com/office/powerpoint/2010/main" val="3640583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AA7B93D-CABC-442E-A827-1AD84FDBF839}" type="datetimeFigureOut">
              <a:rPr lang="en-US" smtClean="0"/>
              <a:t>10/15/2026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A87EE5-5D60-4975-8129-3284A4B57FB0}" type="slidenum">
              <a:rPr lang="en-US" smtClean="0"/>
              <a:t>‹#›</a:t>
            </a:fld>
            <a:endParaRPr lang="en-US"/>
          </a:p>
        </p:txBody>
      </p:sp>
    </p:spTree>
    <p:extLst>
      <p:ext uri="{BB962C8B-B14F-4D97-AF65-F5344CB8AC3E}">
        <p14:creationId xmlns:p14="http://schemas.microsoft.com/office/powerpoint/2010/main" val="829151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AA7B93D-CABC-442E-A827-1AD84FDBF839}" type="datetimeFigureOut">
              <a:rPr lang="en-US" smtClean="0"/>
              <a:t>10/15/2026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A87EE5-5D60-4975-8129-3284A4B57FB0}" type="slidenum">
              <a:rPr lang="en-US" smtClean="0"/>
              <a:t>‹#›</a:t>
            </a:fld>
            <a:endParaRPr lang="en-US"/>
          </a:p>
        </p:txBody>
      </p:sp>
    </p:spTree>
    <p:extLst>
      <p:ext uri="{BB962C8B-B14F-4D97-AF65-F5344CB8AC3E}">
        <p14:creationId xmlns:p14="http://schemas.microsoft.com/office/powerpoint/2010/main" val="38143019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A7B93D-CABC-442E-A827-1AD84FDBF839}" type="datetimeFigureOut">
              <a:rPr lang="en-US" smtClean="0"/>
              <a:t>10/15/2026</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C5A87EE5-5D60-4975-8129-3284A4B57FB0}" type="slidenum">
              <a:rPr lang="en-US" smtClean="0"/>
              <a:t>‹#›</a:t>
            </a:fld>
            <a:endParaRPr lang="en-US"/>
          </a:p>
        </p:txBody>
      </p:sp>
    </p:spTree>
    <p:extLst>
      <p:ext uri="{BB962C8B-B14F-4D97-AF65-F5344CB8AC3E}">
        <p14:creationId xmlns:p14="http://schemas.microsoft.com/office/powerpoint/2010/main" val="472898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AA7B93D-CABC-442E-A827-1AD84FDBF839}"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5A87EE5-5D60-4975-8129-3284A4B57FB0}" type="slidenum">
              <a:rPr lang="en-US" smtClean="0"/>
              <a:t>‹#›</a:t>
            </a:fld>
            <a:endParaRPr lang="en-US"/>
          </a:p>
        </p:txBody>
      </p:sp>
    </p:spTree>
    <p:extLst>
      <p:ext uri="{BB962C8B-B14F-4D97-AF65-F5344CB8AC3E}">
        <p14:creationId xmlns:p14="http://schemas.microsoft.com/office/powerpoint/2010/main" val="2839336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AA7B93D-CABC-442E-A827-1AD84FDBF839}"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5A87EE5-5D60-4975-8129-3284A4B57FB0}" type="slidenum">
              <a:rPr lang="en-US" smtClean="0"/>
              <a:t>‹#›</a:t>
            </a:fld>
            <a:endParaRPr lang="en-US"/>
          </a:p>
        </p:txBody>
      </p:sp>
    </p:spTree>
    <p:extLst>
      <p:ext uri="{BB962C8B-B14F-4D97-AF65-F5344CB8AC3E}">
        <p14:creationId xmlns:p14="http://schemas.microsoft.com/office/powerpoint/2010/main" val="2131899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AA7B93D-CABC-442E-A827-1AD84FDBF839}"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5A87EE5-5D60-4975-8129-3284A4B57FB0}" type="slidenum">
              <a:rPr lang="en-US" smtClean="0"/>
              <a:t>‹#›</a:t>
            </a:fld>
            <a:endParaRPr lang="en-US"/>
          </a:p>
        </p:txBody>
      </p:sp>
    </p:spTree>
    <p:extLst>
      <p:ext uri="{BB962C8B-B14F-4D97-AF65-F5344CB8AC3E}">
        <p14:creationId xmlns:p14="http://schemas.microsoft.com/office/powerpoint/2010/main" val="3646833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AA7B93D-CABC-442E-A827-1AD84FDBF839}"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5A87EE5-5D60-4975-8129-3284A4B57FB0}" type="slidenum">
              <a:rPr lang="en-US" smtClean="0"/>
              <a:t>‹#›</a:t>
            </a:fld>
            <a:endParaRPr lang="en-US"/>
          </a:p>
        </p:txBody>
      </p:sp>
    </p:spTree>
    <p:extLst>
      <p:ext uri="{BB962C8B-B14F-4D97-AF65-F5344CB8AC3E}">
        <p14:creationId xmlns:p14="http://schemas.microsoft.com/office/powerpoint/2010/main" val="11595459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AA7B93D-CABC-442E-A827-1AD84FDBF839}"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5A87EE5-5D60-4975-8129-3284A4B57FB0}" type="slidenum">
              <a:rPr lang="en-US" smtClean="0"/>
              <a:t>‹#›</a:t>
            </a:fld>
            <a:endParaRPr lang="en-US"/>
          </a:p>
        </p:txBody>
      </p:sp>
    </p:spTree>
    <p:extLst>
      <p:ext uri="{BB962C8B-B14F-4D97-AF65-F5344CB8AC3E}">
        <p14:creationId xmlns:p14="http://schemas.microsoft.com/office/powerpoint/2010/main" val="9915970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A7B93D-CABC-442E-A827-1AD84FDBF839}"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5A87EE5-5D60-4975-8129-3284A4B57FB0}" type="slidenum">
              <a:rPr lang="en-US" smtClean="0"/>
              <a:t>‹#›</a:t>
            </a:fld>
            <a:endParaRPr lang="en-US"/>
          </a:p>
        </p:txBody>
      </p:sp>
    </p:spTree>
    <p:extLst>
      <p:ext uri="{BB962C8B-B14F-4D97-AF65-F5344CB8AC3E}">
        <p14:creationId xmlns:p14="http://schemas.microsoft.com/office/powerpoint/2010/main" val="5114015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AAA7B93D-CABC-442E-A827-1AD84FDBF839}" type="datetimeFigureOut">
              <a:rPr lang="en-US" smtClean="0"/>
              <a:t>10/15/2026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A87EE5-5D60-4975-8129-3284A4B57FB0}" type="slidenum">
              <a:rPr lang="en-US" smtClean="0"/>
              <a:t>‹#›</a:t>
            </a:fld>
            <a:endParaRPr lang="en-US"/>
          </a:p>
        </p:txBody>
      </p:sp>
    </p:spTree>
    <p:extLst>
      <p:ext uri="{BB962C8B-B14F-4D97-AF65-F5344CB8AC3E}">
        <p14:creationId xmlns:p14="http://schemas.microsoft.com/office/powerpoint/2010/main" val="22681689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AAA7B93D-CABC-442E-A827-1AD84FDBF839}" type="datetimeFigureOut">
              <a:rPr lang="en-US" smtClean="0"/>
              <a:t>10/15/2026</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C5A87EE5-5D60-4975-8129-3284A4B57FB0}" type="slidenum">
              <a:rPr lang="en-US" smtClean="0"/>
              <a:t>‹#›</a:t>
            </a:fld>
            <a:endParaRPr lang="en-US"/>
          </a:p>
        </p:txBody>
      </p:sp>
    </p:spTree>
    <p:extLst>
      <p:ext uri="{BB962C8B-B14F-4D97-AF65-F5344CB8AC3E}">
        <p14:creationId xmlns:p14="http://schemas.microsoft.com/office/powerpoint/2010/main" val="14603268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AAA7B93D-CABC-442E-A827-1AD84FDBF839}"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A87EE5-5D60-4975-8129-3284A4B57FB0}" type="slidenum">
              <a:rPr lang="en-US" smtClean="0"/>
              <a:t>‹#›</a:t>
            </a:fld>
            <a:endParaRPr lang="en-US"/>
          </a:p>
        </p:txBody>
      </p:sp>
    </p:spTree>
    <p:extLst>
      <p:ext uri="{BB962C8B-B14F-4D97-AF65-F5344CB8AC3E}">
        <p14:creationId xmlns:p14="http://schemas.microsoft.com/office/powerpoint/2010/main" val="6964305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AAA7B93D-CABC-442E-A827-1AD84FDBF839}"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5A87EE5-5D60-4975-8129-3284A4B57FB0}" type="slidenum">
              <a:rPr lang="en-US" smtClean="0"/>
              <a:t>‹#›</a:t>
            </a:fld>
            <a:endParaRPr lang="en-US"/>
          </a:p>
        </p:txBody>
      </p:sp>
    </p:spTree>
    <p:extLst>
      <p:ext uri="{BB962C8B-B14F-4D97-AF65-F5344CB8AC3E}">
        <p14:creationId xmlns:p14="http://schemas.microsoft.com/office/powerpoint/2010/main" val="2307536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AAA7B93D-CABC-442E-A827-1AD84FDBF839}" type="datetimeFigureOut">
              <a:rPr lang="en-US" smtClean="0"/>
              <a:t>10/15/2026</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C5A87EE5-5D60-4975-8129-3284A4B57FB0}" type="slidenum">
              <a:rPr lang="en-US" smtClean="0"/>
              <a:t>‹#›</a:t>
            </a:fld>
            <a:endParaRPr lang="en-US"/>
          </a:p>
        </p:txBody>
      </p:sp>
    </p:spTree>
    <p:extLst>
      <p:ext uri="{BB962C8B-B14F-4D97-AF65-F5344CB8AC3E}">
        <p14:creationId xmlns:p14="http://schemas.microsoft.com/office/powerpoint/2010/main" val="10959023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hyperlink" Target="https://www.stlareavpc.org/_files/ugd/afc6b1_9242952d27804f0487ee7c9fdc5fc643.pdf"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EEF9D-ABB2-44FC-3B2D-351627FF4E91}"/>
              </a:ext>
            </a:extLst>
          </p:cNvPr>
          <p:cNvSpPr>
            <a:spLocks noGrp="1"/>
          </p:cNvSpPr>
          <p:nvPr>
            <p:ph type="ctrTitle"/>
          </p:nvPr>
        </p:nvSpPr>
        <p:spPr/>
        <p:txBody>
          <a:bodyPr/>
          <a:lstStyle/>
          <a:p>
            <a:r>
              <a:rPr lang="en-US" dirty="0"/>
              <a:t>St. Louis City Domestic Violence Fatality Review Panel Report</a:t>
            </a:r>
          </a:p>
        </p:txBody>
      </p:sp>
      <p:sp>
        <p:nvSpPr>
          <p:cNvPr id="3" name="Subtitle 2">
            <a:extLst>
              <a:ext uri="{FF2B5EF4-FFF2-40B4-BE49-F238E27FC236}">
                <a16:creationId xmlns:a16="http://schemas.microsoft.com/office/drawing/2014/main" id="{CEB525CD-CFFA-B692-4A60-80033E2FFED5}"/>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066226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83135-389E-C963-7863-9A51E817A5C3}"/>
              </a:ext>
            </a:extLst>
          </p:cNvPr>
          <p:cNvSpPr>
            <a:spLocks noGrp="1"/>
          </p:cNvSpPr>
          <p:nvPr>
            <p:ph type="title"/>
          </p:nvPr>
        </p:nvSpPr>
        <p:spPr/>
        <p:txBody>
          <a:bodyPr/>
          <a:lstStyle/>
          <a:p>
            <a:r>
              <a:rPr lang="en-US" dirty="0"/>
              <a:t>Mission</a:t>
            </a:r>
          </a:p>
        </p:txBody>
      </p:sp>
      <p:sp>
        <p:nvSpPr>
          <p:cNvPr id="3" name="Content Placeholder 2">
            <a:extLst>
              <a:ext uri="{FF2B5EF4-FFF2-40B4-BE49-F238E27FC236}">
                <a16:creationId xmlns:a16="http://schemas.microsoft.com/office/drawing/2014/main" id="{65FA6230-D3DE-2551-A7C5-760ABB524F12}"/>
              </a:ext>
            </a:extLst>
          </p:cNvPr>
          <p:cNvSpPr>
            <a:spLocks noGrp="1"/>
          </p:cNvSpPr>
          <p:nvPr>
            <p:ph idx="1"/>
          </p:nvPr>
        </p:nvSpPr>
        <p:spPr/>
        <p:txBody>
          <a:bodyPr>
            <a:normAutofit/>
          </a:bodyPr>
          <a:lstStyle/>
          <a:p>
            <a:r>
              <a:rPr lang="en-US" sz="3600" dirty="0"/>
              <a:t>To conduct reviews of select intimate partner violence fatalities to improve community interventions and learn how to reduce the incidence of intimate partner violence</a:t>
            </a:r>
          </a:p>
        </p:txBody>
      </p:sp>
    </p:spTree>
    <p:extLst>
      <p:ext uri="{BB962C8B-B14F-4D97-AF65-F5344CB8AC3E}">
        <p14:creationId xmlns:p14="http://schemas.microsoft.com/office/powerpoint/2010/main" val="4186059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BCEB9-C574-03F8-8D6A-2452977A949D}"/>
              </a:ext>
            </a:extLst>
          </p:cNvPr>
          <p:cNvSpPr>
            <a:spLocks noGrp="1"/>
          </p:cNvSpPr>
          <p:nvPr>
            <p:ph type="title"/>
          </p:nvPr>
        </p:nvSpPr>
        <p:spPr/>
        <p:txBody>
          <a:bodyPr/>
          <a:lstStyle/>
          <a:p>
            <a:r>
              <a:rPr lang="en-US" dirty="0"/>
              <a:t>Timeline</a:t>
            </a:r>
          </a:p>
        </p:txBody>
      </p:sp>
      <p:graphicFrame>
        <p:nvGraphicFramePr>
          <p:cNvPr id="5" name="Content Placeholder 2">
            <a:extLst>
              <a:ext uri="{FF2B5EF4-FFF2-40B4-BE49-F238E27FC236}">
                <a16:creationId xmlns:a16="http://schemas.microsoft.com/office/drawing/2014/main" id="{AFA079A8-41BC-B1D5-2B84-60D763BF0386}"/>
              </a:ext>
            </a:extLst>
          </p:cNvPr>
          <p:cNvGraphicFramePr>
            <a:graphicFrameLocks noGrp="1"/>
          </p:cNvGraphicFramePr>
          <p:nvPr>
            <p:ph idx="1"/>
            <p:extLst>
              <p:ext uri="{D42A27DB-BD31-4B8C-83A1-F6EECF244321}">
                <p14:modId xmlns:p14="http://schemas.microsoft.com/office/powerpoint/2010/main" val="3432406202"/>
              </p:ext>
            </p:extLst>
          </p:nvPr>
        </p:nvGraphicFramePr>
        <p:xfrm>
          <a:off x="1002554" y="2421468"/>
          <a:ext cx="10393579" cy="42587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539238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672D6-B82E-6210-0026-F0F3F4C11855}"/>
              </a:ext>
            </a:extLst>
          </p:cNvPr>
          <p:cNvSpPr>
            <a:spLocks noGrp="1"/>
          </p:cNvSpPr>
          <p:nvPr>
            <p:ph type="title"/>
          </p:nvPr>
        </p:nvSpPr>
        <p:spPr/>
        <p:txBody>
          <a:bodyPr/>
          <a:lstStyle/>
          <a:p>
            <a:r>
              <a:rPr lang="en-US" dirty="0"/>
              <a:t>The Team</a:t>
            </a:r>
          </a:p>
        </p:txBody>
      </p:sp>
      <p:sp>
        <p:nvSpPr>
          <p:cNvPr id="3" name="Text Placeholder 2">
            <a:extLst>
              <a:ext uri="{FF2B5EF4-FFF2-40B4-BE49-F238E27FC236}">
                <a16:creationId xmlns:a16="http://schemas.microsoft.com/office/drawing/2014/main" id="{ADCCDAEA-820D-4102-2D41-F8F82A40E0FA}"/>
              </a:ext>
            </a:extLst>
          </p:cNvPr>
          <p:cNvSpPr>
            <a:spLocks noGrp="1"/>
          </p:cNvSpPr>
          <p:nvPr>
            <p:ph type="body" idx="1"/>
          </p:nvPr>
        </p:nvSpPr>
        <p:spPr>
          <a:xfrm>
            <a:off x="1154954" y="2230702"/>
            <a:ext cx="2756646" cy="576262"/>
          </a:xfrm>
        </p:spPr>
        <p:txBody>
          <a:bodyPr/>
          <a:lstStyle/>
          <a:p>
            <a:r>
              <a:rPr lang="en-US" dirty="0"/>
              <a:t>Core Team</a:t>
            </a:r>
          </a:p>
        </p:txBody>
      </p:sp>
      <p:sp>
        <p:nvSpPr>
          <p:cNvPr id="4" name="Content Placeholder 3">
            <a:extLst>
              <a:ext uri="{FF2B5EF4-FFF2-40B4-BE49-F238E27FC236}">
                <a16:creationId xmlns:a16="http://schemas.microsoft.com/office/drawing/2014/main" id="{4DFE1138-933E-F328-265F-F3226A41AE38}"/>
              </a:ext>
            </a:extLst>
          </p:cNvPr>
          <p:cNvSpPr>
            <a:spLocks noGrp="1"/>
          </p:cNvSpPr>
          <p:nvPr>
            <p:ph sz="half" idx="2"/>
          </p:nvPr>
        </p:nvSpPr>
        <p:spPr>
          <a:xfrm>
            <a:off x="584200" y="2845064"/>
            <a:ext cx="3674533" cy="3377936"/>
          </a:xfrm>
        </p:spPr>
        <p:txBody>
          <a:bodyPr>
            <a:normAutofit fontScale="25000" lnSpcReduction="20000"/>
          </a:bodyPr>
          <a:lstStyle/>
          <a:p>
            <a:pPr>
              <a:lnSpc>
                <a:spcPct val="120000"/>
              </a:lnSpc>
              <a:spcBef>
                <a:spcPts val="0"/>
              </a:spcBef>
            </a:pPr>
            <a:r>
              <a:rPr lang="en-US" sz="8000" dirty="0"/>
              <a:t>Maggie Barone, St. Louis Metropolitan Police Department </a:t>
            </a:r>
          </a:p>
          <a:p>
            <a:pPr>
              <a:lnSpc>
                <a:spcPct val="120000"/>
              </a:lnSpc>
              <a:spcBef>
                <a:spcPts val="0"/>
              </a:spcBef>
            </a:pPr>
            <a:r>
              <a:rPr lang="en-US" sz="8000" dirty="0"/>
              <a:t>Bri Kamm, Crime Victim Center </a:t>
            </a:r>
          </a:p>
          <a:p>
            <a:pPr>
              <a:lnSpc>
                <a:spcPct val="120000"/>
              </a:lnSpc>
              <a:spcBef>
                <a:spcPts val="0"/>
              </a:spcBef>
            </a:pPr>
            <a:r>
              <a:rPr lang="en-US" sz="8000" dirty="0"/>
              <a:t>Carla Maley, Saint Martha’s Hall </a:t>
            </a:r>
          </a:p>
          <a:p>
            <a:pPr>
              <a:lnSpc>
                <a:spcPct val="120000"/>
              </a:lnSpc>
              <a:spcBef>
                <a:spcPts val="0"/>
              </a:spcBef>
            </a:pPr>
            <a:r>
              <a:rPr lang="en-US" sz="8000" dirty="0"/>
              <a:t>Emily Stoinski, Safe Connections </a:t>
            </a:r>
          </a:p>
          <a:p>
            <a:pPr>
              <a:lnSpc>
                <a:spcPct val="120000"/>
              </a:lnSpc>
              <a:spcBef>
                <a:spcPts val="0"/>
              </a:spcBef>
            </a:pPr>
            <a:r>
              <a:rPr lang="en-US" sz="8000" dirty="0"/>
              <a:t>Helen </a:t>
            </a:r>
            <a:r>
              <a:rPr lang="en-US" sz="8000" dirty="0" err="1"/>
              <a:t>Sandkuhl</a:t>
            </a:r>
            <a:r>
              <a:rPr lang="en-US" sz="8000" dirty="0"/>
              <a:t>, SSM Health </a:t>
            </a:r>
          </a:p>
          <a:p>
            <a:endParaRPr lang="en-US" dirty="0"/>
          </a:p>
        </p:txBody>
      </p:sp>
      <p:sp>
        <p:nvSpPr>
          <p:cNvPr id="5" name="Text Placeholder 4">
            <a:extLst>
              <a:ext uri="{FF2B5EF4-FFF2-40B4-BE49-F238E27FC236}">
                <a16:creationId xmlns:a16="http://schemas.microsoft.com/office/drawing/2014/main" id="{2F310DBB-A2DE-9C18-E131-270D17C47654}"/>
              </a:ext>
            </a:extLst>
          </p:cNvPr>
          <p:cNvSpPr>
            <a:spLocks noGrp="1"/>
          </p:cNvSpPr>
          <p:nvPr>
            <p:ph type="body" sz="quarter" idx="3"/>
          </p:nvPr>
        </p:nvSpPr>
        <p:spPr>
          <a:xfrm>
            <a:off x="5664620" y="2268802"/>
            <a:ext cx="4825159" cy="576262"/>
          </a:xfrm>
        </p:spPr>
        <p:txBody>
          <a:bodyPr/>
          <a:lstStyle/>
          <a:p>
            <a:pPr algn="ctr"/>
            <a:r>
              <a:rPr lang="en-US" dirty="0"/>
              <a:t>Organization Members</a:t>
            </a:r>
          </a:p>
        </p:txBody>
      </p:sp>
      <p:sp>
        <p:nvSpPr>
          <p:cNvPr id="6" name="Content Placeholder 5">
            <a:extLst>
              <a:ext uri="{FF2B5EF4-FFF2-40B4-BE49-F238E27FC236}">
                <a16:creationId xmlns:a16="http://schemas.microsoft.com/office/drawing/2014/main" id="{FB098536-93F1-677D-D52F-19424C5F6B20}"/>
              </a:ext>
            </a:extLst>
          </p:cNvPr>
          <p:cNvSpPr>
            <a:spLocks noGrp="1"/>
          </p:cNvSpPr>
          <p:nvPr>
            <p:ph sz="quarter" idx="4"/>
          </p:nvPr>
        </p:nvSpPr>
        <p:spPr>
          <a:xfrm>
            <a:off x="4546599" y="2845064"/>
            <a:ext cx="7535333" cy="3843603"/>
          </a:xfrm>
        </p:spPr>
        <p:txBody>
          <a:bodyPr numCol="2">
            <a:noAutofit/>
          </a:bodyPr>
          <a:lstStyle/>
          <a:p>
            <a:pPr>
              <a:spcBef>
                <a:spcPts val="0"/>
              </a:spcBef>
            </a:pPr>
            <a:r>
              <a:rPr lang="en-US" sz="2000" dirty="0"/>
              <a:t>City of St. Louis Health Department</a:t>
            </a:r>
          </a:p>
          <a:p>
            <a:pPr>
              <a:spcBef>
                <a:spcPts val="0"/>
              </a:spcBef>
            </a:pPr>
            <a:r>
              <a:rPr lang="en-US" sz="2000" dirty="0"/>
              <a:t>City of St. Louis Medical Examiner’s Office</a:t>
            </a:r>
          </a:p>
          <a:p>
            <a:pPr>
              <a:spcBef>
                <a:spcPts val="0"/>
              </a:spcBef>
            </a:pPr>
            <a:r>
              <a:rPr lang="en-US" sz="2000" b="1" dirty="0"/>
              <a:t>Crime Victim Center</a:t>
            </a:r>
          </a:p>
          <a:p>
            <a:pPr>
              <a:spcBef>
                <a:spcPts val="0"/>
              </a:spcBef>
            </a:pPr>
            <a:r>
              <a:rPr lang="en-US" sz="2000" i="1" dirty="0"/>
              <a:t>Diamond Diva Empowerment Foundation</a:t>
            </a:r>
          </a:p>
          <a:p>
            <a:pPr>
              <a:spcBef>
                <a:spcPts val="0"/>
              </a:spcBef>
            </a:pPr>
            <a:r>
              <a:rPr lang="en-US" sz="2000" b="1" dirty="0"/>
              <a:t>Legal Services of Eastern MO</a:t>
            </a:r>
          </a:p>
          <a:p>
            <a:pPr>
              <a:spcBef>
                <a:spcPts val="0"/>
              </a:spcBef>
            </a:pPr>
            <a:r>
              <a:rPr lang="en-US" sz="2000" dirty="0"/>
              <a:t>Mo Department of Social Services</a:t>
            </a:r>
          </a:p>
          <a:p>
            <a:pPr>
              <a:spcBef>
                <a:spcPts val="0"/>
              </a:spcBef>
            </a:pPr>
            <a:r>
              <a:rPr lang="en-US" sz="2000" b="1" dirty="0"/>
              <a:t>Safe Connections</a:t>
            </a:r>
          </a:p>
          <a:p>
            <a:pPr>
              <a:spcBef>
                <a:spcPts val="0"/>
              </a:spcBef>
            </a:pPr>
            <a:r>
              <a:rPr lang="en-US" sz="2000" dirty="0"/>
              <a:t>St. Martha’s Hall</a:t>
            </a:r>
          </a:p>
          <a:p>
            <a:pPr>
              <a:spcBef>
                <a:spcPts val="0"/>
              </a:spcBef>
            </a:pPr>
            <a:r>
              <a:rPr lang="en-US" sz="2000" dirty="0"/>
              <a:t>SSM Health</a:t>
            </a:r>
          </a:p>
          <a:p>
            <a:pPr>
              <a:spcBef>
                <a:spcPts val="0"/>
              </a:spcBef>
            </a:pPr>
            <a:r>
              <a:rPr lang="en-US" sz="2000" b="1" dirty="0"/>
              <a:t>St. Louis Area Violence Prevention Commission</a:t>
            </a:r>
          </a:p>
          <a:p>
            <a:pPr>
              <a:spcBef>
                <a:spcPts val="0"/>
              </a:spcBef>
            </a:pPr>
            <a:r>
              <a:rPr lang="en-US" sz="2000" dirty="0"/>
              <a:t>St. Louis Circuit Attorney’s Office</a:t>
            </a:r>
          </a:p>
          <a:p>
            <a:pPr>
              <a:spcBef>
                <a:spcPts val="0"/>
              </a:spcBef>
            </a:pPr>
            <a:r>
              <a:rPr lang="en-US" sz="2000" dirty="0"/>
              <a:t>St. Louis Metropolitan Police Department (Homicide &amp; DART Units)</a:t>
            </a:r>
          </a:p>
          <a:p>
            <a:pPr>
              <a:spcBef>
                <a:spcPts val="0"/>
              </a:spcBef>
            </a:pPr>
            <a:r>
              <a:rPr lang="en-US" sz="2000" dirty="0"/>
              <a:t>St. Louis Probation &amp; Parole</a:t>
            </a:r>
          </a:p>
          <a:p>
            <a:pPr>
              <a:spcBef>
                <a:spcPts val="0"/>
              </a:spcBef>
            </a:pPr>
            <a:r>
              <a:rPr lang="en-US" sz="2000" dirty="0"/>
              <a:t>The Women’s Safe House</a:t>
            </a:r>
          </a:p>
          <a:p>
            <a:pPr>
              <a:spcBef>
                <a:spcPts val="0"/>
              </a:spcBef>
            </a:pPr>
            <a:r>
              <a:rPr lang="en-US" sz="2000" dirty="0"/>
              <a:t>YWCA St</a:t>
            </a:r>
            <a:r>
              <a:rPr lang="en-US" dirty="0"/>
              <a:t>. Louis</a:t>
            </a:r>
          </a:p>
        </p:txBody>
      </p:sp>
    </p:spTree>
    <p:extLst>
      <p:ext uri="{BB962C8B-B14F-4D97-AF65-F5344CB8AC3E}">
        <p14:creationId xmlns:p14="http://schemas.microsoft.com/office/powerpoint/2010/main" val="1946549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12" name="Group 11">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a:solidFill>
            <a:srgbClr val="FFFFFF"/>
          </a:solidFill>
        </p:grpSpPr>
        <p:sp>
          <p:nvSpPr>
            <p:cNvPr id="13" name="Rectangle 12">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txBody>
            <a:bodyPr/>
            <a:lstStyle/>
            <a:p>
              <a:endParaRPr lang="en-US"/>
            </a:p>
          </p:txBody>
        </p:sp>
      </p:grpSp>
      <p:sp>
        <p:nvSpPr>
          <p:cNvPr id="2" name="Title 1">
            <a:extLst>
              <a:ext uri="{FF2B5EF4-FFF2-40B4-BE49-F238E27FC236}">
                <a16:creationId xmlns:a16="http://schemas.microsoft.com/office/drawing/2014/main" id="{F84701BC-366D-9D93-2584-361D4D4BB970}"/>
              </a:ext>
            </a:extLst>
          </p:cNvPr>
          <p:cNvSpPr>
            <a:spLocks noGrp="1"/>
          </p:cNvSpPr>
          <p:nvPr>
            <p:ph type="title"/>
          </p:nvPr>
        </p:nvSpPr>
        <p:spPr>
          <a:xfrm>
            <a:off x="1000372" y="1209957"/>
            <a:ext cx="3034580" cy="4438087"/>
          </a:xfrm>
        </p:spPr>
        <p:txBody>
          <a:bodyPr anchor="ctr">
            <a:normAutofit/>
          </a:bodyPr>
          <a:lstStyle/>
          <a:p>
            <a:pPr algn="r"/>
            <a:r>
              <a:rPr lang="en-US" sz="3200" dirty="0">
                <a:solidFill>
                  <a:schemeClr val="tx1"/>
                </a:solidFill>
              </a:rPr>
              <a:t>Process</a:t>
            </a:r>
          </a:p>
        </p:txBody>
      </p:sp>
      <p:cxnSp>
        <p:nvCxnSpPr>
          <p:cNvPr id="16" name="Straight Connector 15">
            <a:extLst>
              <a:ext uri="{FF2B5EF4-FFF2-40B4-BE49-F238E27FC236}">
                <a16:creationId xmlns:a16="http://schemas.microsoft.com/office/drawing/2014/main" id="{AD23B2CD-009B-425A-9616-1E1AD1D5AB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56687" y="1930986"/>
            <a:ext cx="0" cy="3200400"/>
          </a:xfrm>
          <a:prstGeom prst="line">
            <a:avLst/>
          </a:prstGeom>
          <a:ln w="15875" cap="sq">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0FBA15E-6763-A6B5-9318-509615E12EA6}"/>
              </a:ext>
            </a:extLst>
          </p:cNvPr>
          <p:cNvSpPr>
            <a:spLocks noGrp="1"/>
          </p:cNvSpPr>
          <p:nvPr>
            <p:ph idx="1"/>
          </p:nvPr>
        </p:nvSpPr>
        <p:spPr>
          <a:xfrm>
            <a:off x="4678424" y="467397"/>
            <a:ext cx="6265800" cy="5919116"/>
          </a:xfrm>
        </p:spPr>
        <p:txBody>
          <a:bodyPr anchor="ctr">
            <a:normAutofit/>
          </a:bodyPr>
          <a:lstStyle/>
          <a:p>
            <a:pPr>
              <a:lnSpc>
                <a:spcPct val="90000"/>
              </a:lnSpc>
            </a:pPr>
            <a:r>
              <a:rPr lang="en-US" sz="2400" dirty="0">
                <a:solidFill>
                  <a:schemeClr val="tx1"/>
                </a:solidFill>
              </a:rPr>
              <a:t>SLMPD identifies a domestic violence homicide case to review</a:t>
            </a:r>
          </a:p>
          <a:p>
            <a:pPr>
              <a:lnSpc>
                <a:spcPct val="90000"/>
              </a:lnSpc>
            </a:pPr>
            <a:r>
              <a:rPr lang="en-US" sz="2400" dirty="0">
                <a:solidFill>
                  <a:schemeClr val="tx1"/>
                </a:solidFill>
              </a:rPr>
              <a:t>SLMPD, Medical Examiner’s Office, and Circuit Attorney’s Office pull any records they have on the individuals involved in the case</a:t>
            </a:r>
          </a:p>
          <a:p>
            <a:pPr lvl="1">
              <a:lnSpc>
                <a:spcPct val="90000"/>
              </a:lnSpc>
            </a:pPr>
            <a:r>
              <a:rPr lang="en-US" sz="2400" dirty="0">
                <a:solidFill>
                  <a:schemeClr val="tx1"/>
                </a:solidFill>
              </a:rPr>
              <a:t>Panel members also review news stories and social media</a:t>
            </a:r>
          </a:p>
          <a:p>
            <a:pPr>
              <a:lnSpc>
                <a:spcPct val="90000"/>
              </a:lnSpc>
            </a:pPr>
            <a:r>
              <a:rPr lang="en-US" sz="2400" dirty="0">
                <a:solidFill>
                  <a:schemeClr val="tx1"/>
                </a:solidFill>
              </a:rPr>
              <a:t>Panel of 12-18 members meets to create a timeline back as far as first records available, ask questions of system representatives, and identify potential “red flags”</a:t>
            </a:r>
          </a:p>
          <a:p>
            <a:pPr lvl="1">
              <a:lnSpc>
                <a:spcPct val="90000"/>
              </a:lnSpc>
            </a:pPr>
            <a:r>
              <a:rPr lang="en-US" sz="2400" dirty="0">
                <a:solidFill>
                  <a:schemeClr val="tx1"/>
                </a:solidFill>
              </a:rPr>
              <a:t>Reviews generally take 4-8 hours per case</a:t>
            </a:r>
          </a:p>
        </p:txBody>
      </p:sp>
    </p:spTree>
    <p:extLst>
      <p:ext uri="{BB962C8B-B14F-4D97-AF65-F5344CB8AC3E}">
        <p14:creationId xmlns:p14="http://schemas.microsoft.com/office/powerpoint/2010/main" val="1333162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12" name="Group 11">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a:solidFill>
            <a:srgbClr val="FFFFFF"/>
          </a:solidFill>
        </p:grpSpPr>
        <p:sp>
          <p:nvSpPr>
            <p:cNvPr id="13" name="Rectangle 12">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txBody>
            <a:bodyPr/>
            <a:lstStyle/>
            <a:p>
              <a:endParaRPr lang="en-US"/>
            </a:p>
          </p:txBody>
        </p:sp>
      </p:grpSp>
      <p:sp>
        <p:nvSpPr>
          <p:cNvPr id="2" name="Title 1">
            <a:extLst>
              <a:ext uri="{FF2B5EF4-FFF2-40B4-BE49-F238E27FC236}">
                <a16:creationId xmlns:a16="http://schemas.microsoft.com/office/drawing/2014/main" id="{296DBC78-7760-13BF-8085-B5B7380672A1}"/>
              </a:ext>
            </a:extLst>
          </p:cNvPr>
          <p:cNvSpPr>
            <a:spLocks noGrp="1"/>
          </p:cNvSpPr>
          <p:nvPr>
            <p:ph type="title"/>
          </p:nvPr>
        </p:nvSpPr>
        <p:spPr>
          <a:xfrm>
            <a:off x="771526" y="1209957"/>
            <a:ext cx="3263426" cy="4438087"/>
          </a:xfrm>
        </p:spPr>
        <p:txBody>
          <a:bodyPr anchor="ctr">
            <a:normAutofit/>
          </a:bodyPr>
          <a:lstStyle/>
          <a:p>
            <a:pPr algn="r"/>
            <a:r>
              <a:rPr lang="en-US" sz="3200" dirty="0">
                <a:solidFill>
                  <a:schemeClr val="tx1"/>
                </a:solidFill>
              </a:rPr>
              <a:t>Background &amp; Demographics</a:t>
            </a:r>
          </a:p>
        </p:txBody>
      </p:sp>
      <p:cxnSp>
        <p:nvCxnSpPr>
          <p:cNvPr id="16" name="Straight Connector 15">
            <a:extLst>
              <a:ext uri="{FF2B5EF4-FFF2-40B4-BE49-F238E27FC236}">
                <a16:creationId xmlns:a16="http://schemas.microsoft.com/office/drawing/2014/main" id="{AD23B2CD-009B-425A-9616-1E1AD1D5AB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56687" y="1930986"/>
            <a:ext cx="0" cy="3200400"/>
          </a:xfrm>
          <a:prstGeom prst="line">
            <a:avLst/>
          </a:prstGeom>
          <a:ln w="15875" cap="sq">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DA7098A-D996-7BFA-C3E9-081BCC10E7D8}"/>
              </a:ext>
            </a:extLst>
          </p:cNvPr>
          <p:cNvSpPr>
            <a:spLocks noGrp="1"/>
          </p:cNvSpPr>
          <p:nvPr>
            <p:ph idx="1"/>
          </p:nvPr>
        </p:nvSpPr>
        <p:spPr>
          <a:xfrm>
            <a:off x="4678424" y="612648"/>
            <a:ext cx="6246751" cy="5773865"/>
          </a:xfrm>
        </p:spPr>
        <p:txBody>
          <a:bodyPr anchor="ctr">
            <a:normAutofit lnSpcReduction="10000"/>
          </a:bodyPr>
          <a:lstStyle/>
          <a:p>
            <a:r>
              <a:rPr lang="en-US" sz="2400" dirty="0">
                <a:solidFill>
                  <a:schemeClr val="tx1"/>
                </a:solidFill>
              </a:rPr>
              <a:t>Eight total cases reviewed since 2022</a:t>
            </a:r>
          </a:p>
          <a:p>
            <a:pPr lvl="1"/>
            <a:r>
              <a:rPr lang="en-US" sz="2400" dirty="0">
                <a:solidFill>
                  <a:schemeClr val="tx1"/>
                </a:solidFill>
              </a:rPr>
              <a:t>All cases were chosen by SLMPD because they were closed due to the perpetrator completing suicide at the time of the murder</a:t>
            </a:r>
            <a:endParaRPr lang="en-US" sz="2200" dirty="0">
              <a:solidFill>
                <a:schemeClr val="tx1"/>
              </a:solidFill>
            </a:endParaRPr>
          </a:p>
          <a:p>
            <a:r>
              <a:rPr lang="en-US" sz="2400" dirty="0">
                <a:solidFill>
                  <a:schemeClr val="tx1"/>
                </a:solidFill>
              </a:rPr>
              <a:t>All victims were female, all perpetrators were male</a:t>
            </a:r>
          </a:p>
          <a:p>
            <a:r>
              <a:rPr lang="en-US" sz="2400" dirty="0">
                <a:solidFill>
                  <a:schemeClr val="tx1"/>
                </a:solidFill>
              </a:rPr>
              <a:t>Majority of cases had Black victim and Black perpetrator</a:t>
            </a:r>
          </a:p>
          <a:p>
            <a:r>
              <a:rPr lang="en-US" sz="2400" dirty="0">
                <a:solidFill>
                  <a:schemeClr val="tx1"/>
                </a:solidFill>
              </a:rPr>
              <a:t>For 3 of the 8 cases, there was an age gap of at least 13 years between the parties, one was 41 years</a:t>
            </a:r>
          </a:p>
          <a:p>
            <a:r>
              <a:rPr lang="en-US" sz="2400" dirty="0">
                <a:solidFill>
                  <a:schemeClr val="tx1"/>
                </a:solidFill>
              </a:rPr>
              <a:t>Children were present at the time of the homicide in two of the 8 cases</a:t>
            </a:r>
          </a:p>
        </p:txBody>
      </p:sp>
    </p:spTree>
    <p:extLst>
      <p:ext uri="{BB962C8B-B14F-4D97-AF65-F5344CB8AC3E}">
        <p14:creationId xmlns:p14="http://schemas.microsoft.com/office/powerpoint/2010/main" val="1246824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12" name="Group 11">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a:solidFill>
            <a:srgbClr val="FFFFFF"/>
          </a:solidFill>
        </p:grpSpPr>
        <p:sp>
          <p:nvSpPr>
            <p:cNvPr id="13" name="Rectangle 12">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txBody>
            <a:bodyPr/>
            <a:lstStyle/>
            <a:p>
              <a:endParaRPr lang="en-US"/>
            </a:p>
          </p:txBody>
        </p:sp>
      </p:grpSp>
      <p:sp>
        <p:nvSpPr>
          <p:cNvPr id="2" name="Title 1">
            <a:extLst>
              <a:ext uri="{FF2B5EF4-FFF2-40B4-BE49-F238E27FC236}">
                <a16:creationId xmlns:a16="http://schemas.microsoft.com/office/drawing/2014/main" id="{191620E7-147C-74E7-4760-7845506F6EF2}"/>
              </a:ext>
            </a:extLst>
          </p:cNvPr>
          <p:cNvSpPr>
            <a:spLocks noGrp="1"/>
          </p:cNvSpPr>
          <p:nvPr>
            <p:ph type="title"/>
          </p:nvPr>
        </p:nvSpPr>
        <p:spPr>
          <a:xfrm>
            <a:off x="1000372" y="1209957"/>
            <a:ext cx="3034580" cy="4438087"/>
          </a:xfrm>
        </p:spPr>
        <p:txBody>
          <a:bodyPr anchor="ctr">
            <a:normAutofit/>
          </a:bodyPr>
          <a:lstStyle/>
          <a:p>
            <a:pPr algn="r"/>
            <a:r>
              <a:rPr lang="en-US" sz="3200">
                <a:solidFill>
                  <a:schemeClr val="tx1"/>
                </a:solidFill>
              </a:rPr>
              <a:t>Limitations</a:t>
            </a:r>
          </a:p>
        </p:txBody>
      </p:sp>
      <p:cxnSp>
        <p:nvCxnSpPr>
          <p:cNvPr id="16" name="Straight Connector 15">
            <a:extLst>
              <a:ext uri="{FF2B5EF4-FFF2-40B4-BE49-F238E27FC236}">
                <a16:creationId xmlns:a16="http://schemas.microsoft.com/office/drawing/2014/main" id="{AD23B2CD-009B-425A-9616-1E1AD1D5AB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56687" y="1930986"/>
            <a:ext cx="0" cy="3200400"/>
          </a:xfrm>
          <a:prstGeom prst="line">
            <a:avLst/>
          </a:prstGeom>
          <a:ln w="15875" cap="sq">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37DA7BE-EC9F-B6C4-74C5-93D0FA795A12}"/>
              </a:ext>
            </a:extLst>
          </p:cNvPr>
          <p:cNvSpPr>
            <a:spLocks noGrp="1"/>
          </p:cNvSpPr>
          <p:nvPr>
            <p:ph idx="1"/>
          </p:nvPr>
        </p:nvSpPr>
        <p:spPr>
          <a:xfrm>
            <a:off x="4678424" y="1059025"/>
            <a:ext cx="5627625" cy="4739950"/>
          </a:xfrm>
        </p:spPr>
        <p:txBody>
          <a:bodyPr anchor="ctr">
            <a:normAutofit/>
          </a:bodyPr>
          <a:lstStyle/>
          <a:p>
            <a:r>
              <a:rPr lang="en-US" sz="2400" dirty="0">
                <a:solidFill>
                  <a:schemeClr val="tx1"/>
                </a:solidFill>
              </a:rPr>
              <a:t>Social service providers could not provide information on their contact with victim or perpetrator due to privacy requirements</a:t>
            </a:r>
          </a:p>
          <a:p>
            <a:r>
              <a:rPr lang="en-US" sz="2400" dirty="0">
                <a:solidFill>
                  <a:schemeClr val="tx1"/>
                </a:solidFill>
              </a:rPr>
              <a:t>There were no cases where the perpetrator survived</a:t>
            </a:r>
          </a:p>
          <a:p>
            <a:r>
              <a:rPr lang="en-US" sz="2400" dirty="0">
                <a:solidFill>
                  <a:schemeClr val="tx1"/>
                </a:solidFill>
              </a:rPr>
              <a:t>No same-gender couples were included</a:t>
            </a:r>
          </a:p>
          <a:p>
            <a:r>
              <a:rPr lang="en-US" sz="2400" dirty="0">
                <a:solidFill>
                  <a:schemeClr val="tx1"/>
                </a:solidFill>
              </a:rPr>
              <a:t>No survivor voices were included in the review</a:t>
            </a:r>
          </a:p>
        </p:txBody>
      </p:sp>
    </p:spTree>
    <p:extLst>
      <p:ext uri="{BB962C8B-B14F-4D97-AF65-F5344CB8AC3E}">
        <p14:creationId xmlns:p14="http://schemas.microsoft.com/office/powerpoint/2010/main" val="834000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21" name="Group 20">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a:solidFill>
            <a:srgbClr val="FFFFFF"/>
          </a:solidFill>
        </p:grpSpPr>
        <p:sp>
          <p:nvSpPr>
            <p:cNvPr id="22" name="Rectangle 21">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3"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txBody>
            <a:bodyPr/>
            <a:lstStyle/>
            <a:p>
              <a:endParaRPr lang="en-US"/>
            </a:p>
          </p:txBody>
        </p:sp>
      </p:grpSp>
      <p:sp>
        <p:nvSpPr>
          <p:cNvPr id="2" name="Title 1">
            <a:extLst>
              <a:ext uri="{FF2B5EF4-FFF2-40B4-BE49-F238E27FC236}">
                <a16:creationId xmlns:a16="http://schemas.microsoft.com/office/drawing/2014/main" id="{79D8D933-DC1C-EA54-8E05-1DB9C75C6EDF}"/>
              </a:ext>
            </a:extLst>
          </p:cNvPr>
          <p:cNvSpPr>
            <a:spLocks noGrp="1"/>
          </p:cNvSpPr>
          <p:nvPr>
            <p:ph type="title"/>
          </p:nvPr>
        </p:nvSpPr>
        <p:spPr>
          <a:xfrm>
            <a:off x="1000372" y="1209957"/>
            <a:ext cx="3034580" cy="4438087"/>
          </a:xfrm>
        </p:spPr>
        <p:txBody>
          <a:bodyPr anchor="ctr">
            <a:normAutofit/>
          </a:bodyPr>
          <a:lstStyle/>
          <a:p>
            <a:pPr algn="r"/>
            <a:r>
              <a:rPr lang="en-US" sz="3200">
                <a:solidFill>
                  <a:schemeClr val="tx1"/>
                </a:solidFill>
              </a:rPr>
              <a:t>Trends</a:t>
            </a:r>
          </a:p>
        </p:txBody>
      </p:sp>
      <p:cxnSp>
        <p:nvCxnSpPr>
          <p:cNvPr id="25" name="Straight Connector 24">
            <a:extLst>
              <a:ext uri="{FF2B5EF4-FFF2-40B4-BE49-F238E27FC236}">
                <a16:creationId xmlns:a16="http://schemas.microsoft.com/office/drawing/2014/main" id="{AD23B2CD-009B-425A-9616-1E1AD1D5AB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56687" y="1930986"/>
            <a:ext cx="0" cy="3200400"/>
          </a:xfrm>
          <a:prstGeom prst="line">
            <a:avLst/>
          </a:prstGeom>
          <a:ln w="15875" cap="sq">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D29E2E3-D589-5D67-DE06-B15ED5C30B83}"/>
              </a:ext>
            </a:extLst>
          </p:cNvPr>
          <p:cNvSpPr>
            <a:spLocks noGrp="1"/>
          </p:cNvSpPr>
          <p:nvPr>
            <p:ph idx="1"/>
          </p:nvPr>
        </p:nvSpPr>
        <p:spPr>
          <a:xfrm>
            <a:off x="4678424" y="467397"/>
            <a:ext cx="6189600" cy="5919116"/>
          </a:xfrm>
        </p:spPr>
        <p:txBody>
          <a:bodyPr anchor="ctr">
            <a:normAutofit lnSpcReduction="10000"/>
          </a:bodyPr>
          <a:lstStyle/>
          <a:p>
            <a:r>
              <a:rPr lang="en-US" sz="2400" dirty="0">
                <a:solidFill>
                  <a:schemeClr val="tx1"/>
                </a:solidFill>
              </a:rPr>
              <a:t>A firearm was used in 7 of the 8 cases</a:t>
            </a:r>
          </a:p>
          <a:p>
            <a:r>
              <a:rPr lang="en-US" sz="2400" dirty="0">
                <a:solidFill>
                  <a:schemeClr val="tx1"/>
                </a:solidFill>
              </a:rPr>
              <a:t>In half the cases, the perpetrator had a documented history of IPV</a:t>
            </a:r>
          </a:p>
          <a:p>
            <a:pPr lvl="1"/>
            <a:r>
              <a:rPr lang="en-US" sz="2000" dirty="0">
                <a:solidFill>
                  <a:schemeClr val="tx1"/>
                </a:solidFill>
              </a:rPr>
              <a:t>Only one victim had a full Order of Protection in place at the time of the crime</a:t>
            </a:r>
          </a:p>
          <a:p>
            <a:r>
              <a:rPr lang="en-US" sz="2400" dirty="0">
                <a:solidFill>
                  <a:schemeClr val="tx1"/>
                </a:solidFill>
              </a:rPr>
              <a:t>In 5 of the 8 cases, friends or family members told police they were aware of the abuse</a:t>
            </a:r>
          </a:p>
          <a:p>
            <a:r>
              <a:rPr lang="en-US" sz="2400" dirty="0">
                <a:solidFill>
                  <a:schemeClr val="tx1"/>
                </a:solidFill>
              </a:rPr>
              <a:t>In 6 cases, the perpetrator had substances in their system at the time of the crime (alcohol and/or illegal drugs)</a:t>
            </a:r>
          </a:p>
          <a:p>
            <a:r>
              <a:rPr lang="en-US" sz="2400" dirty="0">
                <a:solidFill>
                  <a:schemeClr val="tx1"/>
                </a:solidFill>
              </a:rPr>
              <a:t>In half the cases, police had been called to the address for various reasons prior to the murder</a:t>
            </a:r>
          </a:p>
        </p:txBody>
      </p:sp>
    </p:spTree>
    <p:extLst>
      <p:ext uri="{BB962C8B-B14F-4D97-AF65-F5344CB8AC3E}">
        <p14:creationId xmlns:p14="http://schemas.microsoft.com/office/powerpoint/2010/main" val="8620527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712E451E-151A-4910-BF41-6A040B659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useBgFill="1">
        <p:nvSpPr>
          <p:cNvPr id="32" name="Rectangle 31">
            <a:extLst>
              <a:ext uri="{FF2B5EF4-FFF2-40B4-BE49-F238E27FC236}">
                <a16:creationId xmlns:a16="http://schemas.microsoft.com/office/drawing/2014/main" id="{C296EFE4-A70C-4388-9A15-3F657B661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 y="473745"/>
            <a:ext cx="11227090" cy="5902829"/>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E8C39DFF-D7E4-9EC5-D592-16B7F6C8B812}"/>
              </a:ext>
            </a:extLst>
          </p:cNvPr>
          <p:cNvSpPr>
            <a:spLocks noGrp="1"/>
          </p:cNvSpPr>
          <p:nvPr>
            <p:ph type="title"/>
          </p:nvPr>
        </p:nvSpPr>
        <p:spPr>
          <a:xfrm>
            <a:off x="1154954" y="473744"/>
            <a:ext cx="8761413" cy="898674"/>
          </a:xfrm>
        </p:spPr>
        <p:txBody>
          <a:bodyPr anchor="b">
            <a:normAutofit/>
          </a:bodyPr>
          <a:lstStyle/>
          <a:p>
            <a:r>
              <a:rPr lang="en-US" dirty="0">
                <a:solidFill>
                  <a:schemeClr val="tx2"/>
                </a:solidFill>
              </a:rPr>
              <a:t>Recommendations</a:t>
            </a:r>
          </a:p>
        </p:txBody>
      </p:sp>
      <p:sp>
        <p:nvSpPr>
          <p:cNvPr id="34" name="Rectangle 33">
            <a:extLst>
              <a:ext uri="{FF2B5EF4-FFF2-40B4-BE49-F238E27FC236}">
                <a16:creationId xmlns:a16="http://schemas.microsoft.com/office/drawing/2014/main" id="{425EBAFC-9388-432A-BCFD-EEA2F410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09BA8229-70BF-7C1A-B2B9-0DF85ED39872}"/>
              </a:ext>
            </a:extLst>
          </p:cNvPr>
          <p:cNvSpPr>
            <a:spLocks noGrp="1"/>
          </p:cNvSpPr>
          <p:nvPr>
            <p:ph idx="1"/>
          </p:nvPr>
        </p:nvSpPr>
        <p:spPr>
          <a:xfrm>
            <a:off x="1154954" y="1372418"/>
            <a:ext cx="9968658" cy="5004155"/>
          </a:xfrm>
        </p:spPr>
        <p:txBody>
          <a:bodyPr anchor="ctr">
            <a:normAutofit/>
          </a:bodyPr>
          <a:lstStyle/>
          <a:p>
            <a:r>
              <a:rPr lang="en-US" sz="2400" dirty="0">
                <a:solidFill>
                  <a:schemeClr val="tx1"/>
                </a:solidFill>
              </a:rPr>
              <a:t>Strengthen Response from Criminal and Civil Court Systems</a:t>
            </a:r>
          </a:p>
          <a:p>
            <a:pPr marL="914400" lvl="1" indent="-457200">
              <a:buFont typeface="+mj-lt"/>
              <a:buAutoNum type="arabicPeriod"/>
            </a:pPr>
            <a:r>
              <a:rPr lang="en-US" sz="2000" dirty="0">
                <a:solidFill>
                  <a:schemeClr val="tx1"/>
                </a:solidFill>
              </a:rPr>
              <a:t>Increase access to substance use disorder treatment, mental health resources, and employment opportunities</a:t>
            </a:r>
          </a:p>
          <a:p>
            <a:pPr marL="914400" lvl="1" indent="-457200">
              <a:buFont typeface="+mj-lt"/>
              <a:buAutoNum type="arabicPeriod"/>
            </a:pPr>
            <a:r>
              <a:rPr lang="en-US" sz="2000" dirty="0">
                <a:solidFill>
                  <a:schemeClr val="tx1"/>
                </a:solidFill>
              </a:rPr>
              <a:t>Explore alternate approaches to addressing domestic violence cases</a:t>
            </a:r>
          </a:p>
          <a:p>
            <a:r>
              <a:rPr lang="en-US" sz="2400" dirty="0">
                <a:solidFill>
                  <a:schemeClr val="tx1"/>
                </a:solidFill>
              </a:rPr>
              <a:t>Increase Education and Community Awareness of Domestic Violence and Interventions</a:t>
            </a:r>
          </a:p>
          <a:p>
            <a:pPr marL="914400" lvl="1" indent="-457200">
              <a:buFont typeface="+mj-lt"/>
              <a:buAutoNum type="arabicPeriod" startAt="3"/>
            </a:pPr>
            <a:r>
              <a:rPr lang="en-US" sz="2000" dirty="0">
                <a:solidFill>
                  <a:schemeClr val="tx1"/>
                </a:solidFill>
              </a:rPr>
              <a:t>Increase prevention programs that promote healthy relationships and bystander intervention and develop new initiatives that specifically target key community stakeholders like employers, family, and friends</a:t>
            </a:r>
          </a:p>
          <a:p>
            <a:pPr marL="914400" lvl="1" indent="-457200">
              <a:buFont typeface="+mj-lt"/>
              <a:buAutoNum type="arabicPeriod" startAt="3"/>
            </a:pPr>
            <a:r>
              <a:rPr lang="en-US" sz="2000" dirty="0">
                <a:solidFill>
                  <a:schemeClr val="tx1"/>
                </a:solidFill>
              </a:rPr>
              <a:t>Expand victim-centered resources and advocacy wherever victims may be engaged</a:t>
            </a:r>
          </a:p>
          <a:p>
            <a:pPr marL="914400" lvl="1" indent="-457200">
              <a:buFont typeface="+mj-lt"/>
              <a:buAutoNum type="arabicPeriod" startAt="3"/>
            </a:pPr>
            <a:r>
              <a:rPr lang="en-US" sz="2000" dirty="0">
                <a:solidFill>
                  <a:schemeClr val="tx1"/>
                </a:solidFill>
              </a:rPr>
              <a:t>Expand gun lock education and safe storage efforts in domestic violence prevention. </a:t>
            </a:r>
          </a:p>
        </p:txBody>
      </p:sp>
    </p:spTree>
    <p:extLst>
      <p:ext uri="{BB962C8B-B14F-4D97-AF65-F5344CB8AC3E}">
        <p14:creationId xmlns:p14="http://schemas.microsoft.com/office/powerpoint/2010/main" val="20393596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8F9245-520F-B330-FFF3-CABD727AF096}"/>
              </a:ext>
            </a:extLst>
          </p:cNvPr>
          <p:cNvSpPr>
            <a:spLocks noGrp="1"/>
          </p:cNvSpPr>
          <p:nvPr>
            <p:ph type="ctrTitle"/>
          </p:nvPr>
        </p:nvSpPr>
        <p:spPr>
          <a:xfrm>
            <a:off x="7007145" y="1241266"/>
            <a:ext cx="4535926" cy="3153753"/>
          </a:xfrm>
        </p:spPr>
        <p:txBody>
          <a:bodyPr>
            <a:normAutofit/>
          </a:bodyPr>
          <a:lstStyle/>
          <a:p>
            <a:r>
              <a:rPr lang="en-US">
                <a:solidFill>
                  <a:srgbClr val="EBEBEB"/>
                </a:solidFill>
              </a:rPr>
              <a:t>Questions? </a:t>
            </a:r>
            <a:br>
              <a:rPr lang="en-US">
                <a:solidFill>
                  <a:srgbClr val="EBEBEB"/>
                </a:solidFill>
              </a:rPr>
            </a:br>
            <a:r>
              <a:rPr lang="en-US">
                <a:solidFill>
                  <a:srgbClr val="EBEBEB"/>
                </a:solidFill>
              </a:rPr>
              <a:t>Comments? </a:t>
            </a:r>
            <a:br>
              <a:rPr lang="en-US">
                <a:solidFill>
                  <a:srgbClr val="EBEBEB"/>
                </a:solidFill>
              </a:rPr>
            </a:br>
            <a:r>
              <a:rPr lang="en-US">
                <a:solidFill>
                  <a:srgbClr val="EBEBEB"/>
                </a:solidFill>
              </a:rPr>
              <a:t>Concerns?</a:t>
            </a:r>
          </a:p>
        </p:txBody>
      </p:sp>
      <p:sp>
        <p:nvSpPr>
          <p:cNvPr id="5" name="Subtitle 4">
            <a:extLst>
              <a:ext uri="{FF2B5EF4-FFF2-40B4-BE49-F238E27FC236}">
                <a16:creationId xmlns:a16="http://schemas.microsoft.com/office/drawing/2014/main" id="{4FE038CB-6EF9-4B54-FC2F-C4C7BE2AF613}"/>
              </a:ext>
            </a:extLst>
          </p:cNvPr>
          <p:cNvSpPr>
            <a:spLocks noGrp="1"/>
          </p:cNvSpPr>
          <p:nvPr>
            <p:ph type="subTitle" idx="1"/>
          </p:nvPr>
        </p:nvSpPr>
        <p:spPr>
          <a:xfrm>
            <a:off x="7007145" y="4591665"/>
            <a:ext cx="4535926" cy="1622322"/>
          </a:xfrm>
        </p:spPr>
        <p:txBody>
          <a:bodyPr>
            <a:normAutofit/>
          </a:bodyPr>
          <a:lstStyle/>
          <a:p>
            <a:r>
              <a:rPr lang="en-US" sz="2800" dirty="0">
                <a:solidFill>
                  <a:schemeClr val="accent2"/>
                </a:solidFill>
                <a:hlinkClick r:id="rId2">
                  <a:extLst>
                    <a:ext uri="{A12FA001-AC4F-418D-AE19-62706E023703}">
                      <ahyp:hlinkClr xmlns:ahyp="http://schemas.microsoft.com/office/drawing/2018/hyperlinkcolor" val="tx"/>
                    </a:ext>
                  </a:extLst>
                </a:hlinkClick>
              </a:rPr>
              <a:t>Report Link</a:t>
            </a:r>
            <a:endParaRPr lang="en-US" sz="2800" dirty="0">
              <a:solidFill>
                <a:schemeClr val="accent2"/>
              </a:solidFill>
            </a:endParaRPr>
          </a:p>
          <a:p>
            <a:r>
              <a:rPr lang="en-US" sz="2000" cap="none" dirty="0">
                <a:solidFill>
                  <a:schemeClr val="accent2"/>
                </a:solidFill>
              </a:rPr>
              <a:t>jmeyers@stlmhb.org</a:t>
            </a:r>
          </a:p>
        </p:txBody>
      </p:sp>
      <p:grpSp>
        <p:nvGrpSpPr>
          <p:cNvPr id="35" name="Group 34">
            <a:extLst>
              <a:ext uri="{FF2B5EF4-FFF2-40B4-BE49-F238E27FC236}">
                <a16:creationId xmlns:a16="http://schemas.microsoft.com/office/drawing/2014/main" id="{7E2D86BB-893F-471B-AD66-50E01777C08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3" y="396837"/>
            <a:ext cx="6451503" cy="6058999"/>
            <a:chOff x="423333" y="396837"/>
            <a:chExt cx="6451503" cy="6058999"/>
          </a:xfrm>
        </p:grpSpPr>
        <p:sp>
          <p:nvSpPr>
            <p:cNvPr id="36" name="Rectangle 35">
              <a:extLst>
                <a:ext uri="{FF2B5EF4-FFF2-40B4-BE49-F238E27FC236}">
                  <a16:creationId xmlns:a16="http://schemas.microsoft.com/office/drawing/2014/main" id="{61E3F80D-79C6-468A-83E4-3FEA585566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3" y="402165"/>
              <a:ext cx="522933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7" name="Freeform 5">
              <a:extLst>
                <a:ext uri="{FF2B5EF4-FFF2-40B4-BE49-F238E27FC236}">
                  <a16:creationId xmlns:a16="http://schemas.microsoft.com/office/drawing/2014/main" id="{009504C1-96CE-44B4-8DF0-613CF9D1DA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3161515"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38" name="Freeform 5">
              <a:extLst>
                <a:ext uri="{FF2B5EF4-FFF2-40B4-BE49-F238E27FC236}">
                  <a16:creationId xmlns:a16="http://schemas.microsoft.com/office/drawing/2014/main" id="{1F299836-4C10-4395-B386-C0FA537C41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5004670"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grpSp>
      <p:pic>
        <p:nvPicPr>
          <p:cNvPr id="23" name="Graphic 22" descr="Questions">
            <a:extLst>
              <a:ext uri="{FF2B5EF4-FFF2-40B4-BE49-F238E27FC236}">
                <a16:creationId xmlns:a16="http://schemas.microsoft.com/office/drawing/2014/main" id="{9D4D6284-F731-EDB4-B2EF-2F4CE8947A9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87252" y="1114621"/>
            <a:ext cx="4628758" cy="4628758"/>
          </a:xfrm>
          <a:prstGeom prst="rect">
            <a:avLst/>
          </a:prstGeom>
        </p:spPr>
      </p:pic>
    </p:spTree>
    <p:extLst>
      <p:ext uri="{BB962C8B-B14F-4D97-AF65-F5344CB8AC3E}">
        <p14:creationId xmlns:p14="http://schemas.microsoft.com/office/powerpoint/2010/main" val="34579051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Film Burn</Template>
  <TotalTime>197</TotalTime>
  <Words>619</Words>
  <Application>Microsoft Office PowerPoint</Application>
  <PresentationFormat>Widescreen</PresentationFormat>
  <Paragraphs>80</Paragraphs>
  <Slides>10</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Aptos</vt:lpstr>
      <vt:lpstr>Arial</vt:lpstr>
      <vt:lpstr>Century Gothic</vt:lpstr>
      <vt:lpstr>Wingdings 3</vt:lpstr>
      <vt:lpstr>Ion Boardroom</vt:lpstr>
      <vt:lpstr>St. Louis City Domestic Violence Fatality Review Panel Report</vt:lpstr>
      <vt:lpstr>Mission</vt:lpstr>
      <vt:lpstr>Timeline</vt:lpstr>
      <vt:lpstr>The Team</vt:lpstr>
      <vt:lpstr>Process</vt:lpstr>
      <vt:lpstr>Background &amp; Demographics</vt:lpstr>
      <vt:lpstr>Limitations</vt:lpstr>
      <vt:lpstr>Trends</vt:lpstr>
      <vt:lpstr>Recommendations</vt:lpstr>
      <vt:lpstr>Questions?  Comments?  Concerns?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Jessica Meyers</dc:creator>
  <cp:lastModifiedBy>Jessica Meyers</cp:lastModifiedBy>
  <cp:revision>13</cp:revision>
  <dcterms:created xsi:type="dcterms:W3CDTF">2026-06-24T14:05:12Z</dcterms:created>
  <dcterms:modified xsi:type="dcterms:W3CDTF">2026-10-15T13:58:56Z</dcterms:modified>
</cp:coreProperties>
</file>