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0" r:id="rId2"/>
    <p:sldId id="375" r:id="rId3"/>
    <p:sldId id="372" r:id="rId4"/>
    <p:sldId id="376" r:id="rId5"/>
    <p:sldId id="373" r:id="rId6"/>
    <p:sldId id="298" r:id="rId7"/>
    <p:sldId id="284" r:id="rId8"/>
    <p:sldId id="270" r:id="rId9"/>
    <p:sldId id="377" r:id="rId10"/>
    <p:sldId id="286" r:id="rId11"/>
    <p:sldId id="374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56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106" autoAdjust="0"/>
  </p:normalViewPr>
  <p:slideViewPr>
    <p:cSldViewPr snapToGrid="0">
      <p:cViewPr varScale="1">
        <p:scale>
          <a:sx n="93" d="100"/>
          <a:sy n="93" d="100"/>
        </p:scale>
        <p:origin x="212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2899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4" Type="http://schemas.openxmlformats.org/officeDocument/2006/relationships/image" Target="../media/image1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5C721C-49DA-4A10-BA9C-7DC74FD4BEB2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4181F6A-E219-4F45-901A-7FA7A95A8259}">
      <dgm:prSet/>
      <dgm:spPr/>
      <dgm:t>
        <a:bodyPr/>
        <a:lstStyle/>
        <a:p>
          <a:r>
            <a:rPr lang="en-US"/>
            <a:t>University of Pennsylvania Center for High Impact Philanthropy</a:t>
          </a:r>
        </a:p>
      </dgm:t>
    </dgm:pt>
    <dgm:pt modelId="{29E7003D-A31D-4962-BED3-38CA178D1AE2}" type="parTrans" cxnId="{90B88EFE-4D2E-4CEE-877B-34EF87ABC917}">
      <dgm:prSet/>
      <dgm:spPr/>
      <dgm:t>
        <a:bodyPr/>
        <a:lstStyle/>
        <a:p>
          <a:endParaRPr lang="en-US"/>
        </a:p>
      </dgm:t>
    </dgm:pt>
    <dgm:pt modelId="{C1B9D8D9-5B4C-43A1-93C0-70D00209B837}" type="sibTrans" cxnId="{90B88EFE-4D2E-4CEE-877B-34EF87ABC917}">
      <dgm:prSet/>
      <dgm:spPr/>
      <dgm:t>
        <a:bodyPr/>
        <a:lstStyle/>
        <a:p>
          <a:endParaRPr lang="en-US"/>
        </a:p>
      </dgm:t>
    </dgm:pt>
    <dgm:pt modelId="{C58D52C0-8284-4D54-8891-6A78D7892F4C}">
      <dgm:prSet/>
      <dgm:spPr/>
      <dgm:t>
        <a:bodyPr/>
        <a:lstStyle/>
        <a:p>
          <a:r>
            <a:rPr lang="en-US"/>
            <a:t>4</a:t>
          </a:r>
          <a:r>
            <a:rPr lang="en-US" baseline="30000"/>
            <a:t>th</a:t>
          </a:r>
          <a:r>
            <a:rPr lang="en-US"/>
            <a:t> Annual Webster University Community Convening</a:t>
          </a:r>
        </a:p>
      </dgm:t>
    </dgm:pt>
    <dgm:pt modelId="{61AB6D13-5A7B-407B-9A50-6DA5B351AFC9}" type="parTrans" cxnId="{8C166F02-6D4F-4406-BC1D-0A94F551CBBA}">
      <dgm:prSet/>
      <dgm:spPr/>
      <dgm:t>
        <a:bodyPr/>
        <a:lstStyle/>
        <a:p>
          <a:endParaRPr lang="en-US"/>
        </a:p>
      </dgm:t>
    </dgm:pt>
    <dgm:pt modelId="{A960579A-898D-4715-BB86-63874B13BC2D}" type="sibTrans" cxnId="{8C166F02-6D4F-4406-BC1D-0A94F551CBBA}">
      <dgm:prSet/>
      <dgm:spPr/>
      <dgm:t>
        <a:bodyPr/>
        <a:lstStyle/>
        <a:p>
          <a:endParaRPr lang="en-US"/>
        </a:p>
      </dgm:t>
    </dgm:pt>
    <dgm:pt modelId="{24A70AFF-72A7-4C5B-A5EF-96768F78D46E}">
      <dgm:prSet/>
      <dgm:spPr/>
      <dgm:t>
        <a:bodyPr/>
        <a:lstStyle/>
        <a:p>
          <a:r>
            <a:rPr lang="en-US"/>
            <a:t>Medicaid Billing Summit</a:t>
          </a:r>
        </a:p>
      </dgm:t>
    </dgm:pt>
    <dgm:pt modelId="{ADFEC115-F601-4D45-AB87-27FBFB2D6707}" type="parTrans" cxnId="{8720BA04-48D3-435B-BDF7-A9C124BB96AB}">
      <dgm:prSet/>
      <dgm:spPr/>
      <dgm:t>
        <a:bodyPr/>
        <a:lstStyle/>
        <a:p>
          <a:endParaRPr lang="en-US"/>
        </a:p>
      </dgm:t>
    </dgm:pt>
    <dgm:pt modelId="{65CCFD33-99AC-4250-B03C-CB643A3727BB}" type="sibTrans" cxnId="{8720BA04-48D3-435B-BDF7-A9C124BB96AB}">
      <dgm:prSet/>
      <dgm:spPr/>
      <dgm:t>
        <a:bodyPr/>
        <a:lstStyle/>
        <a:p>
          <a:endParaRPr lang="en-US"/>
        </a:p>
      </dgm:t>
    </dgm:pt>
    <dgm:pt modelId="{5AC0B39E-EDDE-46C7-8D9B-4EC8FA9B4361}">
      <dgm:prSet/>
      <dgm:spPr/>
      <dgm:t>
        <a:bodyPr/>
        <a:lstStyle/>
        <a:p>
          <a:r>
            <a:rPr lang="en-US"/>
            <a:t>Capacity Building/Peer Learning</a:t>
          </a:r>
        </a:p>
      </dgm:t>
    </dgm:pt>
    <dgm:pt modelId="{42C585E9-80B1-4FE7-8AD7-08117B085312}" type="parTrans" cxnId="{BF2F9F2E-C6EE-4382-9016-35067D0DE6F3}">
      <dgm:prSet/>
      <dgm:spPr/>
      <dgm:t>
        <a:bodyPr/>
        <a:lstStyle/>
        <a:p>
          <a:endParaRPr lang="en-US"/>
        </a:p>
      </dgm:t>
    </dgm:pt>
    <dgm:pt modelId="{3DEA371D-0722-4BDD-ABB9-0DAEB17D33DA}" type="sibTrans" cxnId="{BF2F9F2E-C6EE-4382-9016-35067D0DE6F3}">
      <dgm:prSet/>
      <dgm:spPr/>
      <dgm:t>
        <a:bodyPr/>
        <a:lstStyle/>
        <a:p>
          <a:endParaRPr lang="en-US"/>
        </a:p>
      </dgm:t>
    </dgm:pt>
    <dgm:pt modelId="{BA17FD1E-12A1-465D-96C8-88A4AA4C316D}" type="pres">
      <dgm:prSet presAssocID="{965C721C-49DA-4A10-BA9C-7DC74FD4BEB2}" presName="root" presStyleCnt="0">
        <dgm:presLayoutVars>
          <dgm:dir/>
          <dgm:resizeHandles val="exact"/>
        </dgm:presLayoutVars>
      </dgm:prSet>
      <dgm:spPr/>
    </dgm:pt>
    <dgm:pt modelId="{C6B09FB1-1677-4542-B0D6-4C2F1B399D15}" type="pres">
      <dgm:prSet presAssocID="{34181F6A-E219-4F45-901A-7FA7A95A8259}" presName="compNode" presStyleCnt="0"/>
      <dgm:spPr/>
    </dgm:pt>
    <dgm:pt modelId="{31B76D7C-12BF-4E98-A600-8E9DCCA5DC08}" type="pres">
      <dgm:prSet presAssocID="{34181F6A-E219-4F45-901A-7FA7A95A8259}" presName="bgRect" presStyleLbl="bgShp" presStyleIdx="0" presStyleCnt="4"/>
      <dgm:spPr/>
    </dgm:pt>
    <dgm:pt modelId="{A76217BC-5EE5-4503-BC41-3878A063A4B8}" type="pres">
      <dgm:prSet presAssocID="{34181F6A-E219-4F45-901A-7FA7A95A8259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D43B6C0E-36BE-49E3-97A1-6B80A6DFC2BC}" type="pres">
      <dgm:prSet presAssocID="{34181F6A-E219-4F45-901A-7FA7A95A8259}" presName="spaceRect" presStyleCnt="0"/>
      <dgm:spPr/>
    </dgm:pt>
    <dgm:pt modelId="{DC3ADDBB-EAFD-433C-82C0-793387C9CEA0}" type="pres">
      <dgm:prSet presAssocID="{34181F6A-E219-4F45-901A-7FA7A95A8259}" presName="parTx" presStyleLbl="revTx" presStyleIdx="0" presStyleCnt="4">
        <dgm:presLayoutVars>
          <dgm:chMax val="0"/>
          <dgm:chPref val="0"/>
        </dgm:presLayoutVars>
      </dgm:prSet>
      <dgm:spPr/>
    </dgm:pt>
    <dgm:pt modelId="{A250EC05-D24C-46ED-926C-F8DF7DBF7B0B}" type="pres">
      <dgm:prSet presAssocID="{C1B9D8D9-5B4C-43A1-93C0-70D00209B837}" presName="sibTrans" presStyleCnt="0"/>
      <dgm:spPr/>
    </dgm:pt>
    <dgm:pt modelId="{93642F1D-0B19-4471-ABCD-E86C3B06123B}" type="pres">
      <dgm:prSet presAssocID="{C58D52C0-8284-4D54-8891-6A78D7892F4C}" presName="compNode" presStyleCnt="0"/>
      <dgm:spPr/>
    </dgm:pt>
    <dgm:pt modelId="{F57FF94F-CAD7-4FE8-BBBE-A3D6DA0AE997}" type="pres">
      <dgm:prSet presAssocID="{C58D52C0-8284-4D54-8891-6A78D7892F4C}" presName="bgRect" presStyleLbl="bgShp" presStyleIdx="1" presStyleCnt="4"/>
      <dgm:spPr/>
    </dgm:pt>
    <dgm:pt modelId="{FC8DF0DD-C615-4746-B735-9ABAB6B4C42F}" type="pres">
      <dgm:prSet presAssocID="{C58D52C0-8284-4D54-8891-6A78D7892F4C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D0296FA2-F3F1-4EBA-8269-489697612FD4}" type="pres">
      <dgm:prSet presAssocID="{C58D52C0-8284-4D54-8891-6A78D7892F4C}" presName="spaceRect" presStyleCnt="0"/>
      <dgm:spPr/>
    </dgm:pt>
    <dgm:pt modelId="{DE9410A3-58C6-40DF-ACB2-2AF3421CD4F9}" type="pres">
      <dgm:prSet presAssocID="{C58D52C0-8284-4D54-8891-6A78D7892F4C}" presName="parTx" presStyleLbl="revTx" presStyleIdx="1" presStyleCnt="4">
        <dgm:presLayoutVars>
          <dgm:chMax val="0"/>
          <dgm:chPref val="0"/>
        </dgm:presLayoutVars>
      </dgm:prSet>
      <dgm:spPr/>
    </dgm:pt>
    <dgm:pt modelId="{F8F860D0-1304-4050-B98A-E5A1D754A804}" type="pres">
      <dgm:prSet presAssocID="{A960579A-898D-4715-BB86-63874B13BC2D}" presName="sibTrans" presStyleCnt="0"/>
      <dgm:spPr/>
    </dgm:pt>
    <dgm:pt modelId="{EBE58366-3B4D-46FE-BBA7-EC8862BBAFBA}" type="pres">
      <dgm:prSet presAssocID="{24A70AFF-72A7-4C5B-A5EF-96768F78D46E}" presName="compNode" presStyleCnt="0"/>
      <dgm:spPr/>
    </dgm:pt>
    <dgm:pt modelId="{F9F7F94E-D934-491E-AD62-268250EE4F1D}" type="pres">
      <dgm:prSet presAssocID="{24A70AFF-72A7-4C5B-A5EF-96768F78D46E}" presName="bgRect" presStyleLbl="bgShp" presStyleIdx="2" presStyleCnt="4"/>
      <dgm:spPr/>
    </dgm:pt>
    <dgm:pt modelId="{923613E7-8C1E-4DFA-B956-AF3235A6E774}" type="pres">
      <dgm:prSet presAssocID="{24A70AFF-72A7-4C5B-A5EF-96768F78D46E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DB121E79-79B5-4AAD-9B65-9B22A026D6DA}" type="pres">
      <dgm:prSet presAssocID="{24A70AFF-72A7-4C5B-A5EF-96768F78D46E}" presName="spaceRect" presStyleCnt="0"/>
      <dgm:spPr/>
    </dgm:pt>
    <dgm:pt modelId="{2184E678-EF33-4744-BDC6-FB9D19511EA7}" type="pres">
      <dgm:prSet presAssocID="{24A70AFF-72A7-4C5B-A5EF-96768F78D46E}" presName="parTx" presStyleLbl="revTx" presStyleIdx="2" presStyleCnt="4">
        <dgm:presLayoutVars>
          <dgm:chMax val="0"/>
          <dgm:chPref val="0"/>
        </dgm:presLayoutVars>
      </dgm:prSet>
      <dgm:spPr/>
    </dgm:pt>
    <dgm:pt modelId="{BE7E3D8D-A8CF-4176-87B6-D3FBE93691C7}" type="pres">
      <dgm:prSet presAssocID="{65CCFD33-99AC-4250-B03C-CB643A3727BB}" presName="sibTrans" presStyleCnt="0"/>
      <dgm:spPr/>
    </dgm:pt>
    <dgm:pt modelId="{8EC82081-8153-402C-9FAB-01D0158079DE}" type="pres">
      <dgm:prSet presAssocID="{5AC0B39E-EDDE-46C7-8D9B-4EC8FA9B4361}" presName="compNode" presStyleCnt="0"/>
      <dgm:spPr/>
    </dgm:pt>
    <dgm:pt modelId="{14514860-196E-428F-A482-A0BE5029B982}" type="pres">
      <dgm:prSet presAssocID="{5AC0B39E-EDDE-46C7-8D9B-4EC8FA9B4361}" presName="bgRect" presStyleLbl="bgShp" presStyleIdx="3" presStyleCnt="4"/>
      <dgm:spPr/>
    </dgm:pt>
    <dgm:pt modelId="{E86EB14D-45DC-4D25-A913-4D1FC1D6C6CD}" type="pres">
      <dgm:prSet presAssocID="{5AC0B39E-EDDE-46C7-8D9B-4EC8FA9B4361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C8718C44-6AD2-4896-B011-754735898AFC}" type="pres">
      <dgm:prSet presAssocID="{5AC0B39E-EDDE-46C7-8D9B-4EC8FA9B4361}" presName="spaceRect" presStyleCnt="0"/>
      <dgm:spPr/>
    </dgm:pt>
    <dgm:pt modelId="{BFE4522B-25CB-43AF-BAA7-F6F29C01164A}" type="pres">
      <dgm:prSet presAssocID="{5AC0B39E-EDDE-46C7-8D9B-4EC8FA9B4361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8C166F02-6D4F-4406-BC1D-0A94F551CBBA}" srcId="{965C721C-49DA-4A10-BA9C-7DC74FD4BEB2}" destId="{C58D52C0-8284-4D54-8891-6A78D7892F4C}" srcOrd="1" destOrd="0" parTransId="{61AB6D13-5A7B-407B-9A50-6DA5B351AFC9}" sibTransId="{A960579A-898D-4715-BB86-63874B13BC2D}"/>
    <dgm:cxn modelId="{8720BA04-48D3-435B-BDF7-A9C124BB96AB}" srcId="{965C721C-49DA-4A10-BA9C-7DC74FD4BEB2}" destId="{24A70AFF-72A7-4C5B-A5EF-96768F78D46E}" srcOrd="2" destOrd="0" parTransId="{ADFEC115-F601-4D45-AB87-27FBFB2D6707}" sibTransId="{65CCFD33-99AC-4250-B03C-CB643A3727BB}"/>
    <dgm:cxn modelId="{BF2F9F2E-C6EE-4382-9016-35067D0DE6F3}" srcId="{965C721C-49DA-4A10-BA9C-7DC74FD4BEB2}" destId="{5AC0B39E-EDDE-46C7-8D9B-4EC8FA9B4361}" srcOrd="3" destOrd="0" parTransId="{42C585E9-80B1-4FE7-8AD7-08117B085312}" sibTransId="{3DEA371D-0722-4BDD-ABB9-0DAEB17D33DA}"/>
    <dgm:cxn modelId="{394D8337-0002-42C5-B788-C76F4591B131}" type="presOf" srcId="{5AC0B39E-EDDE-46C7-8D9B-4EC8FA9B4361}" destId="{BFE4522B-25CB-43AF-BAA7-F6F29C01164A}" srcOrd="0" destOrd="0" presId="urn:microsoft.com/office/officeart/2018/2/layout/IconVerticalSolidList"/>
    <dgm:cxn modelId="{0F45C45C-2D1E-42F4-994A-38AFF4EBA6EB}" type="presOf" srcId="{965C721C-49DA-4A10-BA9C-7DC74FD4BEB2}" destId="{BA17FD1E-12A1-465D-96C8-88A4AA4C316D}" srcOrd="0" destOrd="0" presId="urn:microsoft.com/office/officeart/2018/2/layout/IconVerticalSolidList"/>
    <dgm:cxn modelId="{14D07E80-1F42-4F28-8DD5-8C5B4BD06971}" type="presOf" srcId="{C58D52C0-8284-4D54-8891-6A78D7892F4C}" destId="{DE9410A3-58C6-40DF-ACB2-2AF3421CD4F9}" srcOrd="0" destOrd="0" presId="urn:microsoft.com/office/officeart/2018/2/layout/IconVerticalSolidList"/>
    <dgm:cxn modelId="{A293EECF-0230-46A1-B27F-F968F4868F37}" type="presOf" srcId="{34181F6A-E219-4F45-901A-7FA7A95A8259}" destId="{DC3ADDBB-EAFD-433C-82C0-793387C9CEA0}" srcOrd="0" destOrd="0" presId="urn:microsoft.com/office/officeart/2018/2/layout/IconVerticalSolidList"/>
    <dgm:cxn modelId="{F3463DE1-5650-4E44-99EF-040328BCB574}" type="presOf" srcId="{24A70AFF-72A7-4C5B-A5EF-96768F78D46E}" destId="{2184E678-EF33-4744-BDC6-FB9D19511EA7}" srcOrd="0" destOrd="0" presId="urn:microsoft.com/office/officeart/2018/2/layout/IconVerticalSolidList"/>
    <dgm:cxn modelId="{90B88EFE-4D2E-4CEE-877B-34EF87ABC917}" srcId="{965C721C-49DA-4A10-BA9C-7DC74FD4BEB2}" destId="{34181F6A-E219-4F45-901A-7FA7A95A8259}" srcOrd="0" destOrd="0" parTransId="{29E7003D-A31D-4962-BED3-38CA178D1AE2}" sibTransId="{C1B9D8D9-5B4C-43A1-93C0-70D00209B837}"/>
    <dgm:cxn modelId="{F8DF6018-B7C0-4B3D-BE6E-1F1D190811F0}" type="presParOf" srcId="{BA17FD1E-12A1-465D-96C8-88A4AA4C316D}" destId="{C6B09FB1-1677-4542-B0D6-4C2F1B399D15}" srcOrd="0" destOrd="0" presId="urn:microsoft.com/office/officeart/2018/2/layout/IconVerticalSolidList"/>
    <dgm:cxn modelId="{139A873C-7871-4015-8654-A588CDE2C074}" type="presParOf" srcId="{C6B09FB1-1677-4542-B0D6-4C2F1B399D15}" destId="{31B76D7C-12BF-4E98-A600-8E9DCCA5DC08}" srcOrd="0" destOrd="0" presId="urn:microsoft.com/office/officeart/2018/2/layout/IconVerticalSolidList"/>
    <dgm:cxn modelId="{A6433688-5301-4040-9492-84965ED9802B}" type="presParOf" srcId="{C6B09FB1-1677-4542-B0D6-4C2F1B399D15}" destId="{A76217BC-5EE5-4503-BC41-3878A063A4B8}" srcOrd="1" destOrd="0" presId="urn:microsoft.com/office/officeart/2018/2/layout/IconVerticalSolidList"/>
    <dgm:cxn modelId="{CF371D51-B17B-402A-BF33-34AE96B7A9D1}" type="presParOf" srcId="{C6B09FB1-1677-4542-B0D6-4C2F1B399D15}" destId="{D43B6C0E-36BE-49E3-97A1-6B80A6DFC2BC}" srcOrd="2" destOrd="0" presId="urn:microsoft.com/office/officeart/2018/2/layout/IconVerticalSolidList"/>
    <dgm:cxn modelId="{7C502A9B-BEC9-42A7-A701-8B2F985072E5}" type="presParOf" srcId="{C6B09FB1-1677-4542-B0D6-4C2F1B399D15}" destId="{DC3ADDBB-EAFD-433C-82C0-793387C9CEA0}" srcOrd="3" destOrd="0" presId="urn:microsoft.com/office/officeart/2018/2/layout/IconVerticalSolidList"/>
    <dgm:cxn modelId="{7899F705-09E2-4055-A886-450D6615F34F}" type="presParOf" srcId="{BA17FD1E-12A1-465D-96C8-88A4AA4C316D}" destId="{A250EC05-D24C-46ED-926C-F8DF7DBF7B0B}" srcOrd="1" destOrd="0" presId="urn:microsoft.com/office/officeart/2018/2/layout/IconVerticalSolidList"/>
    <dgm:cxn modelId="{60C8034D-FA26-4A94-8415-5F9C041D8480}" type="presParOf" srcId="{BA17FD1E-12A1-465D-96C8-88A4AA4C316D}" destId="{93642F1D-0B19-4471-ABCD-E86C3B06123B}" srcOrd="2" destOrd="0" presId="urn:microsoft.com/office/officeart/2018/2/layout/IconVerticalSolidList"/>
    <dgm:cxn modelId="{6302F645-C8C6-44FF-B882-7AD6DBBB91E9}" type="presParOf" srcId="{93642F1D-0B19-4471-ABCD-E86C3B06123B}" destId="{F57FF94F-CAD7-4FE8-BBBE-A3D6DA0AE997}" srcOrd="0" destOrd="0" presId="urn:microsoft.com/office/officeart/2018/2/layout/IconVerticalSolidList"/>
    <dgm:cxn modelId="{1BEEB45A-7BA3-4C08-A52E-9F8E801AB083}" type="presParOf" srcId="{93642F1D-0B19-4471-ABCD-E86C3B06123B}" destId="{FC8DF0DD-C615-4746-B735-9ABAB6B4C42F}" srcOrd="1" destOrd="0" presId="urn:microsoft.com/office/officeart/2018/2/layout/IconVerticalSolidList"/>
    <dgm:cxn modelId="{74436A18-36E5-44B2-9400-0455329CA01D}" type="presParOf" srcId="{93642F1D-0B19-4471-ABCD-E86C3B06123B}" destId="{D0296FA2-F3F1-4EBA-8269-489697612FD4}" srcOrd="2" destOrd="0" presId="urn:microsoft.com/office/officeart/2018/2/layout/IconVerticalSolidList"/>
    <dgm:cxn modelId="{2568D8A7-1848-4C8F-8B3D-D14E4DD45B0A}" type="presParOf" srcId="{93642F1D-0B19-4471-ABCD-E86C3B06123B}" destId="{DE9410A3-58C6-40DF-ACB2-2AF3421CD4F9}" srcOrd="3" destOrd="0" presId="urn:microsoft.com/office/officeart/2018/2/layout/IconVerticalSolidList"/>
    <dgm:cxn modelId="{74794EA0-1E92-4053-BB20-6B23A8D25300}" type="presParOf" srcId="{BA17FD1E-12A1-465D-96C8-88A4AA4C316D}" destId="{F8F860D0-1304-4050-B98A-E5A1D754A804}" srcOrd="3" destOrd="0" presId="urn:microsoft.com/office/officeart/2018/2/layout/IconVerticalSolidList"/>
    <dgm:cxn modelId="{43C4471F-8C52-43B4-88BF-EEAFE277E654}" type="presParOf" srcId="{BA17FD1E-12A1-465D-96C8-88A4AA4C316D}" destId="{EBE58366-3B4D-46FE-BBA7-EC8862BBAFBA}" srcOrd="4" destOrd="0" presId="urn:microsoft.com/office/officeart/2018/2/layout/IconVerticalSolidList"/>
    <dgm:cxn modelId="{9F7D0382-CD85-4744-961C-BEE2562F59D6}" type="presParOf" srcId="{EBE58366-3B4D-46FE-BBA7-EC8862BBAFBA}" destId="{F9F7F94E-D934-491E-AD62-268250EE4F1D}" srcOrd="0" destOrd="0" presId="urn:microsoft.com/office/officeart/2018/2/layout/IconVerticalSolidList"/>
    <dgm:cxn modelId="{4437EA76-68CE-4777-9615-6D0D56B2715B}" type="presParOf" srcId="{EBE58366-3B4D-46FE-BBA7-EC8862BBAFBA}" destId="{923613E7-8C1E-4DFA-B956-AF3235A6E774}" srcOrd="1" destOrd="0" presId="urn:microsoft.com/office/officeart/2018/2/layout/IconVerticalSolidList"/>
    <dgm:cxn modelId="{5F7F9408-DF36-4367-AB73-79BCA5896212}" type="presParOf" srcId="{EBE58366-3B4D-46FE-BBA7-EC8862BBAFBA}" destId="{DB121E79-79B5-4AAD-9B65-9B22A026D6DA}" srcOrd="2" destOrd="0" presId="urn:microsoft.com/office/officeart/2018/2/layout/IconVerticalSolidList"/>
    <dgm:cxn modelId="{86653750-2529-4705-97D1-73F366838F65}" type="presParOf" srcId="{EBE58366-3B4D-46FE-BBA7-EC8862BBAFBA}" destId="{2184E678-EF33-4744-BDC6-FB9D19511EA7}" srcOrd="3" destOrd="0" presId="urn:microsoft.com/office/officeart/2018/2/layout/IconVerticalSolidList"/>
    <dgm:cxn modelId="{870494BB-2F7A-4CA0-8EB5-42B4F152D822}" type="presParOf" srcId="{BA17FD1E-12A1-465D-96C8-88A4AA4C316D}" destId="{BE7E3D8D-A8CF-4176-87B6-D3FBE93691C7}" srcOrd="5" destOrd="0" presId="urn:microsoft.com/office/officeart/2018/2/layout/IconVerticalSolidList"/>
    <dgm:cxn modelId="{5FC34144-F79F-4AFC-9B17-31440EEAA403}" type="presParOf" srcId="{BA17FD1E-12A1-465D-96C8-88A4AA4C316D}" destId="{8EC82081-8153-402C-9FAB-01D0158079DE}" srcOrd="6" destOrd="0" presId="urn:microsoft.com/office/officeart/2018/2/layout/IconVerticalSolidList"/>
    <dgm:cxn modelId="{2D0937E5-A9F1-4E5C-A4A8-C0BD7562AD53}" type="presParOf" srcId="{8EC82081-8153-402C-9FAB-01D0158079DE}" destId="{14514860-196E-428F-A482-A0BE5029B982}" srcOrd="0" destOrd="0" presId="urn:microsoft.com/office/officeart/2018/2/layout/IconVerticalSolidList"/>
    <dgm:cxn modelId="{A9F19149-3750-4D44-85C2-8722581A323D}" type="presParOf" srcId="{8EC82081-8153-402C-9FAB-01D0158079DE}" destId="{E86EB14D-45DC-4D25-A913-4D1FC1D6C6CD}" srcOrd="1" destOrd="0" presId="urn:microsoft.com/office/officeart/2018/2/layout/IconVerticalSolidList"/>
    <dgm:cxn modelId="{F156D54F-9682-4F53-B359-E632BDEAAA42}" type="presParOf" srcId="{8EC82081-8153-402C-9FAB-01D0158079DE}" destId="{C8718C44-6AD2-4896-B011-754735898AFC}" srcOrd="2" destOrd="0" presId="urn:microsoft.com/office/officeart/2018/2/layout/IconVerticalSolidList"/>
    <dgm:cxn modelId="{0045FC37-E0C4-4DEA-BD19-FE1294970B0B}" type="presParOf" srcId="{8EC82081-8153-402C-9FAB-01D0158079DE}" destId="{BFE4522B-25CB-43AF-BAA7-F6F29C01164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B76D7C-12BF-4E98-A600-8E9DCCA5DC08}">
      <dsp:nvSpPr>
        <dsp:cNvPr id="0" name=""/>
        <dsp:cNvSpPr/>
      </dsp:nvSpPr>
      <dsp:spPr>
        <a:xfrm>
          <a:off x="0" y="1957"/>
          <a:ext cx="8229600" cy="99201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6217BC-5EE5-4503-BC41-3878A063A4B8}">
      <dsp:nvSpPr>
        <dsp:cNvPr id="0" name=""/>
        <dsp:cNvSpPr/>
      </dsp:nvSpPr>
      <dsp:spPr>
        <a:xfrm>
          <a:off x="300083" y="225159"/>
          <a:ext cx="545605" cy="54560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3ADDBB-EAFD-433C-82C0-793387C9CEA0}">
      <dsp:nvSpPr>
        <dsp:cNvPr id="0" name=""/>
        <dsp:cNvSpPr/>
      </dsp:nvSpPr>
      <dsp:spPr>
        <a:xfrm>
          <a:off x="1145772" y="1957"/>
          <a:ext cx="7083827" cy="992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988" tIns="104988" rIns="104988" bIns="10498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University of Pennsylvania Center for High Impact Philanthropy</a:t>
          </a:r>
        </a:p>
      </dsp:txBody>
      <dsp:txXfrm>
        <a:off x="1145772" y="1957"/>
        <a:ext cx="7083827" cy="992010"/>
      </dsp:txXfrm>
    </dsp:sp>
    <dsp:sp modelId="{F57FF94F-CAD7-4FE8-BBBE-A3D6DA0AE997}">
      <dsp:nvSpPr>
        <dsp:cNvPr id="0" name=""/>
        <dsp:cNvSpPr/>
      </dsp:nvSpPr>
      <dsp:spPr>
        <a:xfrm>
          <a:off x="0" y="1241970"/>
          <a:ext cx="8229600" cy="99201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8DF0DD-C615-4746-B735-9ABAB6B4C42F}">
      <dsp:nvSpPr>
        <dsp:cNvPr id="0" name=""/>
        <dsp:cNvSpPr/>
      </dsp:nvSpPr>
      <dsp:spPr>
        <a:xfrm>
          <a:off x="300083" y="1465172"/>
          <a:ext cx="545605" cy="54560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9410A3-58C6-40DF-ACB2-2AF3421CD4F9}">
      <dsp:nvSpPr>
        <dsp:cNvPr id="0" name=""/>
        <dsp:cNvSpPr/>
      </dsp:nvSpPr>
      <dsp:spPr>
        <a:xfrm>
          <a:off x="1145772" y="1241970"/>
          <a:ext cx="7083827" cy="992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988" tIns="104988" rIns="104988" bIns="10498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4</a:t>
          </a:r>
          <a:r>
            <a:rPr lang="en-US" sz="2200" kern="1200" baseline="30000"/>
            <a:t>th</a:t>
          </a:r>
          <a:r>
            <a:rPr lang="en-US" sz="2200" kern="1200"/>
            <a:t> Annual Webster University Community Convening</a:t>
          </a:r>
        </a:p>
      </dsp:txBody>
      <dsp:txXfrm>
        <a:off x="1145772" y="1241970"/>
        <a:ext cx="7083827" cy="992010"/>
      </dsp:txXfrm>
    </dsp:sp>
    <dsp:sp modelId="{F9F7F94E-D934-491E-AD62-268250EE4F1D}">
      <dsp:nvSpPr>
        <dsp:cNvPr id="0" name=""/>
        <dsp:cNvSpPr/>
      </dsp:nvSpPr>
      <dsp:spPr>
        <a:xfrm>
          <a:off x="0" y="2481983"/>
          <a:ext cx="8229600" cy="99201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3613E7-8C1E-4DFA-B956-AF3235A6E774}">
      <dsp:nvSpPr>
        <dsp:cNvPr id="0" name=""/>
        <dsp:cNvSpPr/>
      </dsp:nvSpPr>
      <dsp:spPr>
        <a:xfrm>
          <a:off x="300083" y="2705186"/>
          <a:ext cx="545605" cy="54560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84E678-EF33-4744-BDC6-FB9D19511EA7}">
      <dsp:nvSpPr>
        <dsp:cNvPr id="0" name=""/>
        <dsp:cNvSpPr/>
      </dsp:nvSpPr>
      <dsp:spPr>
        <a:xfrm>
          <a:off x="1145772" y="2481983"/>
          <a:ext cx="7083827" cy="992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988" tIns="104988" rIns="104988" bIns="10498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Medicaid Billing Summit</a:t>
          </a:r>
        </a:p>
      </dsp:txBody>
      <dsp:txXfrm>
        <a:off x="1145772" y="2481983"/>
        <a:ext cx="7083827" cy="992010"/>
      </dsp:txXfrm>
    </dsp:sp>
    <dsp:sp modelId="{14514860-196E-428F-A482-A0BE5029B982}">
      <dsp:nvSpPr>
        <dsp:cNvPr id="0" name=""/>
        <dsp:cNvSpPr/>
      </dsp:nvSpPr>
      <dsp:spPr>
        <a:xfrm>
          <a:off x="0" y="3721997"/>
          <a:ext cx="8229600" cy="99201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6EB14D-45DC-4D25-A913-4D1FC1D6C6CD}">
      <dsp:nvSpPr>
        <dsp:cNvPr id="0" name=""/>
        <dsp:cNvSpPr/>
      </dsp:nvSpPr>
      <dsp:spPr>
        <a:xfrm>
          <a:off x="300083" y="3945199"/>
          <a:ext cx="545605" cy="54560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E4522B-25CB-43AF-BAA7-F6F29C01164A}">
      <dsp:nvSpPr>
        <dsp:cNvPr id="0" name=""/>
        <dsp:cNvSpPr/>
      </dsp:nvSpPr>
      <dsp:spPr>
        <a:xfrm>
          <a:off x="1145772" y="3721997"/>
          <a:ext cx="7083827" cy="992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988" tIns="104988" rIns="104988" bIns="10498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Capacity Building/Peer Learning</a:t>
          </a:r>
        </a:p>
      </dsp:txBody>
      <dsp:txXfrm>
        <a:off x="1145772" y="3721997"/>
        <a:ext cx="7083827" cy="9920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3282FC-D5EC-4943-91D1-20946FE181CA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DD8B93-AAA5-2A4B-982D-DB2AA52BBE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4747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8AD1F3-45DE-0D4A-89A3-372156F84E4D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BA30C5-7907-2249-84A8-CA2905C88B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1388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BA30C5-7907-2249-84A8-CA2905C88B2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293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Initiative examples are SOC and VPC. We provide regular updates on both in the staff report that goes out after each board meeting. This presentation will take a closer look at a few partnerships that are developing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BA30C5-7907-2249-84A8-CA2905C88B2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241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Based on our relationship with DMH, they asked us to provide local management of the project to measure progress.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BA30C5-7907-2249-84A8-CA2905C88B2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14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BA30C5-7907-2249-84A8-CA2905C88B2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295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Joint Work - </a:t>
            </a:r>
          </a:p>
          <a:p>
            <a:pPr marL="227013" lvl="0" indent="-227013">
              <a:buClr>
                <a:schemeClr val="accent1"/>
              </a:buClr>
              <a:buFont typeface="Arial"/>
              <a:buChar char="•"/>
            </a:pPr>
            <a:r>
              <a:rPr lang="en-US" dirty="0"/>
              <a:t>Center staff wellbeing for funded partners – includes Vitality Cafés</a:t>
            </a:r>
          </a:p>
          <a:p>
            <a:pPr marL="227013" lvl="0" indent="-227013">
              <a:buClr>
                <a:schemeClr val="accent1"/>
              </a:buClr>
              <a:buFont typeface="Arial"/>
              <a:buChar char="•"/>
            </a:pPr>
            <a:r>
              <a:rPr lang="en-US" dirty="0"/>
              <a:t>Residential treatment, youth shelter, and crisis response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BA30C5-7907-2249-84A8-CA2905C88B2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969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HB Bcknds B 004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STL MHB MASTER LOGO without TAG PERIODS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6181"/>
          <a:stretch/>
        </p:blipFill>
        <p:spPr>
          <a:xfrm>
            <a:off x="508000" y="657110"/>
            <a:ext cx="2749550" cy="1117493"/>
          </a:xfrm>
          <a:prstGeom prst="rect">
            <a:avLst/>
          </a:prstGeom>
        </p:spPr>
      </p:pic>
      <p:pic>
        <p:nvPicPr>
          <p:cNvPr id="9" name="Picture 8" descr="STL MHB MASTER LOGO without TAG PERIODS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934" r="-4055"/>
          <a:stretch/>
        </p:blipFill>
        <p:spPr>
          <a:xfrm>
            <a:off x="6762750" y="657110"/>
            <a:ext cx="1771650" cy="11174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649" y="2679336"/>
            <a:ext cx="6046746" cy="18093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9308" y="6042771"/>
            <a:ext cx="3771069" cy="556471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02986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HB Bcknds B 006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STL MHB MASTER LOGO without TAG PERIODS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6181"/>
          <a:stretch/>
        </p:blipFill>
        <p:spPr>
          <a:xfrm>
            <a:off x="508000" y="657110"/>
            <a:ext cx="2749550" cy="1117493"/>
          </a:xfrm>
          <a:prstGeom prst="rect">
            <a:avLst/>
          </a:prstGeom>
        </p:spPr>
      </p:pic>
      <p:pic>
        <p:nvPicPr>
          <p:cNvPr id="9" name="Picture 8" descr="STL MHB MASTER LOGO without TAG PERIODS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934" r="-4055"/>
          <a:stretch/>
        </p:blipFill>
        <p:spPr>
          <a:xfrm>
            <a:off x="6762750" y="657110"/>
            <a:ext cx="1771650" cy="11174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649" y="2679336"/>
            <a:ext cx="6046746" cy="18093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9308" y="6042771"/>
            <a:ext cx="3771069" cy="556471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03125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HB Bcknds B 005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STL MHB MASTER LOGO without TAG PERIODS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6181"/>
          <a:stretch/>
        </p:blipFill>
        <p:spPr>
          <a:xfrm>
            <a:off x="508000" y="657110"/>
            <a:ext cx="2749550" cy="1117493"/>
          </a:xfrm>
          <a:prstGeom prst="rect">
            <a:avLst/>
          </a:prstGeom>
        </p:spPr>
      </p:pic>
      <p:pic>
        <p:nvPicPr>
          <p:cNvPr id="9" name="Picture 8" descr="STL MHB MASTER LOGO without TAG PERIODS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934" r="-4055"/>
          <a:stretch/>
        </p:blipFill>
        <p:spPr>
          <a:xfrm>
            <a:off x="6762750" y="657110"/>
            <a:ext cx="1771650" cy="11174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649" y="2679336"/>
            <a:ext cx="6046746" cy="18093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9308" y="6042771"/>
            <a:ext cx="3771069" cy="556471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54363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7118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3F31F71A-E9C9-B742-924C-D0085507C1B1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4129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87F944C-6315-6042-840E-B3BFFC821D3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526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MHB Bcknds E2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66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4501" y="440439"/>
            <a:ext cx="8225094" cy="1746300"/>
          </a:xfrm>
        </p:spPr>
        <p:txBody>
          <a:bodyPr anchor="b"/>
          <a:lstStyle>
            <a:lvl1pPr algn="l">
              <a:defRPr sz="32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Section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4501" y="2370846"/>
            <a:ext cx="8225094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627118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945F9967-D669-2044-B7A4-59105BC695C9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4129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87F944C-6315-6042-840E-B3BFFC821D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STLMHB Brand Signature for PPT FOOTER RGB 042018_notag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5" y="6207000"/>
            <a:ext cx="1022350" cy="4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5943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4501" y="440439"/>
            <a:ext cx="8225094" cy="1746300"/>
          </a:xfrm>
        </p:spPr>
        <p:txBody>
          <a:bodyPr anchor="b"/>
          <a:lstStyle>
            <a:lvl1pPr algn="l">
              <a:defRPr sz="32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Section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4501" y="2370846"/>
            <a:ext cx="8225094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627118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A8BD8249-E0F5-1049-8541-47EAF4DA503A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4129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87F944C-6315-6042-840E-B3BFFC821D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 descr="STLMHB Brand Signature for PPT FOOTER RGB 042018_nota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5" y="6207000"/>
            <a:ext cx="1022350" cy="4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010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HB Bcknds E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66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4501" y="440439"/>
            <a:ext cx="8225094" cy="1746300"/>
          </a:xfrm>
        </p:spPr>
        <p:txBody>
          <a:bodyPr anchor="b"/>
          <a:lstStyle>
            <a:lvl1pPr algn="l">
              <a:defRPr sz="3200" b="0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Section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4501" y="2370846"/>
            <a:ext cx="8225094" cy="1500187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627118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A426BFE-2333-0746-A516-6DEF36BCF74C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4129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87F944C-6315-6042-840E-B3BFFC821D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STLMHB Brand Signature for PPT FOOTER RGB 042018_notag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5" y="6207000"/>
            <a:ext cx="1022350" cy="4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290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30300"/>
            <a:ext cx="4038600" cy="472019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30300"/>
            <a:ext cx="4038600" cy="472019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627118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5B8800B-9F5F-F846-B616-8D93E75A6C84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4129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87F944C-6315-6042-840E-B3BFFC821D3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572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03313"/>
            <a:ext cx="4040188" cy="505588"/>
          </a:xfrm>
        </p:spPr>
        <p:txBody>
          <a:bodyPr anchor="t"/>
          <a:lstStyle>
            <a:lvl1pPr marL="0" indent="0">
              <a:buNone/>
              <a:defRPr sz="2000" b="1">
                <a:solidFill>
                  <a:schemeClr val="accent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82306"/>
            <a:ext cx="4040188" cy="436289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03313"/>
            <a:ext cx="4041775" cy="505588"/>
          </a:xfrm>
        </p:spPr>
        <p:txBody>
          <a:bodyPr anchor="t"/>
          <a:lstStyle>
            <a:lvl1pPr marL="0" indent="0">
              <a:buNone/>
              <a:defRPr sz="2000" b="1">
                <a:solidFill>
                  <a:schemeClr val="accent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82306"/>
            <a:ext cx="4041775" cy="436289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627118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5FC0CE27-7AC2-F94C-A270-6413DED8A74C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64129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87F944C-6315-6042-840E-B3BFFC821D3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468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627118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8466350E-FD96-544C-AE0E-5023492063AA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4129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87F944C-6315-6042-840E-B3BFFC821D3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498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943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7118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68F07696-A4C3-104F-B2B4-D0AAA6E4798F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4129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87F944C-6315-6042-840E-B3BFFC821D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STLMHB Brand Signature for PPT FOOTER RGB 042018_nota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5" y="6207000"/>
            <a:ext cx="1022350" cy="4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017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 userDrawn="1"/>
        </p:nvCxnSpPr>
        <p:spPr>
          <a:xfrm flipV="1">
            <a:off x="457200" y="1008062"/>
            <a:ext cx="8267700" cy="12700"/>
          </a:xfrm>
          <a:prstGeom prst="line">
            <a:avLst/>
          </a:prstGeom>
          <a:ln w="63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27000"/>
            <a:ext cx="8229600" cy="85361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34532"/>
            <a:ext cx="8229600" cy="47159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71189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914102CC-2C54-B544-AF45-0E6B8270D4F3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4129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fld id="{287F944C-6315-6042-840E-B3BFFC821D3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STLMHB Brand Signature for PPT FOOTER RGB 042018_notag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5" y="6207000"/>
            <a:ext cx="1022350" cy="43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86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50" r:id="rId4"/>
    <p:sldLayoutId id="2147483651" r:id="rId5"/>
    <p:sldLayoutId id="2147483659" r:id="rId6"/>
    <p:sldLayoutId id="2147483658" r:id="rId7"/>
    <p:sldLayoutId id="2147483652" r:id="rId8"/>
    <p:sldLayoutId id="2147483653" r:id="rId9"/>
    <p:sldLayoutId id="2147483654" r:id="rId10"/>
    <p:sldLayoutId id="2147483655" r:id="rId11"/>
  </p:sldLayoutIdLst>
  <p:hf hdr="0" ftr="0"/>
  <p:txStyles>
    <p:titleStyle>
      <a:lvl1pPr algn="l" defTabSz="457200" rtl="0" eaLnBrk="1" latinLnBrk="0" hangingPunct="1">
        <a:lnSpc>
          <a:spcPts val="3300"/>
        </a:lnSpc>
        <a:spcBef>
          <a:spcPts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7013" indent="-227013" algn="l" defTabSz="457200" rtl="0" eaLnBrk="1" latinLnBrk="0" hangingPunct="1">
        <a:spcBef>
          <a:spcPts val="1200"/>
        </a:spcBef>
        <a:buClr>
          <a:schemeClr val="accent1"/>
        </a:buClr>
        <a:buFont typeface="Arial"/>
        <a:buChar char="•"/>
        <a:defRPr sz="2400" kern="1200">
          <a:solidFill>
            <a:schemeClr val="tx2"/>
          </a:solidFill>
          <a:latin typeface="Arial"/>
          <a:ea typeface="+mn-ea"/>
          <a:cs typeface="Arial"/>
        </a:defRPr>
      </a:lvl1pPr>
      <a:lvl2pPr marL="573088" indent="-287338" algn="l" defTabSz="457200" rtl="0" eaLnBrk="1" latinLnBrk="0" hangingPunct="1">
        <a:spcBef>
          <a:spcPts val="1200"/>
        </a:spcBef>
        <a:buClr>
          <a:schemeClr val="accent1"/>
        </a:buClr>
        <a:buFont typeface="Lucida Grande"/>
        <a:buChar char="-"/>
        <a:defRPr sz="2000" kern="1200">
          <a:solidFill>
            <a:schemeClr val="tx2"/>
          </a:solidFill>
          <a:latin typeface="Arial"/>
          <a:ea typeface="+mn-ea"/>
          <a:cs typeface="Arial"/>
        </a:defRPr>
      </a:lvl2pPr>
      <a:lvl3pPr marL="857250" indent="-228600" algn="l" defTabSz="457200" rtl="0" eaLnBrk="1" latinLnBrk="0" hangingPunct="1">
        <a:spcBef>
          <a:spcPts val="1200"/>
        </a:spcBef>
        <a:buClr>
          <a:schemeClr val="accent1"/>
        </a:buClr>
        <a:buFont typeface="Lucida Grande"/>
        <a:buChar char="-"/>
        <a:defRPr sz="1800" kern="1200">
          <a:solidFill>
            <a:schemeClr val="tx2"/>
          </a:solidFill>
          <a:latin typeface="Arial"/>
          <a:ea typeface="+mn-ea"/>
          <a:cs typeface="Arial"/>
        </a:defRPr>
      </a:lvl3pPr>
      <a:lvl4pPr marL="1144588" indent="-228600" algn="l" defTabSz="457200" rtl="0" eaLnBrk="1" latinLnBrk="0" hangingPunct="1">
        <a:spcBef>
          <a:spcPts val="1200"/>
        </a:spcBef>
        <a:buClr>
          <a:schemeClr val="accent1"/>
        </a:buClr>
        <a:buFont typeface="Lucida Grande"/>
        <a:buChar char="-"/>
        <a:defRPr sz="1600" kern="1200">
          <a:solidFill>
            <a:schemeClr val="tx2"/>
          </a:solidFill>
          <a:latin typeface="Arial"/>
          <a:ea typeface="+mn-ea"/>
          <a:cs typeface="Arial"/>
        </a:defRPr>
      </a:lvl4pPr>
      <a:lvl5pPr marL="1433513" indent="-228600" algn="l" defTabSz="457200" rtl="0" eaLnBrk="1" latinLnBrk="0" hangingPunct="1">
        <a:spcBef>
          <a:spcPts val="1200"/>
        </a:spcBef>
        <a:buClr>
          <a:schemeClr val="accent1"/>
        </a:buClr>
        <a:buFont typeface="Lucida Grande"/>
        <a:buChar char="-"/>
        <a:defRPr sz="1600" kern="1200">
          <a:solidFill>
            <a:schemeClr val="tx2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MHB Strategic Initiatives and Partnerships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October 15, 2026</a:t>
            </a:r>
          </a:p>
        </p:txBody>
      </p:sp>
    </p:spTree>
    <p:extLst>
      <p:ext uri="{BB962C8B-B14F-4D97-AF65-F5344CB8AC3E}">
        <p14:creationId xmlns:p14="http://schemas.microsoft.com/office/powerpoint/2010/main" val="1185524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EEBF7-DA36-DE43-21D2-92BEC1727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of Initiatives and Partnerships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E76E389-B3D2-88F1-763B-5802C818D2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Strategic Initiatives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0C1889-F66C-D73E-D6FF-663E14CB2CD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WHY?</a:t>
            </a:r>
          </a:p>
          <a:p>
            <a:r>
              <a:rPr lang="en-US" dirty="0"/>
              <a:t>To support MHB-led initiatives that address high-priority issues through collaboration with service providers, institutional partners, and peer funders. 	</a:t>
            </a:r>
          </a:p>
          <a:p>
            <a:pPr marL="0" indent="0">
              <a:buNone/>
            </a:pPr>
            <a:r>
              <a:rPr lang="en-US" b="1" dirty="0"/>
              <a:t>HOW?</a:t>
            </a:r>
          </a:p>
          <a:p>
            <a:r>
              <a:rPr lang="en-US" dirty="0"/>
              <a:t>MHB staff identify and invite potential partners to participate in planning and project development. 	</a:t>
            </a:r>
          </a:p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3DA57E1-9796-24A0-C0C5-1124590E17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Strategic Partnerships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4DCBC5B-A0D5-9DD7-88E3-D44BDA99BDC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WHY?</a:t>
            </a:r>
          </a:p>
          <a:p>
            <a:r>
              <a:rPr lang="en-US" dirty="0"/>
              <a:t>To support MHB’s participation in funding partnerships that advance our theory of change and mission. </a:t>
            </a:r>
          </a:p>
          <a:p>
            <a:pPr marL="0" indent="0">
              <a:buNone/>
            </a:pPr>
            <a:r>
              <a:rPr lang="en-US" b="1" dirty="0"/>
              <a:t>HOW?</a:t>
            </a:r>
          </a:p>
          <a:p>
            <a:r>
              <a:rPr lang="en-US" dirty="0"/>
              <a:t>MHB staff actively participate in partnerships that are convened by peer funders, government, and other key stakeholders to advance our strategic priorities. 	</a:t>
            </a:r>
          </a:p>
          <a:p>
            <a:r>
              <a:rPr lang="en-US" dirty="0"/>
              <a:t>	</a:t>
            </a:r>
          </a:p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E585D5-9278-490E-E7A0-71EEA40A0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8800B-9F5F-F846-B616-8D93E75A6C84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5C4C6-7DBC-21D5-DCC7-EC0367DEA5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7F944C-6315-6042-840E-B3BFFC821D3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457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A2113-CBF1-E713-DC84-2A6C0AD66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Chiron Community Partnership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6D6E2DB-A52B-855C-1E70-7891027492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Funded By: </a:t>
            </a:r>
            <a:r>
              <a:rPr lang="en-US" dirty="0"/>
              <a:t>Chiron Community Giving Foundation</a:t>
            </a:r>
          </a:p>
          <a:p>
            <a:r>
              <a:rPr lang="en-US" b="1" dirty="0"/>
              <a:t>Key Partners: </a:t>
            </a:r>
            <a:r>
              <a:rPr lang="en-US" dirty="0"/>
              <a:t>St. Louis Community Foundation &amp; </a:t>
            </a:r>
          </a:p>
          <a:p>
            <a:r>
              <a:rPr lang="en-US" dirty="0"/>
              <a:t>United Way of Greater St. Louis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0CC4CB-6225-2638-FA2F-311E63D24EA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45F9967-D669-2044-B7A4-59105BC695C9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24CB9E-5C23-7DAE-ABAF-AEFC41E7DE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7F944C-6315-6042-840E-B3BFFC821D3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440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88B68-3ABF-A9DB-41D3-A11563464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7000"/>
            <a:ext cx="8229600" cy="853613"/>
          </a:xfrm>
        </p:spPr>
        <p:txBody>
          <a:bodyPr anchor="b">
            <a:normAutofit/>
          </a:bodyPr>
          <a:lstStyle/>
          <a:p>
            <a:r>
              <a:rPr lang="en-US" dirty="0"/>
              <a:t>Chiron Community Partnership (CCP)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EC9B5E-56B5-1B6C-C15B-5689D405DB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71189" y="6356350"/>
            <a:ext cx="21336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F31F71A-E9C9-B742-924C-D0085507C1B1}" type="datetime4">
              <a:rPr lang="en-US" smtClean="0"/>
              <a:pPr>
                <a:spcAft>
                  <a:spcPts val="600"/>
                </a:spcAft>
              </a:pPr>
              <a:t>October 14,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8BF81D-8A43-7AC3-D3FC-D2814E2B52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41292" y="6356350"/>
            <a:ext cx="21336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87F944C-6315-6042-840E-B3BFFC821D31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AA11CDAF-9727-97DF-CF6B-3DA8DFD79A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90393"/>
              </p:ext>
            </p:extLst>
          </p:nvPr>
        </p:nvGraphicFramePr>
        <p:xfrm>
          <a:off x="457200" y="1134532"/>
          <a:ext cx="8229600" cy="47159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3428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E529B-A7FB-C88E-8995-F3B3B156C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1" y="440439"/>
            <a:ext cx="8225094" cy="1746300"/>
          </a:xfrm>
        </p:spPr>
        <p:txBody>
          <a:bodyPr anchor="b">
            <a:normAutofit/>
          </a:bodyPr>
          <a:lstStyle/>
          <a:p>
            <a:r>
              <a:rPr lang="en-US" dirty="0"/>
              <a:t>Department of Mental Health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46F1F8B-1DD5-ABCC-6437-6933348481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501" y="2370846"/>
            <a:ext cx="8225094" cy="1500187"/>
          </a:xfrm>
        </p:spPr>
        <p:txBody>
          <a:bodyPr/>
          <a:lstStyle/>
          <a:p>
            <a:r>
              <a:rPr lang="en-US" dirty="0"/>
              <a:t>Grassroots Reinvestment for Optimal Wellbeing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5B5940-EB3D-9260-1BFB-167C6AACFE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71189" y="6356350"/>
            <a:ext cx="21336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45F9967-D669-2044-B7A4-59105BC695C9}" type="datetime4">
              <a:rPr lang="en-US" smtClean="0"/>
              <a:pPr>
                <a:spcAft>
                  <a:spcPts val="600"/>
                </a:spcAft>
              </a:pPr>
              <a:t>October 14,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BDD0DC-842F-8F37-34E5-EC63584F4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41292" y="6356350"/>
            <a:ext cx="21336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87F944C-6315-6042-840E-B3BFFC821D31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507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0778F-C93B-B749-CCAA-3A7E80A10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GROW STL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F79D8-4FE9-5514-3578-847D47EAD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/>
              <a:t>Purpose/Strategy: </a:t>
            </a:r>
            <a:r>
              <a:rPr lang="en-US" sz="1800" dirty="0"/>
              <a:t>To address the disparate number of overdose fatalities within the Black community in North St. Louis City and County, (DMH) agreed to pilot an innovative inside/out approach to empower and build capacity of "grassroot" entities as viable partners. The primary investment strategy was founded on the belief that the residents of the neighborhoods/communities needing support are the true experts. </a:t>
            </a:r>
          </a:p>
          <a:p>
            <a:pPr marL="0" indent="0">
              <a:buNone/>
            </a:pPr>
            <a:r>
              <a:rPr lang="en-US" sz="1800" b="1" dirty="0"/>
              <a:t>GROW-STL Network: </a:t>
            </a:r>
            <a:endParaRPr lang="en-US" sz="1800" dirty="0"/>
          </a:p>
          <a:p>
            <a:r>
              <a:rPr lang="en-US" sz="1800" dirty="0"/>
              <a:t>Communities First - (Hyde Park neighborhood) </a:t>
            </a:r>
          </a:p>
          <a:p>
            <a:r>
              <a:rPr lang="en-US" sz="1800" dirty="0"/>
              <a:t>Living With Purpose- (Baden neighborhood) </a:t>
            </a:r>
          </a:p>
          <a:p>
            <a:r>
              <a:rPr lang="en-US" sz="1800" dirty="0"/>
              <a:t>Restorative Justice Movement - (Ville neighborhood) </a:t>
            </a:r>
          </a:p>
          <a:p>
            <a:r>
              <a:rPr lang="en-US" sz="1800" dirty="0"/>
              <a:t>Wellston Loop Community Development Corporation - (Wells Goodfellow neighborhood) </a:t>
            </a:r>
          </a:p>
          <a:p>
            <a:r>
              <a:rPr lang="en-US" sz="1800" dirty="0"/>
              <a:t>Williams and Associates Inc. - (</a:t>
            </a:r>
            <a:r>
              <a:rPr lang="en-US" sz="1800" dirty="0" err="1"/>
              <a:t>Kingshighway</a:t>
            </a:r>
            <a:r>
              <a:rPr lang="en-US" sz="1800" dirty="0"/>
              <a:t> East/West neighborhood) </a:t>
            </a:r>
          </a:p>
          <a:p>
            <a:r>
              <a:rPr lang="en-US" sz="1800" dirty="0"/>
              <a:t>Behavioral Health Network - Intermediary/Project Management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E51261-A763-C897-33A1-2FF9237EBDB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31F71A-E9C9-B742-924C-D0085507C1B1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A4F929-7047-B2E7-A409-4783902086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7F944C-6315-6042-840E-B3BFFC821D31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886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E8C97-F5B2-C4F7-30D9-AB970B219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cs typeface="Arial" panose="020B0604020202020204" pitchFamily="34" charset="0"/>
              </a:rPr>
              <a:t>St. Louis County Children’s Service Fund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95E9A0-9904-5EB2-0E2B-9DD64A31CB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cap="all" dirty="0"/>
              <a:t> </a:t>
            </a:r>
            <a:r>
              <a:rPr lang="en-US" dirty="0"/>
              <a:t>Joint Community Health Needs Assessment</a:t>
            </a:r>
            <a:endParaRPr lang="en-US" sz="2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23DF52-5766-CAF1-40EB-9873C0CC1F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7F944C-6315-6042-840E-B3BFFC821D31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388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022B2-2808-30CD-5F90-9BD4E3EEA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Six Regional Themes</a:t>
            </a:r>
            <a:endParaRPr lang="en-US" sz="2800" dirty="0">
              <a:cs typeface="Arial" panose="020B06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3E77F3C-38F0-ED1F-AF15-104E4DE78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b="1" dirty="0"/>
              <a:t>Expand prevention during youth</a:t>
            </a:r>
          </a:p>
          <a:p>
            <a:pPr lvl="1"/>
            <a:r>
              <a:rPr lang="en-US" dirty="0"/>
              <a:t>build capacity for universal screening and universal supports </a:t>
            </a:r>
            <a:r>
              <a:rPr lang="en-US" i="1" dirty="0"/>
              <a:t>(community spaces, teacher training, and parenting skills)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Build communities that promote belonging</a:t>
            </a:r>
          </a:p>
          <a:p>
            <a:pPr lvl="1"/>
            <a:r>
              <a:rPr lang="en-US" dirty="0"/>
              <a:t>strengthen environments where young people—and their caregivers—can connect with peers, receive mentoring, and be linked to health, education, career, and social services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Have more choices for care</a:t>
            </a:r>
          </a:p>
          <a:p>
            <a:pPr lvl="1"/>
            <a:r>
              <a:rPr lang="en-US" dirty="0"/>
              <a:t>encourage expansion of service options aligned with family preferences</a:t>
            </a:r>
          </a:p>
          <a:p>
            <a:pPr lvl="1"/>
            <a:r>
              <a:rPr lang="en-US" dirty="0"/>
              <a:t>support training in equitable and culturally responsive practices to help ensure providers can meet the needs of diverse communities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00690EA-EC1D-37FE-680D-EF577C889A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7F944C-6315-6042-840E-B3BFFC821D31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155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E6CA7-2522-771F-51CA-7ED0C19B8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 Regional Themes -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86777-E909-3010-D12F-87C618C830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71017"/>
            <a:ext cx="8229600" cy="4715965"/>
          </a:xfrm>
        </p:spPr>
        <p:txBody>
          <a:bodyPr/>
          <a:lstStyle/>
          <a:p>
            <a:pPr marL="457200" indent="-457200">
              <a:buFont typeface="+mj-lt"/>
              <a:buAutoNum type="arabicPeriod" startAt="4"/>
            </a:pPr>
            <a:r>
              <a:rPr lang="en-US" b="1" dirty="0"/>
              <a:t>Reduce delays</a:t>
            </a:r>
          </a:p>
          <a:p>
            <a:pPr lvl="1"/>
            <a:r>
              <a:rPr lang="en-US" dirty="0"/>
              <a:t>invest in regional service capacity</a:t>
            </a:r>
          </a:p>
          <a:p>
            <a:pPr lvl="1"/>
            <a:r>
              <a:rPr lang="en-US" dirty="0"/>
              <a:t>reduce workforce turnover</a:t>
            </a:r>
          </a:p>
          <a:p>
            <a:pPr lvl="1"/>
            <a:r>
              <a:rPr lang="en-US" dirty="0"/>
              <a:t>strengthen stability and responsiveness of the youth-serving system</a:t>
            </a:r>
            <a:endParaRPr lang="en-US" b="1" dirty="0"/>
          </a:p>
          <a:p>
            <a:pPr marL="457200" indent="-457200">
              <a:buFont typeface="+mj-lt"/>
              <a:buAutoNum type="arabicPeriod" startAt="4"/>
            </a:pPr>
            <a:r>
              <a:rPr lang="en-US" b="1" dirty="0"/>
              <a:t>Invest in parents and educators</a:t>
            </a:r>
          </a:p>
          <a:p>
            <a:pPr lvl="1"/>
            <a:r>
              <a:rPr lang="en-US" dirty="0"/>
              <a:t>understand what training and support currently exist for families and for those who work with children</a:t>
            </a:r>
          </a:p>
          <a:p>
            <a:pPr lvl="1"/>
            <a:r>
              <a:rPr lang="en-US" dirty="0"/>
              <a:t>enhance knowledge and skills related to child development, social-emotional learning, and mental health screening</a:t>
            </a:r>
            <a:endParaRPr lang="en-US" b="1" dirty="0"/>
          </a:p>
          <a:p>
            <a:pPr marL="457200" indent="-457200">
              <a:buFont typeface="+mj-lt"/>
              <a:buAutoNum type="arabicPeriod" startAt="4"/>
            </a:pPr>
            <a:r>
              <a:rPr lang="en-US" b="1" dirty="0"/>
              <a:t>Use trauma informed approaches</a:t>
            </a:r>
          </a:p>
          <a:p>
            <a:pPr lvl="1"/>
            <a:r>
              <a:rPr lang="en-US" dirty="0"/>
              <a:t>gather information on provider training practices and identify opportunities for regional professional development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EDEA8-F46B-3097-ACEF-F0E654A1F2A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F31F71A-E9C9-B742-924C-D0085507C1B1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39BA75-4300-D261-4D14-2218CBD964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7F944C-6315-6042-840E-B3BFFC821D31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582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9266F-EF74-C5E7-BEBD-531DBB297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Deaconess Foundation &amp; Incarnate Word Foundation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B2B611-71B5-32FB-1EC7-DD7D80FCF3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Single-issue partnerships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7C586C-F0BE-9621-6B1B-C1DAC0A973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87F944C-6315-6042-840E-B3BFFC821D31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332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72789-ED38-5A24-225E-F961E6811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​Alignment with MHB Strategic Priorities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C56DB0A-DABF-8C3F-4FFD-561EC4E242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MHB Key Strategy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582D519-152A-E9E3-7DF2-B94C2D81252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Invest strategically in effective, evidence-based, and community-informed approaches that integrate behavioral health with other systems.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365695"/>
                </a:solidFill>
              </a:rPr>
              <a:t>Incarnate Word Foundation Partnership</a:t>
            </a:r>
          </a:p>
          <a:p>
            <a:pPr marL="0" indent="0">
              <a:buNone/>
            </a:pPr>
            <a:r>
              <a:rPr lang="en-US" dirty="0"/>
              <a:t>Youth Mental Health First Aid for parochial schools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42FB9C9-EFD1-4E35-5700-68062F3C1B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MHB Key Strategy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97DC65A-6C7B-E663-1119-E2AC912544F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Support the behavioral health workforce, including initiatives that address provider shortages and enhance capacity for culturally responsive care.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365695"/>
                </a:solidFill>
              </a:rPr>
              <a:t>Deaconess Foundation Partnership</a:t>
            </a:r>
          </a:p>
          <a:p>
            <a:pPr marL="0" indent="0">
              <a:buNone/>
            </a:pPr>
            <a:r>
              <a:rPr lang="en-US" dirty="0"/>
              <a:t>Learning series and organizational coaching for funded partners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D13351-678E-450B-FB61-B67E1F29B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1F71A-E9C9-B742-924C-D0085507C1B1}" type="datetime4">
              <a:rPr lang="en-US" smtClean="0"/>
              <a:t>October 14,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04257F-8241-0FF2-6B2D-F0C9D69718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87F944C-6315-6042-840E-B3BFFC821D31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389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777877"/>
      </a:dk1>
      <a:lt1>
        <a:sysClr val="window" lastClr="FFFFFF"/>
      </a:lt1>
      <a:dk2>
        <a:srgbClr val="3B3B3B"/>
      </a:dk2>
      <a:lt2>
        <a:srgbClr val="FFFFFE"/>
      </a:lt2>
      <a:accent1>
        <a:srgbClr val="A05DBB"/>
      </a:accent1>
      <a:accent2>
        <a:srgbClr val="00A5C1"/>
      </a:accent2>
      <a:accent3>
        <a:srgbClr val="A6CE1B"/>
      </a:accent3>
      <a:accent4>
        <a:srgbClr val="365695"/>
      </a:accent4>
      <a:accent5>
        <a:srgbClr val="008878"/>
      </a:accent5>
      <a:accent6>
        <a:srgbClr val="A7241B"/>
      </a:accent6>
      <a:hlink>
        <a:srgbClr val="FF8119"/>
      </a:hlink>
      <a:folHlink>
        <a:srgbClr val="44B9E8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2433</TotalTime>
  <Words>677</Words>
  <Application>Microsoft Office PowerPoint</Application>
  <PresentationFormat>On-screen Show (4:3)</PresentationFormat>
  <Paragraphs>94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Georgia</vt:lpstr>
      <vt:lpstr>Lucida Grande</vt:lpstr>
      <vt:lpstr>Office Theme</vt:lpstr>
      <vt:lpstr>MHB Strategic Initiatives and Partnerships </vt:lpstr>
      <vt:lpstr>Purpose of Initiatives and Partnerships</vt:lpstr>
      <vt:lpstr>Chiron Community Partnership</vt:lpstr>
      <vt:lpstr>Chiron Community Partnership (CCP)</vt:lpstr>
      <vt:lpstr>Department of Mental Health</vt:lpstr>
      <vt:lpstr>GROW STL Overview</vt:lpstr>
      <vt:lpstr>St. Louis County Children’s Service Fund</vt:lpstr>
      <vt:lpstr>Six Regional Themes</vt:lpstr>
      <vt:lpstr>Six Regional Themes - Continued</vt:lpstr>
      <vt:lpstr>Deaconess Foundation &amp; Incarnate Word Foundation</vt:lpstr>
      <vt:lpstr>​Alignment with MHB Strategic Priorities</vt:lpstr>
    </vt:vector>
  </TitlesOfParts>
  <Company>Paul Bussman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Evan Brandt</dc:creator>
  <cp:lastModifiedBy>Serena Muhammad</cp:lastModifiedBy>
  <cp:revision>58</cp:revision>
  <dcterms:created xsi:type="dcterms:W3CDTF">2018-05-04T15:48:02Z</dcterms:created>
  <dcterms:modified xsi:type="dcterms:W3CDTF">2026-10-14T22:36:26Z</dcterms:modified>
</cp:coreProperties>
</file>