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
  </p:notesMasterIdLst>
  <p:handoutMasterIdLst>
    <p:handoutMasterId r:id="rId9"/>
  </p:handoutMasterIdLst>
  <p:sldIdLst>
    <p:sldId id="270" r:id="rId2"/>
    <p:sldId id="260" r:id="rId3"/>
    <p:sldId id="276" r:id="rId4"/>
    <p:sldId id="278" r:id="rId5"/>
    <p:sldId id="277" r:id="rId6"/>
    <p:sldId id="27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67"/>
    <p:restoredTop sz="94674"/>
  </p:normalViewPr>
  <p:slideViewPr>
    <p:cSldViewPr snapToGrid="0">
      <p:cViewPr varScale="1">
        <p:scale>
          <a:sx n="106" d="100"/>
          <a:sy n="106" d="100"/>
        </p:scale>
        <p:origin x="1008" y="9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282FC-D5EC-4943-91D1-20946FE181CA}" type="datetimeFigureOut">
              <a:rPr lang="en-US" smtClean="0"/>
              <a:t>1/16/2025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DD8B93-AAA5-2A4B-982D-DB2AA52BBE2F}" type="slidenum">
              <a:rPr lang="en-US" smtClean="0"/>
              <a:t>‹#›</a:t>
            </a:fld>
            <a:endParaRPr lang="en-US" dirty="0"/>
          </a:p>
        </p:txBody>
      </p:sp>
    </p:spTree>
    <p:extLst>
      <p:ext uri="{BB962C8B-B14F-4D97-AF65-F5344CB8AC3E}">
        <p14:creationId xmlns:p14="http://schemas.microsoft.com/office/powerpoint/2010/main" val="29814747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8AD1F3-45DE-0D4A-89A3-372156F84E4D}" type="datetimeFigureOut">
              <a:rPr lang="en-US" smtClean="0"/>
              <a:t>1/16/2025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BA30C5-7907-2249-84A8-CA2905C88B24}" type="slidenum">
              <a:rPr lang="en-US" smtClean="0"/>
              <a:t>‹#›</a:t>
            </a:fld>
            <a:endParaRPr lang="en-US" dirty="0"/>
          </a:p>
        </p:txBody>
      </p:sp>
    </p:spTree>
    <p:extLst>
      <p:ext uri="{BB962C8B-B14F-4D97-AF65-F5344CB8AC3E}">
        <p14:creationId xmlns:p14="http://schemas.microsoft.com/office/powerpoint/2010/main" val="22071388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a:xfrm>
            <a:off x="298174" y="4344030"/>
            <a:ext cx="6336196" cy="4114488"/>
          </a:xfrm>
        </p:spPr>
        <p:txBody>
          <a:bodyPr/>
          <a:lstStyle/>
          <a:p>
            <a:endParaRPr lang="en-US" dirty="0"/>
          </a:p>
        </p:txBody>
      </p:sp>
      <p:sp>
        <p:nvSpPr>
          <p:cNvPr id="4" name="Slide Number Placeholder 3"/>
          <p:cNvSpPr>
            <a:spLocks noGrp="1"/>
          </p:cNvSpPr>
          <p:nvPr>
            <p:ph type="sldNum" sz="quarter" idx="10"/>
          </p:nvPr>
        </p:nvSpPr>
        <p:spPr/>
        <p:txBody>
          <a:bodyPr/>
          <a:lstStyle/>
          <a:p>
            <a:fld id="{1FF29EE4-8320-4C80-9AFF-8961C4563EE9}" type="slidenum">
              <a:rPr lang="en-US" smtClean="0"/>
              <a:t>2</a:t>
            </a:fld>
            <a:endParaRPr lang="en-US" dirty="0"/>
          </a:p>
        </p:txBody>
      </p:sp>
    </p:spTree>
    <p:extLst>
      <p:ext uri="{BB962C8B-B14F-4D97-AF65-F5344CB8AC3E}">
        <p14:creationId xmlns:p14="http://schemas.microsoft.com/office/powerpoint/2010/main" val="36389345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MHB Bcknds B 00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6" name="Picture 5">
            <a:extLst>
              <a:ext uri="{FF2B5EF4-FFF2-40B4-BE49-F238E27FC236}">
                <a16:creationId xmlns:a16="http://schemas.microsoft.com/office/drawing/2014/main" id="{DFB37370-86F4-0A4D-ADBF-A8CACE0AB855}"/>
              </a:ext>
            </a:extLst>
          </p:cNvPr>
          <p:cNvPicPr>
            <a:picLocks noChangeAspect="1"/>
          </p:cNvPicPr>
          <p:nvPr userDrawn="1"/>
        </p:nvPicPr>
        <p:blipFill>
          <a:blip r:embed="rId3"/>
          <a:stretch>
            <a:fillRect/>
          </a:stretch>
        </p:blipFill>
        <p:spPr>
          <a:xfrm>
            <a:off x="10155295" y="749940"/>
            <a:ext cx="1494046" cy="1136497"/>
          </a:xfrm>
          <a:prstGeom prst="rect">
            <a:avLst/>
          </a:prstGeom>
        </p:spPr>
      </p:pic>
      <p:pic>
        <p:nvPicPr>
          <p:cNvPr id="12" name="Picture 11">
            <a:extLst>
              <a:ext uri="{FF2B5EF4-FFF2-40B4-BE49-F238E27FC236}">
                <a16:creationId xmlns:a16="http://schemas.microsoft.com/office/drawing/2014/main" id="{33E94FD1-60C5-9842-805A-0B117C54822F}"/>
              </a:ext>
            </a:extLst>
          </p:cNvPr>
          <p:cNvPicPr>
            <a:picLocks noChangeAspect="1"/>
          </p:cNvPicPr>
          <p:nvPr userDrawn="1"/>
        </p:nvPicPr>
        <p:blipFill>
          <a:blip r:embed="rId4"/>
          <a:stretch>
            <a:fillRect/>
          </a:stretch>
        </p:blipFill>
        <p:spPr>
          <a:xfrm>
            <a:off x="639078" y="749940"/>
            <a:ext cx="2732701" cy="1136497"/>
          </a:xfrm>
          <a:prstGeom prst="rect">
            <a:avLst/>
          </a:prstGeom>
        </p:spPr>
      </p:pic>
    </p:spTree>
    <p:extLst>
      <p:ext uri="{BB962C8B-B14F-4D97-AF65-F5344CB8AC3E}">
        <p14:creationId xmlns:p14="http://schemas.microsoft.com/office/powerpoint/2010/main" val="180298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8466350E-FD96-544C-AE0E-5023492063AA}" type="datetime4">
              <a:rPr lang="en-US" smtClean="0"/>
              <a:t>January 16, 2025</a:t>
            </a:fld>
            <a:endParaRPr lang="en-US" dirty="0"/>
          </a:p>
        </p:txBody>
      </p:sp>
      <p:sp>
        <p:nvSpPr>
          <p:cNvPr id="9"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869498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p:nvPr userDrawn="1"/>
        </p:nvSpPr>
        <p:spPr>
          <a:xfrm>
            <a:off x="0" y="0"/>
            <a:ext cx="12192000" cy="59436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68F07696-A4C3-104F-B2B4-D0AAA6E4798F}" type="datetime4">
              <a:rPr lang="en-US" smtClean="0"/>
              <a:t>January 16, 2025</a:t>
            </a:fld>
            <a:endParaRPr lang="en-US" dirty="0"/>
          </a:p>
        </p:txBody>
      </p:sp>
      <p:sp>
        <p:nvSpPr>
          <p:cNvPr id="10"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a:extLst>
              <a:ext uri="{FF2B5EF4-FFF2-40B4-BE49-F238E27FC236}">
                <a16:creationId xmlns:a16="http://schemas.microsoft.com/office/drawing/2014/main" id="{7FB9840D-E526-0E43-B854-C007DB75BCAB}"/>
              </a:ext>
            </a:extLst>
          </p:cNvPr>
          <p:cNvPicPr>
            <a:picLocks noChangeAspect="1"/>
          </p:cNvPicPr>
          <p:nvPr userDrawn="1"/>
        </p:nvPicPr>
        <p:blipFill>
          <a:blip r:embed="rId2"/>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174201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10" name="Picture 9" descr="MHB Bcknds B 006.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2" name="Picture 11">
            <a:extLst>
              <a:ext uri="{FF2B5EF4-FFF2-40B4-BE49-F238E27FC236}">
                <a16:creationId xmlns:a16="http://schemas.microsoft.com/office/drawing/2014/main" id="{CF9FC767-B95E-7F49-98B8-75E0B264A8A1}"/>
              </a:ext>
            </a:extLst>
          </p:cNvPr>
          <p:cNvPicPr>
            <a:picLocks noChangeAspect="1"/>
          </p:cNvPicPr>
          <p:nvPr userDrawn="1"/>
        </p:nvPicPr>
        <p:blipFill>
          <a:blip r:embed="rId3"/>
          <a:stretch>
            <a:fillRect/>
          </a:stretch>
        </p:blipFill>
        <p:spPr>
          <a:xfrm>
            <a:off x="10155295" y="749940"/>
            <a:ext cx="1494046" cy="1136497"/>
          </a:xfrm>
          <a:prstGeom prst="rect">
            <a:avLst/>
          </a:prstGeom>
        </p:spPr>
      </p:pic>
      <p:pic>
        <p:nvPicPr>
          <p:cNvPr id="13" name="Picture 12">
            <a:extLst>
              <a:ext uri="{FF2B5EF4-FFF2-40B4-BE49-F238E27FC236}">
                <a16:creationId xmlns:a16="http://schemas.microsoft.com/office/drawing/2014/main" id="{057ACCB4-A166-F648-A902-9BAFB942E00A}"/>
              </a:ext>
            </a:extLst>
          </p:cNvPr>
          <p:cNvPicPr>
            <a:picLocks noChangeAspect="1"/>
          </p:cNvPicPr>
          <p:nvPr userDrawn="1"/>
        </p:nvPicPr>
        <p:blipFill>
          <a:blip r:embed="rId4"/>
          <a:stretch>
            <a:fillRect/>
          </a:stretch>
        </p:blipFill>
        <p:spPr>
          <a:xfrm>
            <a:off x="639078" y="749940"/>
            <a:ext cx="2732701" cy="1136497"/>
          </a:xfrm>
          <a:prstGeom prst="rect">
            <a:avLst/>
          </a:prstGeom>
        </p:spPr>
      </p:pic>
    </p:spTree>
    <p:extLst>
      <p:ext uri="{BB962C8B-B14F-4D97-AF65-F5344CB8AC3E}">
        <p14:creationId xmlns:p14="http://schemas.microsoft.com/office/powerpoint/2010/main" val="1003125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pic>
        <p:nvPicPr>
          <p:cNvPr id="10" name="Picture 9" descr="MHB Bcknds B 005.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648865" y="2679336"/>
            <a:ext cx="8062328" cy="1809336"/>
          </a:xfrm>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39078" y="6042772"/>
            <a:ext cx="5028092" cy="556471"/>
          </a:xfrm>
        </p:spPr>
        <p:txBody>
          <a:bodyPr/>
          <a:lstStyle>
            <a:lvl1pPr marL="0" indent="0" algn="l">
              <a:buNone/>
              <a:defRPr sz="1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2" name="Picture 11">
            <a:extLst>
              <a:ext uri="{FF2B5EF4-FFF2-40B4-BE49-F238E27FC236}">
                <a16:creationId xmlns:a16="http://schemas.microsoft.com/office/drawing/2014/main" id="{555D5D37-8801-1246-BAC3-DFC1C39D5B01}"/>
              </a:ext>
            </a:extLst>
          </p:cNvPr>
          <p:cNvPicPr>
            <a:picLocks noChangeAspect="1"/>
          </p:cNvPicPr>
          <p:nvPr userDrawn="1"/>
        </p:nvPicPr>
        <p:blipFill>
          <a:blip r:embed="rId3"/>
          <a:stretch>
            <a:fillRect/>
          </a:stretch>
        </p:blipFill>
        <p:spPr>
          <a:xfrm>
            <a:off x="10155295" y="749940"/>
            <a:ext cx="1494046" cy="1136497"/>
          </a:xfrm>
          <a:prstGeom prst="rect">
            <a:avLst/>
          </a:prstGeom>
        </p:spPr>
      </p:pic>
      <p:pic>
        <p:nvPicPr>
          <p:cNvPr id="13" name="Picture 12">
            <a:extLst>
              <a:ext uri="{FF2B5EF4-FFF2-40B4-BE49-F238E27FC236}">
                <a16:creationId xmlns:a16="http://schemas.microsoft.com/office/drawing/2014/main" id="{5D0CC680-12DC-F64C-88B5-EEB36CA32963}"/>
              </a:ext>
            </a:extLst>
          </p:cNvPr>
          <p:cNvPicPr>
            <a:picLocks noChangeAspect="1"/>
          </p:cNvPicPr>
          <p:nvPr userDrawn="1"/>
        </p:nvPicPr>
        <p:blipFill>
          <a:blip r:embed="rId4"/>
          <a:stretch>
            <a:fillRect/>
          </a:stretch>
        </p:blipFill>
        <p:spPr>
          <a:xfrm>
            <a:off x="639078" y="749940"/>
            <a:ext cx="2732701" cy="1136497"/>
          </a:xfrm>
          <a:prstGeom prst="rect">
            <a:avLst/>
          </a:prstGeom>
        </p:spPr>
      </p:pic>
    </p:spTree>
    <p:extLst>
      <p:ext uri="{BB962C8B-B14F-4D97-AF65-F5344CB8AC3E}">
        <p14:creationId xmlns:p14="http://schemas.microsoft.com/office/powerpoint/2010/main" val="205436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3F31F71A-E9C9-B742-924C-D0085507C1B1}" type="datetime4">
              <a:rPr lang="en-US" smtClean="0"/>
              <a:t>January 16, 2025</a:t>
            </a:fld>
            <a:endParaRPr lang="en-US" dirty="0"/>
          </a:p>
        </p:txBody>
      </p:sp>
      <p:sp>
        <p:nvSpPr>
          <p:cNvPr id="10"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6152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15" name="Picture 14" descr="MHB Bcknds E2.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2000" cy="6856629"/>
          </a:xfrm>
          <a:prstGeom prst="rect">
            <a:avLst/>
          </a:prstGeom>
        </p:spPr>
      </p:pic>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45F9967-D669-2044-B7A4-59105BC695C9}" type="datetime4">
              <a:rPr lang="en-US" smtClean="0"/>
              <a:t>January 16, 2025</a:t>
            </a:fld>
            <a:endParaRPr lang="en-US" dirty="0"/>
          </a:p>
        </p:txBody>
      </p:sp>
      <p:sp>
        <p:nvSpPr>
          <p:cNvPr id="14"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a:extLst>
              <a:ext uri="{FF2B5EF4-FFF2-40B4-BE49-F238E27FC236}">
                <a16:creationId xmlns:a16="http://schemas.microsoft.com/office/drawing/2014/main" id="{3D343954-29D2-0E43-A52B-B704257ED392}"/>
              </a:ext>
            </a:extLst>
          </p:cNvPr>
          <p:cNvPicPr>
            <a:picLocks noChangeAspect="1"/>
          </p:cNvPicPr>
          <p:nvPr userDrawn="1"/>
        </p:nvPicPr>
        <p:blipFill>
          <a:blip r:embed="rId3"/>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274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9" name="Rectangle 8"/>
          <p:cNvSpPr/>
          <p:nvPr userDrawn="1"/>
        </p:nvSpPr>
        <p:spPr>
          <a:xfrm>
            <a:off x="0" y="0"/>
            <a:ext cx="12192000" cy="59436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A8BD8249-E0F5-1049-8541-47EAF4DA503A}" type="datetime4">
              <a:rPr lang="en-US" smtClean="0"/>
              <a:t>January 16, 2025</a:t>
            </a:fld>
            <a:endParaRPr lang="en-US" dirty="0"/>
          </a:p>
        </p:txBody>
      </p:sp>
      <p:sp>
        <p:nvSpPr>
          <p:cNvPr id="13"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11" name="Picture 10">
            <a:extLst>
              <a:ext uri="{FF2B5EF4-FFF2-40B4-BE49-F238E27FC236}">
                <a16:creationId xmlns:a16="http://schemas.microsoft.com/office/drawing/2014/main" id="{687DB870-3805-5149-8FB5-30EC516EB448}"/>
              </a:ext>
            </a:extLst>
          </p:cNvPr>
          <p:cNvPicPr>
            <a:picLocks noChangeAspect="1"/>
          </p:cNvPicPr>
          <p:nvPr userDrawn="1"/>
        </p:nvPicPr>
        <p:blipFill>
          <a:blip r:embed="rId2"/>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222001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pic>
        <p:nvPicPr>
          <p:cNvPr id="4" name="Picture 3" descr="MHB Bcknds E.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2000" cy="6856629"/>
          </a:xfrm>
          <a:prstGeom prst="rect">
            <a:avLst/>
          </a:prstGeom>
        </p:spPr>
      </p:pic>
      <p:sp>
        <p:nvSpPr>
          <p:cNvPr id="2" name="Title 1"/>
          <p:cNvSpPr>
            <a:spLocks noGrp="1"/>
          </p:cNvSpPr>
          <p:nvPr>
            <p:ph type="title" hasCustomPrompt="1"/>
          </p:nvPr>
        </p:nvSpPr>
        <p:spPr>
          <a:xfrm>
            <a:off x="592668" y="440439"/>
            <a:ext cx="10966792" cy="1746300"/>
          </a:xfrm>
        </p:spPr>
        <p:txBody>
          <a:bodyPr anchor="b"/>
          <a:lstStyle>
            <a:lvl1pPr algn="l">
              <a:defRPr sz="3200" b="0" cap="none">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592668" y="2370847"/>
            <a:ext cx="10966792" cy="15001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8"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A426BFE-2333-0746-A516-6DEF36BCF74C}" type="datetime4">
              <a:rPr lang="en-US" smtClean="0"/>
              <a:t>January 16, 2025</a:t>
            </a:fld>
            <a:endParaRPr lang="en-US" dirty="0"/>
          </a:p>
        </p:txBody>
      </p:sp>
      <p:sp>
        <p:nvSpPr>
          <p:cNvPr id="13"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9" name="Picture 8">
            <a:extLst>
              <a:ext uri="{FF2B5EF4-FFF2-40B4-BE49-F238E27FC236}">
                <a16:creationId xmlns:a16="http://schemas.microsoft.com/office/drawing/2014/main" id="{FFD60BE1-DB04-BE4C-8872-B20486899D00}"/>
              </a:ext>
            </a:extLst>
          </p:cNvPr>
          <p:cNvPicPr>
            <a:picLocks noChangeAspect="1"/>
          </p:cNvPicPr>
          <p:nvPr userDrawn="1"/>
        </p:nvPicPr>
        <p:blipFill>
          <a:blip r:embed="rId3"/>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358629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30301"/>
            <a:ext cx="53848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130301"/>
            <a:ext cx="5384800" cy="472019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p:cNvSpPr>
            <a:spLocks noGrp="1"/>
          </p:cNvSpPr>
          <p:nvPr>
            <p:ph type="dt" sz="half" idx="10"/>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25B8800B-9F5F-F846-B616-8D93E75A6C84}" type="datetime4">
              <a:rPr lang="en-US" smtClean="0"/>
              <a:t>January 16, 2025</a:t>
            </a:fld>
            <a:endParaRPr lang="en-US" dirty="0"/>
          </a:p>
        </p:txBody>
      </p:sp>
      <p:sp>
        <p:nvSpPr>
          <p:cNvPr id="11"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2295572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103313"/>
            <a:ext cx="5386917"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1682307"/>
            <a:ext cx="5386917"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8" y="1103313"/>
            <a:ext cx="5389033" cy="505588"/>
          </a:xfrm>
        </p:spPr>
        <p:txBody>
          <a:bodyPr anchor="t"/>
          <a:lstStyle>
            <a:lvl1pPr marL="0" indent="0">
              <a:buNone/>
              <a:defRPr sz="20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682307"/>
            <a:ext cx="5389033" cy="436289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p:cNvSpPr>
            <a:spLocks noGrp="1"/>
          </p:cNvSpPr>
          <p:nvPr>
            <p:ph type="dt" sz="half" idx="10"/>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5FC0CE27-7AC2-F94C-A270-6413DED8A74C}" type="datetime4">
              <a:rPr lang="en-US" smtClean="0"/>
              <a:t>January 16, 2025</a:t>
            </a:fld>
            <a:endParaRPr lang="en-US" dirty="0"/>
          </a:p>
        </p:txBody>
      </p:sp>
      <p:sp>
        <p:nvSpPr>
          <p:cNvPr id="13" name="Slide Number Placeholder 5"/>
          <p:cNvSpPr>
            <a:spLocks noGrp="1"/>
          </p:cNvSpPr>
          <p:nvPr>
            <p:ph type="sldNum" sz="quarter" idx="11"/>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spTree>
    <p:extLst>
      <p:ext uri="{BB962C8B-B14F-4D97-AF65-F5344CB8AC3E}">
        <p14:creationId xmlns:p14="http://schemas.microsoft.com/office/powerpoint/2010/main" val="377046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flipV="1">
            <a:off x="609600" y="1008062"/>
            <a:ext cx="11023600" cy="12700"/>
          </a:xfrm>
          <a:prstGeom prst="line">
            <a:avLst/>
          </a:prstGeom>
          <a:ln w="635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609600" y="127001"/>
            <a:ext cx="10972800" cy="853613"/>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609600" y="1134533"/>
            <a:ext cx="10972800" cy="471596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61585" y="6356351"/>
            <a:ext cx="2844800" cy="365125"/>
          </a:xfrm>
          <a:prstGeom prst="rect">
            <a:avLst/>
          </a:prstGeom>
        </p:spPr>
        <p:txBody>
          <a:bodyPr vert="horz" lIns="91440" tIns="45720" rIns="91440" bIns="45720" rtlCol="0" anchor="ctr"/>
          <a:lstStyle>
            <a:lvl1pPr algn="r">
              <a:defRPr sz="800">
                <a:solidFill>
                  <a:schemeClr val="tx1"/>
                </a:solidFill>
                <a:latin typeface="Arial"/>
                <a:cs typeface="Arial"/>
              </a:defRPr>
            </a:lvl1pPr>
          </a:lstStyle>
          <a:p>
            <a:fld id="{914102CC-2C54-B544-AF45-0E6B8270D4F3}" type="datetime4">
              <a:rPr lang="en-US" smtClean="0"/>
              <a:t>January 16, 2025</a:t>
            </a:fld>
            <a:endParaRPr lang="en-US" dirty="0"/>
          </a:p>
        </p:txBody>
      </p:sp>
      <p:sp>
        <p:nvSpPr>
          <p:cNvPr id="6" name="Slide Number Placeholder 5"/>
          <p:cNvSpPr>
            <a:spLocks noGrp="1"/>
          </p:cNvSpPr>
          <p:nvPr>
            <p:ph type="sldNum" sz="quarter" idx="4"/>
          </p:nvPr>
        </p:nvSpPr>
        <p:spPr>
          <a:xfrm>
            <a:off x="8855056" y="6356351"/>
            <a:ext cx="2844800" cy="365125"/>
          </a:xfrm>
          <a:prstGeom prst="rect">
            <a:avLst/>
          </a:prstGeom>
        </p:spPr>
        <p:txBody>
          <a:bodyPr vert="horz" lIns="91440" tIns="45720" rIns="91440" bIns="45720" rtlCol="0" anchor="ctr"/>
          <a:lstStyle>
            <a:lvl1pPr algn="r">
              <a:defRPr sz="1100">
                <a:solidFill>
                  <a:schemeClr val="tx1"/>
                </a:solidFill>
                <a:latin typeface="Arial"/>
                <a:cs typeface="Arial"/>
              </a:defRPr>
            </a:lvl1pPr>
          </a:lstStyle>
          <a:p>
            <a:fld id="{287F944C-6315-6042-840E-B3BFFC821D31}" type="slidenum">
              <a:rPr lang="en-US" smtClean="0"/>
              <a:pPr/>
              <a:t>‹#›</a:t>
            </a:fld>
            <a:endParaRPr lang="en-US" dirty="0"/>
          </a:p>
        </p:txBody>
      </p:sp>
      <p:pic>
        <p:nvPicPr>
          <p:cNvPr id="8" name="Picture 7">
            <a:extLst>
              <a:ext uri="{FF2B5EF4-FFF2-40B4-BE49-F238E27FC236}">
                <a16:creationId xmlns:a16="http://schemas.microsoft.com/office/drawing/2014/main" id="{0737DBD3-B53C-4342-B6AD-0FA0AB8A526A}"/>
              </a:ext>
            </a:extLst>
          </p:cNvPr>
          <p:cNvPicPr>
            <a:picLocks noChangeAspect="1"/>
          </p:cNvPicPr>
          <p:nvPr userDrawn="1"/>
        </p:nvPicPr>
        <p:blipFill>
          <a:blip r:embed="rId13"/>
          <a:stretch>
            <a:fillRect/>
          </a:stretch>
        </p:blipFill>
        <p:spPr>
          <a:xfrm>
            <a:off x="609600" y="6207000"/>
            <a:ext cx="1055357" cy="438910"/>
          </a:xfrm>
          <a:prstGeom prst="rect">
            <a:avLst/>
          </a:prstGeom>
        </p:spPr>
      </p:pic>
    </p:spTree>
    <p:extLst>
      <p:ext uri="{BB962C8B-B14F-4D97-AF65-F5344CB8AC3E}">
        <p14:creationId xmlns:p14="http://schemas.microsoft.com/office/powerpoint/2010/main" val="20991864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59" r:id="rId6"/>
    <p:sldLayoutId id="2147483658" r:id="rId7"/>
    <p:sldLayoutId id="2147483652" r:id="rId8"/>
    <p:sldLayoutId id="2147483653" r:id="rId9"/>
    <p:sldLayoutId id="2147483654" r:id="rId10"/>
    <p:sldLayoutId id="2147483655" r:id="rId11"/>
  </p:sldLayoutIdLst>
  <p:hf hdr="0" ftr="0"/>
  <p:txStyles>
    <p:titleStyle>
      <a:lvl1pPr algn="l" defTabSz="457200" rtl="0" eaLnBrk="1" latinLnBrk="0" hangingPunct="1">
        <a:lnSpc>
          <a:spcPts val="3300"/>
        </a:lnSpc>
        <a:spcBef>
          <a:spcPts val="0"/>
        </a:spcBef>
        <a:buNone/>
        <a:defRPr sz="3200" kern="1200">
          <a:solidFill>
            <a:schemeClr val="tx2"/>
          </a:solidFill>
          <a:latin typeface="+mj-lt"/>
          <a:ea typeface="+mj-ea"/>
          <a:cs typeface="+mj-cs"/>
        </a:defRPr>
      </a:lvl1pPr>
    </p:titleStyle>
    <p:bodyStyle>
      <a:lvl1pPr marL="227013" indent="-227013" algn="l" defTabSz="457200" rtl="0" eaLnBrk="1" latinLnBrk="0" hangingPunct="1">
        <a:spcBef>
          <a:spcPts val="1200"/>
        </a:spcBef>
        <a:buClr>
          <a:schemeClr val="accent1"/>
        </a:buClr>
        <a:buFont typeface="Arial"/>
        <a:buChar char="•"/>
        <a:defRPr sz="2400" kern="1200">
          <a:solidFill>
            <a:schemeClr val="tx2"/>
          </a:solidFill>
          <a:latin typeface="Arial"/>
          <a:ea typeface="+mn-ea"/>
          <a:cs typeface="Arial"/>
        </a:defRPr>
      </a:lvl1pPr>
      <a:lvl2pPr marL="573088" indent="-287338" algn="l" defTabSz="457200" rtl="0" eaLnBrk="1" latinLnBrk="0" hangingPunct="1">
        <a:spcBef>
          <a:spcPts val="1200"/>
        </a:spcBef>
        <a:buClr>
          <a:schemeClr val="accent1"/>
        </a:buClr>
        <a:buFont typeface="Lucida Grande"/>
        <a:buChar char="-"/>
        <a:defRPr sz="2000" kern="1200">
          <a:solidFill>
            <a:schemeClr val="tx2"/>
          </a:solidFill>
          <a:latin typeface="Arial"/>
          <a:ea typeface="+mn-ea"/>
          <a:cs typeface="Arial"/>
        </a:defRPr>
      </a:lvl2pPr>
      <a:lvl3pPr marL="857250" indent="-228600" algn="l" defTabSz="457200" rtl="0" eaLnBrk="1" latinLnBrk="0" hangingPunct="1">
        <a:spcBef>
          <a:spcPts val="1200"/>
        </a:spcBef>
        <a:buClr>
          <a:schemeClr val="accent1"/>
        </a:buClr>
        <a:buFont typeface="Lucida Grande"/>
        <a:buChar char="-"/>
        <a:defRPr sz="1800" kern="1200">
          <a:solidFill>
            <a:schemeClr val="tx2"/>
          </a:solidFill>
          <a:latin typeface="Arial"/>
          <a:ea typeface="+mn-ea"/>
          <a:cs typeface="Arial"/>
        </a:defRPr>
      </a:lvl3pPr>
      <a:lvl4pPr marL="1144588"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4pPr>
      <a:lvl5pPr marL="1433513" indent="-228600" algn="l" defTabSz="457200" rtl="0" eaLnBrk="1" latinLnBrk="0" hangingPunct="1">
        <a:spcBef>
          <a:spcPts val="1200"/>
        </a:spcBef>
        <a:buClr>
          <a:schemeClr val="accent1"/>
        </a:buClr>
        <a:buFont typeface="Lucida Grande"/>
        <a:buChar char="-"/>
        <a:defRPr sz="16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Mental Health Care for the Childcare Workforce</a:t>
            </a:r>
          </a:p>
        </p:txBody>
      </p:sp>
      <p:sp>
        <p:nvSpPr>
          <p:cNvPr id="3" name="Subtitle 2"/>
          <p:cNvSpPr>
            <a:spLocks noGrp="1"/>
          </p:cNvSpPr>
          <p:nvPr>
            <p:ph type="subTitle" idx="1"/>
          </p:nvPr>
        </p:nvSpPr>
        <p:spPr/>
        <p:txBody>
          <a:bodyPr/>
          <a:lstStyle/>
          <a:p>
            <a:r>
              <a:rPr lang="en-US" dirty="0"/>
              <a:t>January 16, 2025</a:t>
            </a:r>
          </a:p>
        </p:txBody>
      </p:sp>
    </p:spTree>
    <p:extLst>
      <p:ext uri="{BB962C8B-B14F-4D97-AF65-F5344CB8AC3E}">
        <p14:creationId xmlns:p14="http://schemas.microsoft.com/office/powerpoint/2010/main" val="3740129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Community Need</a:t>
            </a:r>
          </a:p>
        </p:txBody>
      </p:sp>
      <p:sp>
        <p:nvSpPr>
          <p:cNvPr id="3" name="Content Placeholder 2"/>
          <p:cNvSpPr>
            <a:spLocks noGrp="1"/>
          </p:cNvSpPr>
          <p:nvPr>
            <p:ph idx="1"/>
          </p:nvPr>
        </p:nvSpPr>
        <p:spPr/>
        <p:txBody>
          <a:bodyPr>
            <a:normAutofit fontScale="92500"/>
          </a:bodyPr>
          <a:lstStyle/>
          <a:p>
            <a:pPr marL="0" indent="0">
              <a:buNone/>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There are 213 childcare programs in the city with a licensed capacity to serve a little more than 11,400 children. It is estimated that there are almost 2,250 childcare educators (teachers, aids, directors, admin, support roles) serving these children. </a:t>
            </a:r>
          </a:p>
          <a:p>
            <a:pPr marL="0" indent="0">
              <a:buNone/>
            </a:pPr>
            <a:r>
              <a:rPr lang="en-US" sz="1800" kern="100" dirty="0">
                <a:latin typeface="Arial" panose="020B0604020202020204" pitchFamily="34" charset="0"/>
                <a:ea typeface="Aptos" panose="020B0004020202020204" pitchFamily="34" charset="0"/>
                <a:cs typeface="Times New Roman" panose="02020603050405020304" pitchFamily="18" charset="0"/>
              </a:rPr>
              <a:t>In 2024, all three MHB Early Childhood Funded Partners leading social-emotional development cohorts identified mental health support for childcare workers as a significant priority. This group represents 34 city childcare providers responsible for caring for more than 1,000 children birth to age five.</a:t>
            </a:r>
          </a:p>
          <a:p>
            <a:pPr marL="0" marR="0" indent="0">
              <a:buNone/>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According to County Health Rankings, University of Wisconsin Population Health Institute, 2024, and US Census Bureau, Small Area Income and Poverty Estimates, the average City of St Louis resident admits to having:</a:t>
            </a:r>
          </a:p>
          <a:p>
            <a:pPr marL="342900" marR="0" lvl="0" indent="-342900">
              <a:buFont typeface="Symbol" panose="05050102010706020507" pitchFamily="18" charset="2"/>
              <a:buChar char=""/>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4.3 poor physical health days per month</a:t>
            </a:r>
          </a:p>
          <a:p>
            <a:pPr marL="342900" marR="0" lvl="0" indent="-342900">
              <a:buFont typeface="Symbol" panose="05050102010706020507" pitchFamily="18" charset="2"/>
              <a:buChar char=""/>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6.2 poor mental health days per month</a:t>
            </a:r>
          </a:p>
          <a:p>
            <a:pPr marL="342900" marR="0" lvl="0" indent="-342900">
              <a:buFont typeface="Symbol" panose="05050102010706020507" pitchFamily="18" charset="2"/>
              <a:buChar char=""/>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18% of population experiences mental distress consisting of 14 or more days of poor mental health per month </a:t>
            </a:r>
          </a:p>
          <a:p>
            <a:pPr marL="0" marR="0" indent="0">
              <a:buNone/>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The childcare workforce experiences mental health challenges at a higher rate than other professions. Using the City of St Louis numbers, almost 1 out of every 5 childcare educators are experiencing 14 or more days per month of poor mental health. </a:t>
            </a:r>
          </a:p>
        </p:txBody>
      </p:sp>
      <p:sp>
        <p:nvSpPr>
          <p:cNvPr id="4" name="Slide Number Placeholder 3"/>
          <p:cNvSpPr>
            <a:spLocks noGrp="1"/>
          </p:cNvSpPr>
          <p:nvPr>
            <p:ph type="sldNum" sz="quarter" idx="4"/>
          </p:nvPr>
        </p:nvSpPr>
        <p:spPr>
          <a:prstGeom prst="rect">
            <a:avLst/>
          </a:prstGeom>
        </p:spPr>
        <p:txBody>
          <a:bodyPr/>
          <a:lstStyle/>
          <a:p>
            <a:fld id="{37B32414-C47D-42F7-B2AB-2A84593750AD}" type="slidenum">
              <a:rPr lang="en-US" smtClean="0"/>
              <a:t>2</a:t>
            </a:fld>
            <a:endParaRPr lang="en-US" dirty="0"/>
          </a:p>
        </p:txBody>
      </p:sp>
      <p:sp>
        <p:nvSpPr>
          <p:cNvPr id="5" name="Date Placeholder 4"/>
          <p:cNvSpPr>
            <a:spLocks noGrp="1"/>
          </p:cNvSpPr>
          <p:nvPr>
            <p:ph type="dt" sz="half" idx="2"/>
          </p:nvPr>
        </p:nvSpPr>
        <p:spPr/>
        <p:txBody>
          <a:bodyPr/>
          <a:lstStyle/>
          <a:p>
            <a:fld id="{E400F371-C8F6-D249-A0BC-BAA97FDB1282}" type="datetime4">
              <a:rPr lang="en-US" smtClean="0"/>
              <a:t>January 16, 2025</a:t>
            </a:fld>
            <a:endParaRPr lang="en-US" dirty="0"/>
          </a:p>
        </p:txBody>
      </p:sp>
    </p:spTree>
    <p:extLst>
      <p:ext uri="{BB962C8B-B14F-4D97-AF65-F5344CB8AC3E}">
        <p14:creationId xmlns:p14="http://schemas.microsoft.com/office/powerpoint/2010/main" val="2447898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24D3-606A-2EF6-F6F6-006E6510359C}"/>
              </a:ext>
            </a:extLst>
          </p:cNvPr>
          <p:cNvSpPr>
            <a:spLocks noGrp="1"/>
          </p:cNvSpPr>
          <p:nvPr>
            <p:ph type="title"/>
          </p:nvPr>
        </p:nvSpPr>
        <p:spPr/>
        <p:txBody>
          <a:bodyPr/>
          <a:lstStyle/>
          <a:p>
            <a:r>
              <a:rPr lang="en-US" dirty="0"/>
              <a:t>Program Design</a:t>
            </a:r>
          </a:p>
        </p:txBody>
      </p:sp>
      <p:sp>
        <p:nvSpPr>
          <p:cNvPr id="3" name="Content Placeholder 2">
            <a:extLst>
              <a:ext uri="{FF2B5EF4-FFF2-40B4-BE49-F238E27FC236}">
                <a16:creationId xmlns:a16="http://schemas.microsoft.com/office/drawing/2014/main" id="{CCFCCE88-6AF0-AC03-124B-7C2C77EC4034}"/>
              </a:ext>
            </a:extLst>
          </p:cNvPr>
          <p:cNvSpPr>
            <a:spLocks noGrp="1"/>
          </p:cNvSpPr>
          <p:nvPr>
            <p:ph sz="half" idx="1"/>
          </p:nvPr>
        </p:nvSpPr>
        <p:spPr>
          <a:xfrm>
            <a:off x="609600" y="1130301"/>
            <a:ext cx="6851904" cy="4934323"/>
          </a:xfrm>
        </p:spPr>
        <p:txBody>
          <a:bodyPr/>
          <a:lstStyle/>
          <a:p>
            <a:r>
              <a:rPr lang="en-US" dirty="0"/>
              <a:t>Child Care Aware will provide access to telehealth/mental health services for 225 city childcare providers (approx. 10% of city childcare providers).</a:t>
            </a:r>
          </a:p>
          <a:p>
            <a:r>
              <a:rPr lang="en-US" dirty="0"/>
              <a:t>Childcare providers and their families will have access to up to 10 mental health visits at no cost to them.</a:t>
            </a:r>
          </a:p>
          <a:p>
            <a:r>
              <a:rPr lang="en-US" dirty="0"/>
              <a:t>Upon notice of award, Child Care Aware will begin recruitment and enrollment of childcare providers through existing partnerships.</a:t>
            </a:r>
          </a:p>
          <a:p>
            <a:r>
              <a:rPr lang="en-US" dirty="0"/>
              <a:t>Child Care Aware works closely with the vendor AllyHealth to achieve a 90% enrollment completion rate.</a:t>
            </a:r>
          </a:p>
          <a:p>
            <a:r>
              <a:rPr lang="en-US" dirty="0"/>
              <a:t>Childcare providers who do not complete the enrollment process are “dropped” to make room for providers who are on the waitlist to ensure full utilization of the available slots.</a:t>
            </a:r>
          </a:p>
        </p:txBody>
      </p:sp>
      <p:pic>
        <p:nvPicPr>
          <p:cNvPr id="8" name="Content Placeholder 7">
            <a:extLst>
              <a:ext uri="{FF2B5EF4-FFF2-40B4-BE49-F238E27FC236}">
                <a16:creationId xmlns:a16="http://schemas.microsoft.com/office/drawing/2014/main" id="{54B21C16-638D-F640-6C90-8DFB8F05CB7A}"/>
              </a:ext>
            </a:extLst>
          </p:cNvPr>
          <p:cNvPicPr>
            <a:picLocks noGrp="1" noChangeAspect="1"/>
          </p:cNvPicPr>
          <p:nvPr>
            <p:ph sz="half" idx="2"/>
          </p:nvPr>
        </p:nvPicPr>
        <p:blipFill>
          <a:blip r:embed="rId2"/>
          <a:stretch>
            <a:fillRect/>
          </a:stretch>
        </p:blipFill>
        <p:spPr>
          <a:xfrm>
            <a:off x="7795958" y="1130860"/>
            <a:ext cx="3903898" cy="4719638"/>
          </a:xfrm>
        </p:spPr>
      </p:pic>
      <p:sp>
        <p:nvSpPr>
          <p:cNvPr id="4" name="Date Placeholder 3">
            <a:extLst>
              <a:ext uri="{FF2B5EF4-FFF2-40B4-BE49-F238E27FC236}">
                <a16:creationId xmlns:a16="http://schemas.microsoft.com/office/drawing/2014/main" id="{34115DEE-27AB-EEB6-38D7-DEAAC4413AB2}"/>
              </a:ext>
            </a:extLst>
          </p:cNvPr>
          <p:cNvSpPr>
            <a:spLocks noGrp="1"/>
          </p:cNvSpPr>
          <p:nvPr>
            <p:ph type="dt" sz="half" idx="10"/>
          </p:nvPr>
        </p:nvSpPr>
        <p:spPr/>
        <p:txBody>
          <a:bodyPr/>
          <a:lstStyle/>
          <a:p>
            <a:fld id="{3F31F71A-E9C9-B742-924C-D0085507C1B1}" type="datetime4">
              <a:rPr lang="en-US" smtClean="0"/>
              <a:t>January 16, 2025</a:t>
            </a:fld>
            <a:endParaRPr lang="en-US" dirty="0"/>
          </a:p>
        </p:txBody>
      </p:sp>
      <p:sp>
        <p:nvSpPr>
          <p:cNvPr id="5" name="Slide Number Placeholder 4">
            <a:extLst>
              <a:ext uri="{FF2B5EF4-FFF2-40B4-BE49-F238E27FC236}">
                <a16:creationId xmlns:a16="http://schemas.microsoft.com/office/drawing/2014/main" id="{839481C5-DBE7-8A65-CFCE-0D2D579C2EB8}"/>
              </a:ext>
            </a:extLst>
          </p:cNvPr>
          <p:cNvSpPr>
            <a:spLocks noGrp="1"/>
          </p:cNvSpPr>
          <p:nvPr>
            <p:ph type="sldNum" sz="quarter" idx="4"/>
          </p:nvPr>
        </p:nvSpPr>
        <p:spPr/>
        <p:txBody>
          <a:bodyPr/>
          <a:lstStyle/>
          <a:p>
            <a:fld id="{287F944C-6315-6042-840E-B3BFFC821D31}" type="slidenum">
              <a:rPr lang="en-US" smtClean="0"/>
              <a:pPr/>
              <a:t>3</a:t>
            </a:fld>
            <a:endParaRPr lang="en-US" dirty="0"/>
          </a:p>
        </p:txBody>
      </p:sp>
      <p:pic>
        <p:nvPicPr>
          <p:cNvPr id="10" name="Picture 9">
            <a:extLst>
              <a:ext uri="{FF2B5EF4-FFF2-40B4-BE49-F238E27FC236}">
                <a16:creationId xmlns:a16="http://schemas.microsoft.com/office/drawing/2014/main" id="{8FD830B5-EC91-951B-982A-124D5EA5E721}"/>
              </a:ext>
            </a:extLst>
          </p:cNvPr>
          <p:cNvPicPr>
            <a:picLocks noChangeAspect="1"/>
          </p:cNvPicPr>
          <p:nvPr/>
        </p:nvPicPr>
        <p:blipFill>
          <a:blip r:embed="rId3"/>
          <a:stretch>
            <a:fillRect/>
          </a:stretch>
        </p:blipFill>
        <p:spPr>
          <a:xfrm>
            <a:off x="10277456" y="5850498"/>
            <a:ext cx="1457325" cy="409575"/>
          </a:xfrm>
          <a:prstGeom prst="rect">
            <a:avLst/>
          </a:prstGeom>
        </p:spPr>
      </p:pic>
    </p:spTree>
    <p:extLst>
      <p:ext uri="{BB962C8B-B14F-4D97-AF65-F5344CB8AC3E}">
        <p14:creationId xmlns:p14="http://schemas.microsoft.com/office/powerpoint/2010/main" val="575593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BAC9A-7702-AB00-F4D1-D5822550E5B0}"/>
              </a:ext>
            </a:extLst>
          </p:cNvPr>
          <p:cNvSpPr>
            <a:spLocks noGrp="1"/>
          </p:cNvSpPr>
          <p:nvPr>
            <p:ph type="title"/>
          </p:nvPr>
        </p:nvSpPr>
        <p:spPr>
          <a:xfrm>
            <a:off x="609600" y="127001"/>
            <a:ext cx="10972800" cy="853613"/>
          </a:xfrm>
        </p:spPr>
        <p:txBody>
          <a:bodyPr anchor="b">
            <a:normAutofit/>
          </a:bodyPr>
          <a:lstStyle/>
          <a:p>
            <a:r>
              <a:rPr lang="en-US" dirty="0"/>
              <a:t>Program Goals</a:t>
            </a:r>
          </a:p>
        </p:txBody>
      </p:sp>
      <p:pic>
        <p:nvPicPr>
          <p:cNvPr id="14" name="Content Placeholder 13">
            <a:extLst>
              <a:ext uri="{FF2B5EF4-FFF2-40B4-BE49-F238E27FC236}">
                <a16:creationId xmlns:a16="http://schemas.microsoft.com/office/drawing/2014/main" id="{8A4879D5-BA25-68D2-3A1B-84C151BDAB7A}"/>
              </a:ext>
            </a:extLst>
          </p:cNvPr>
          <p:cNvPicPr>
            <a:picLocks noGrp="1" noChangeAspect="1"/>
          </p:cNvPicPr>
          <p:nvPr>
            <p:ph sz="half" idx="1"/>
          </p:nvPr>
        </p:nvPicPr>
        <p:blipFill>
          <a:blip r:embed="rId2"/>
          <a:srcRect l="2038" r="27837" b="1"/>
          <a:stretch/>
        </p:blipFill>
        <p:spPr>
          <a:xfrm>
            <a:off x="609600" y="1130301"/>
            <a:ext cx="5384800" cy="4720197"/>
          </a:xfrm>
          <a:noFill/>
        </p:spPr>
      </p:pic>
      <p:sp>
        <p:nvSpPr>
          <p:cNvPr id="11" name="Content Placeholder 10">
            <a:extLst>
              <a:ext uri="{FF2B5EF4-FFF2-40B4-BE49-F238E27FC236}">
                <a16:creationId xmlns:a16="http://schemas.microsoft.com/office/drawing/2014/main" id="{78CEE2FE-47C9-A83A-E056-E98CD48C723A}"/>
              </a:ext>
            </a:extLst>
          </p:cNvPr>
          <p:cNvSpPr>
            <a:spLocks noGrp="1"/>
          </p:cNvSpPr>
          <p:nvPr>
            <p:ph sz="half" idx="2"/>
          </p:nvPr>
        </p:nvSpPr>
        <p:spPr>
          <a:xfrm>
            <a:off x="6197600" y="1130301"/>
            <a:ext cx="5384800" cy="4720197"/>
          </a:xfrm>
        </p:spPr>
        <p:txBody>
          <a:bodyPr>
            <a:normAutofit/>
          </a:bodyPr>
          <a:lstStyle/>
          <a:p>
            <a:pPr marL="342900" marR="182880" lvl="0" indent="-342900">
              <a:lnSpc>
                <a:spcPct val="90000"/>
              </a:lnSpc>
              <a:buFont typeface="+mj-lt"/>
              <a:buAutoNum type="arabicPeriod"/>
            </a:pPr>
            <a:r>
              <a:rPr lang="en-US" dirty="0">
                <a:effectLst/>
              </a:rPr>
              <a:t>Provide health and mental health care for childcare professionals who may have high co-pays or may not otherwise have access to health / mental health support allowing some childcare professionals the ability to remain employed in childcare;</a:t>
            </a:r>
            <a:endParaRPr lang="en-US" dirty="0"/>
          </a:p>
          <a:p>
            <a:pPr marL="342900" marR="182880" lvl="0" indent="-342900">
              <a:lnSpc>
                <a:spcPct val="90000"/>
              </a:lnSpc>
              <a:buFont typeface="+mj-lt"/>
              <a:buAutoNum type="arabicPeriod"/>
            </a:pPr>
            <a:r>
              <a:rPr lang="en-US" dirty="0">
                <a:effectLst/>
              </a:rPr>
              <a:t>Create an affordable employment benefit for the childcare workforce who typically have no or insufficient health care insurance thus demonstrating the return on investment for childcare center owners / operators; </a:t>
            </a:r>
            <a:endParaRPr lang="en-US" dirty="0"/>
          </a:p>
          <a:p>
            <a:pPr marL="342900" marR="182880" lvl="0" indent="-342900">
              <a:lnSpc>
                <a:spcPct val="90000"/>
              </a:lnSpc>
              <a:buFont typeface="+mj-lt"/>
              <a:buAutoNum type="arabicPeriod"/>
            </a:pPr>
            <a:r>
              <a:rPr lang="en-US" dirty="0">
                <a:effectLst/>
              </a:rPr>
              <a:t>Support a healthier and more reliable childcare workforce that can provide more stability to the children in their care.</a:t>
            </a:r>
          </a:p>
          <a:p>
            <a:pPr>
              <a:lnSpc>
                <a:spcPct val="90000"/>
              </a:lnSpc>
            </a:pPr>
            <a:endParaRPr lang="en-US" dirty="0"/>
          </a:p>
        </p:txBody>
      </p:sp>
      <p:sp>
        <p:nvSpPr>
          <p:cNvPr id="4" name="Date Placeholder 3">
            <a:extLst>
              <a:ext uri="{FF2B5EF4-FFF2-40B4-BE49-F238E27FC236}">
                <a16:creationId xmlns:a16="http://schemas.microsoft.com/office/drawing/2014/main" id="{25E65E20-8174-BAA2-F3C9-8DB8FC69F2D6}"/>
              </a:ext>
            </a:extLst>
          </p:cNvPr>
          <p:cNvSpPr>
            <a:spLocks noGrp="1"/>
          </p:cNvSpPr>
          <p:nvPr>
            <p:ph type="dt" sz="half" idx="10"/>
          </p:nvPr>
        </p:nvSpPr>
        <p:spPr>
          <a:xfrm>
            <a:off x="8361585" y="6356351"/>
            <a:ext cx="2844800" cy="365125"/>
          </a:xfrm>
        </p:spPr>
        <p:txBody>
          <a:bodyPr anchor="ctr">
            <a:normAutofit/>
          </a:bodyPr>
          <a:lstStyle/>
          <a:p>
            <a:pPr>
              <a:spcAft>
                <a:spcPts val="600"/>
              </a:spcAft>
            </a:pPr>
            <a:fld id="{3F31F71A-E9C9-B742-924C-D0085507C1B1}" type="datetime4">
              <a:rPr lang="en-US" smtClean="0"/>
              <a:pPr>
                <a:spcAft>
                  <a:spcPts val="600"/>
                </a:spcAft>
              </a:pPr>
              <a:t>January 16, 2025</a:t>
            </a:fld>
            <a:endParaRPr lang="en-US" dirty="0"/>
          </a:p>
        </p:txBody>
      </p:sp>
      <p:sp>
        <p:nvSpPr>
          <p:cNvPr id="5" name="Slide Number Placeholder 4">
            <a:extLst>
              <a:ext uri="{FF2B5EF4-FFF2-40B4-BE49-F238E27FC236}">
                <a16:creationId xmlns:a16="http://schemas.microsoft.com/office/drawing/2014/main" id="{80612A7D-0391-574F-6A6D-07D78054761F}"/>
              </a:ext>
            </a:extLst>
          </p:cNvPr>
          <p:cNvSpPr>
            <a:spLocks noGrp="1"/>
          </p:cNvSpPr>
          <p:nvPr>
            <p:ph type="sldNum" sz="quarter" idx="4"/>
          </p:nvPr>
        </p:nvSpPr>
        <p:spPr>
          <a:xfrm>
            <a:off x="8855056" y="6356351"/>
            <a:ext cx="2844800" cy="365125"/>
          </a:xfrm>
        </p:spPr>
        <p:txBody>
          <a:bodyPr anchor="ctr">
            <a:normAutofit/>
          </a:bodyPr>
          <a:lstStyle/>
          <a:p>
            <a:pPr>
              <a:spcAft>
                <a:spcPts val="600"/>
              </a:spcAft>
            </a:pPr>
            <a:fld id="{287F944C-6315-6042-840E-B3BFFC821D31}" type="slidenum">
              <a:rPr lang="en-US" smtClean="0"/>
              <a:pPr>
                <a:spcAft>
                  <a:spcPts val="600"/>
                </a:spcAft>
              </a:pPr>
              <a:t>4</a:t>
            </a:fld>
            <a:endParaRPr lang="en-US" dirty="0"/>
          </a:p>
        </p:txBody>
      </p:sp>
    </p:spTree>
    <p:extLst>
      <p:ext uri="{BB962C8B-B14F-4D97-AF65-F5344CB8AC3E}">
        <p14:creationId xmlns:p14="http://schemas.microsoft.com/office/powerpoint/2010/main" val="2319100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6B3AF-2A8F-836F-A7CA-1EF44D65C850}"/>
              </a:ext>
            </a:extLst>
          </p:cNvPr>
          <p:cNvSpPr>
            <a:spLocks noGrp="1"/>
          </p:cNvSpPr>
          <p:nvPr>
            <p:ph type="title"/>
          </p:nvPr>
        </p:nvSpPr>
        <p:spPr/>
        <p:txBody>
          <a:bodyPr/>
          <a:lstStyle/>
          <a:p>
            <a:r>
              <a:rPr lang="en-US" dirty="0"/>
              <a:t>Program Evaluation</a:t>
            </a:r>
          </a:p>
        </p:txBody>
      </p:sp>
      <p:sp>
        <p:nvSpPr>
          <p:cNvPr id="3" name="Content Placeholder 2">
            <a:extLst>
              <a:ext uri="{FF2B5EF4-FFF2-40B4-BE49-F238E27FC236}">
                <a16:creationId xmlns:a16="http://schemas.microsoft.com/office/drawing/2014/main" id="{805D9D40-BA48-A4ED-EA91-228F1F952FC7}"/>
              </a:ext>
            </a:extLst>
          </p:cNvPr>
          <p:cNvSpPr>
            <a:spLocks noGrp="1"/>
          </p:cNvSpPr>
          <p:nvPr>
            <p:ph idx="1"/>
          </p:nvPr>
        </p:nvSpPr>
        <p:spPr/>
        <p:txBody>
          <a:bodyPr/>
          <a:lstStyle/>
          <a:p>
            <a:pPr marL="0" marR="0" indent="0">
              <a:buNone/>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Child Care Aware, in coordination with AllyHealth, will track the following short-term goals:</a:t>
            </a:r>
          </a:p>
          <a:p>
            <a:pPr marL="342900" marR="0" lvl="0" indent="-342900">
              <a:buFont typeface="Symbol" panose="05050102010706020507" pitchFamily="18" charset="2"/>
              <a:buChar char=""/>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75% of childcare providers will be enrolled in the first 60 days following grant award.</a:t>
            </a:r>
          </a:p>
          <a:p>
            <a:pPr marL="342900" marR="0" lvl="0" indent="-342900">
              <a:buFont typeface="Symbol" panose="05050102010706020507" pitchFamily="18" charset="2"/>
              <a:buChar char=""/>
            </a:pPr>
            <a:r>
              <a:rPr lang="en-US" sz="1800" kern="100" dirty="0">
                <a:effectLst/>
                <a:latin typeface="Arial" panose="020B0604020202020204" pitchFamily="34" charset="0"/>
                <a:ea typeface="Aptos" panose="020B0004020202020204" pitchFamily="34" charset="0"/>
                <a:cs typeface="Times New Roman" panose="02020603050405020304" pitchFamily="18" charset="0"/>
              </a:rPr>
              <a:t>A customer satisfaction level of at least 85% will be maintained during the grant period.</a:t>
            </a:r>
          </a:p>
          <a:p>
            <a:pPr marL="0" marR="0" lvl="0" indent="0">
              <a:buNone/>
            </a:pPr>
            <a:r>
              <a:rPr lang="en-US" sz="1800" kern="100" dirty="0">
                <a:latin typeface="Arial" panose="020B0604020202020204" pitchFamily="34" charset="0"/>
                <a:ea typeface="Aptos" panose="020B0004020202020204" pitchFamily="34" charset="0"/>
                <a:cs typeface="Times New Roman" panose="02020603050405020304" pitchFamily="18" charset="0"/>
              </a:rPr>
              <a:t>MHB will use our traditional performance management contract that includes quarterly reporting and monthly payment disbursements to ensure appropriate programmatic and financial management. </a:t>
            </a:r>
            <a:endParaRPr lang="en-US" sz="1800" kern="100" dirty="0">
              <a:effectLst/>
              <a:latin typeface="Arial" panose="020B0604020202020204" pitchFamily="34" charset="0"/>
              <a:ea typeface="Aptos" panose="020B0004020202020204" pitchFamily="34" charset="0"/>
              <a:cs typeface="Times New Roman" panose="02020603050405020304" pitchFamily="18" charset="0"/>
            </a:endParaRPr>
          </a:p>
          <a:p>
            <a:pPr marL="0" marR="0" indent="0">
              <a:buNone/>
            </a:pPr>
            <a:r>
              <a:rPr lang="en-US" sz="1800" b="1" u="sng" kern="100" dirty="0">
                <a:effectLst/>
                <a:latin typeface="Arial" panose="020B0604020202020204" pitchFamily="34" charset="0"/>
                <a:ea typeface="Aptos" panose="020B0004020202020204" pitchFamily="34" charset="0"/>
                <a:cs typeface="Times New Roman" panose="02020603050405020304" pitchFamily="18" charset="0"/>
              </a:rPr>
              <a:t>Early Results</a:t>
            </a:r>
          </a:p>
          <a:p>
            <a:r>
              <a:rPr lang="en-US" sz="1800" kern="100" dirty="0">
                <a:effectLst/>
                <a:latin typeface="Arial" panose="020B0604020202020204" pitchFamily="34" charset="0"/>
                <a:ea typeface="Aptos" panose="020B0004020202020204" pitchFamily="34" charset="0"/>
                <a:cs typeface="Times New Roman" panose="02020603050405020304" pitchFamily="18" charset="0"/>
              </a:rPr>
              <a:t>Child Care Aware has several small projects that have just started in Missouri serving 122 childcare providers across 27 programs. For these small pilots, </a:t>
            </a:r>
            <a:r>
              <a:rPr lang="en-US" sz="1800" dirty="0">
                <a:latin typeface="Arial" panose="020B0604020202020204" pitchFamily="34" charset="0"/>
                <a:ea typeface="Aptos" panose="020B0004020202020204" pitchFamily="34" charset="0"/>
                <a:cs typeface="Times New Roman" panose="02020603050405020304" pitchFamily="18" charset="0"/>
              </a:rPr>
              <a:t>62.4% of those registered utilized services for behavioral health; 61% utilized behavioral health services two or more times; and 87% of the services were utilized by the childcare provider.</a:t>
            </a:r>
            <a:endParaRPr lang="en-US" sz="1800" kern="100" dirty="0">
              <a:effectLst/>
              <a:latin typeface="Arial" panose="020B0604020202020204" pitchFamily="34" charset="0"/>
              <a:ea typeface="Aptos" panose="020B0004020202020204" pitchFamily="34" charset="0"/>
              <a:cs typeface="Times New Roman" panose="02020603050405020304" pitchFamily="18" charset="0"/>
            </a:endParaRPr>
          </a:p>
          <a:p>
            <a:r>
              <a:rPr lang="en-US" sz="1800" kern="100" dirty="0">
                <a:effectLst/>
                <a:latin typeface="Arial" panose="020B0604020202020204" pitchFamily="34" charset="0"/>
                <a:ea typeface="Aptos" panose="020B0004020202020204" pitchFamily="34" charset="0"/>
                <a:cs typeface="Times New Roman" panose="02020603050405020304" pitchFamily="18" charset="0"/>
              </a:rPr>
              <a:t>One state that utilizes this product has 1,870 active members registered and had a monthly utilization rate of 62.06% and a YTD utilization rate of 68.8%. Approximately 40% of the visits were from dependents. More than 40% of those utilizing telehealth / mental health services utilized two or more visits. </a:t>
            </a:r>
          </a:p>
        </p:txBody>
      </p:sp>
      <p:sp>
        <p:nvSpPr>
          <p:cNvPr id="4" name="Date Placeholder 3">
            <a:extLst>
              <a:ext uri="{FF2B5EF4-FFF2-40B4-BE49-F238E27FC236}">
                <a16:creationId xmlns:a16="http://schemas.microsoft.com/office/drawing/2014/main" id="{7CE238CF-F616-A75F-B981-C850E1E635CF}"/>
              </a:ext>
            </a:extLst>
          </p:cNvPr>
          <p:cNvSpPr>
            <a:spLocks noGrp="1"/>
          </p:cNvSpPr>
          <p:nvPr>
            <p:ph type="dt" sz="half" idx="2"/>
          </p:nvPr>
        </p:nvSpPr>
        <p:spPr/>
        <p:txBody>
          <a:bodyPr/>
          <a:lstStyle/>
          <a:p>
            <a:fld id="{3F31F71A-E9C9-B742-924C-D0085507C1B1}" type="datetime4">
              <a:rPr lang="en-US" smtClean="0"/>
              <a:t>January 16, 2025</a:t>
            </a:fld>
            <a:endParaRPr lang="en-US" dirty="0"/>
          </a:p>
        </p:txBody>
      </p:sp>
      <p:sp>
        <p:nvSpPr>
          <p:cNvPr id="5" name="Slide Number Placeholder 4">
            <a:extLst>
              <a:ext uri="{FF2B5EF4-FFF2-40B4-BE49-F238E27FC236}">
                <a16:creationId xmlns:a16="http://schemas.microsoft.com/office/drawing/2014/main" id="{4E52C0B1-FD42-2DE2-EDCB-CDB1CC8A97B1}"/>
              </a:ext>
            </a:extLst>
          </p:cNvPr>
          <p:cNvSpPr>
            <a:spLocks noGrp="1"/>
          </p:cNvSpPr>
          <p:nvPr>
            <p:ph type="sldNum" sz="quarter" idx="4"/>
          </p:nvPr>
        </p:nvSpPr>
        <p:spPr/>
        <p:txBody>
          <a:bodyPr/>
          <a:lstStyle/>
          <a:p>
            <a:fld id="{287F944C-6315-6042-840E-B3BFFC821D31}" type="slidenum">
              <a:rPr lang="en-US" smtClean="0"/>
              <a:pPr/>
              <a:t>5</a:t>
            </a:fld>
            <a:endParaRPr lang="en-US" dirty="0"/>
          </a:p>
        </p:txBody>
      </p:sp>
    </p:spTree>
    <p:extLst>
      <p:ext uri="{BB962C8B-B14F-4D97-AF65-F5344CB8AC3E}">
        <p14:creationId xmlns:p14="http://schemas.microsoft.com/office/powerpoint/2010/main" val="4178247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EAA21-0D26-BAE2-F83A-EC5D5FAE8E31}"/>
              </a:ext>
            </a:extLst>
          </p:cNvPr>
          <p:cNvSpPr>
            <a:spLocks noGrp="1"/>
          </p:cNvSpPr>
          <p:nvPr>
            <p:ph type="title"/>
          </p:nvPr>
        </p:nvSpPr>
        <p:spPr/>
        <p:txBody>
          <a:bodyPr/>
          <a:lstStyle/>
          <a:p>
            <a:r>
              <a:rPr lang="en-US" dirty="0"/>
              <a:t>About AllyHealth and Child Care Aware</a:t>
            </a:r>
          </a:p>
        </p:txBody>
      </p:sp>
      <p:sp>
        <p:nvSpPr>
          <p:cNvPr id="3" name="Content Placeholder 2">
            <a:extLst>
              <a:ext uri="{FF2B5EF4-FFF2-40B4-BE49-F238E27FC236}">
                <a16:creationId xmlns:a16="http://schemas.microsoft.com/office/drawing/2014/main" id="{0F1FACB9-0856-66A0-46EB-E3BD2506DC6C}"/>
              </a:ext>
            </a:extLst>
          </p:cNvPr>
          <p:cNvSpPr>
            <a:spLocks noGrp="1"/>
          </p:cNvSpPr>
          <p:nvPr>
            <p:ph idx="1"/>
          </p:nvPr>
        </p:nvSpPr>
        <p:spPr>
          <a:xfrm>
            <a:off x="609600" y="1134533"/>
            <a:ext cx="10972800" cy="4876968"/>
          </a:xfrm>
        </p:spPr>
        <p:txBody>
          <a:bodyPr/>
          <a:lstStyle/>
          <a:p>
            <a:r>
              <a:rPr lang="en-US" sz="2300" dirty="0">
                <a:latin typeface="Arial" panose="020B0604020202020204" pitchFamily="34" charset="0"/>
                <a:cs typeface="Arial" panose="020B0604020202020204" pitchFamily="34" charset="0"/>
              </a:rPr>
              <a:t>AllyHealth is a division of PES – An </a:t>
            </a:r>
            <a:r>
              <a:rPr lang="en-US" sz="2300" b="0" i="0" dirty="0">
                <a:solidFill>
                  <a:srgbClr val="404040"/>
                </a:solidFill>
                <a:effectLst/>
                <a:latin typeface="Arial" panose="020B0604020202020204" pitchFamily="34" charset="0"/>
                <a:cs typeface="Arial" panose="020B0604020202020204" pitchFamily="34" charset="0"/>
              </a:rPr>
              <a:t>Employee Benefits Technology, Administration, Education &amp; Virtual Care Solutions based in New Jersey.</a:t>
            </a:r>
            <a:endParaRPr lang="en-US" sz="2300" dirty="0">
              <a:latin typeface="Arial" panose="020B0604020202020204" pitchFamily="34" charset="0"/>
              <a:cs typeface="Arial" panose="020B0604020202020204" pitchFamily="34" charset="0"/>
            </a:endParaRPr>
          </a:p>
          <a:p>
            <a:r>
              <a:rPr lang="en-US" sz="2300" b="0" i="0" dirty="0">
                <a:solidFill>
                  <a:srgbClr val="4A4A4A"/>
                </a:solidFill>
                <a:effectLst/>
                <a:latin typeface="Arial" panose="020B0604020202020204" pitchFamily="34" charset="0"/>
                <a:cs typeface="Arial" panose="020B0604020202020204" pitchFamily="34" charset="0"/>
              </a:rPr>
              <a:t>AllyHealth has a network of U.S. Board Certified doctors with an average of over 15 years experience practicing medicine that are licensed in the state where patients are located. Their specialties include primary care, pediatrics, emergency medicine, and family medicine.</a:t>
            </a:r>
          </a:p>
          <a:p>
            <a:r>
              <a:rPr lang="en-US" sz="2300" b="0" i="0" dirty="0">
                <a:solidFill>
                  <a:srgbClr val="4A4A4A"/>
                </a:solidFill>
                <a:effectLst/>
                <a:latin typeface="Arial" panose="020B0604020202020204" pitchFamily="34" charset="0"/>
                <a:cs typeface="Arial" panose="020B0604020202020204" pitchFamily="34" charset="0"/>
              </a:rPr>
              <a:t>AllyHealth utilizes licensed therapists, psychologists, psychiatrists, and other behavioral health professionals to provide virtual sessions. Therapists have a variety of backgrounds and specialties so that clients can connect with the right provider.</a:t>
            </a:r>
            <a:endParaRPr lang="en-US" sz="2300" dirty="0">
              <a:latin typeface="Arial" panose="020B0604020202020204" pitchFamily="34" charset="0"/>
              <a:cs typeface="Arial" panose="020B0604020202020204" pitchFamily="34" charset="0"/>
            </a:endParaRPr>
          </a:p>
          <a:p>
            <a:r>
              <a:rPr lang="en-US" sz="2300" i="0" dirty="0">
                <a:effectLst/>
                <a:latin typeface="Arial" panose="020B0604020202020204" pitchFamily="34" charset="0"/>
                <a:cs typeface="Arial" panose="020B0604020202020204" pitchFamily="34" charset="0"/>
              </a:rPr>
              <a:t>Founded in 1999, Child Care Aware® of Missouri is a statewide nonprofit. The organization’s services include workforce development, childcare business supports, advocacy and policy work.</a:t>
            </a:r>
          </a:p>
          <a:p>
            <a:endParaRPr lang="en-US" dirty="0"/>
          </a:p>
        </p:txBody>
      </p:sp>
      <p:sp>
        <p:nvSpPr>
          <p:cNvPr id="4" name="Date Placeholder 3">
            <a:extLst>
              <a:ext uri="{FF2B5EF4-FFF2-40B4-BE49-F238E27FC236}">
                <a16:creationId xmlns:a16="http://schemas.microsoft.com/office/drawing/2014/main" id="{32354AFE-1C45-F0E1-4A0B-0D77E8F4B5F5}"/>
              </a:ext>
            </a:extLst>
          </p:cNvPr>
          <p:cNvSpPr>
            <a:spLocks noGrp="1"/>
          </p:cNvSpPr>
          <p:nvPr>
            <p:ph type="dt" sz="half" idx="2"/>
          </p:nvPr>
        </p:nvSpPr>
        <p:spPr/>
        <p:txBody>
          <a:bodyPr/>
          <a:lstStyle/>
          <a:p>
            <a:fld id="{3F31F71A-E9C9-B742-924C-D0085507C1B1}" type="datetime4">
              <a:rPr lang="en-US" smtClean="0"/>
              <a:t>January 16, 2025</a:t>
            </a:fld>
            <a:endParaRPr lang="en-US" dirty="0"/>
          </a:p>
        </p:txBody>
      </p:sp>
      <p:sp>
        <p:nvSpPr>
          <p:cNvPr id="5" name="Slide Number Placeholder 4">
            <a:extLst>
              <a:ext uri="{FF2B5EF4-FFF2-40B4-BE49-F238E27FC236}">
                <a16:creationId xmlns:a16="http://schemas.microsoft.com/office/drawing/2014/main" id="{F6BFA71E-63C9-FBBD-0E4B-ABD2458FA5F7}"/>
              </a:ext>
            </a:extLst>
          </p:cNvPr>
          <p:cNvSpPr>
            <a:spLocks noGrp="1"/>
          </p:cNvSpPr>
          <p:nvPr>
            <p:ph type="sldNum" sz="quarter" idx="4"/>
          </p:nvPr>
        </p:nvSpPr>
        <p:spPr/>
        <p:txBody>
          <a:bodyPr/>
          <a:lstStyle/>
          <a:p>
            <a:fld id="{287F944C-6315-6042-840E-B3BFFC821D31}" type="slidenum">
              <a:rPr lang="en-US" smtClean="0"/>
              <a:pPr/>
              <a:t>6</a:t>
            </a:fld>
            <a:endParaRPr lang="en-US" dirty="0"/>
          </a:p>
        </p:txBody>
      </p:sp>
    </p:spTree>
    <p:extLst>
      <p:ext uri="{BB962C8B-B14F-4D97-AF65-F5344CB8AC3E}">
        <p14:creationId xmlns:p14="http://schemas.microsoft.com/office/powerpoint/2010/main" val="998446875"/>
      </p:ext>
    </p:extLst>
  </p:cSld>
  <p:clrMapOvr>
    <a:masterClrMapping/>
  </p:clrMapOvr>
</p:sld>
</file>

<file path=ppt/theme/theme1.xml><?xml version="1.0" encoding="utf-8"?>
<a:theme xmlns:a="http://schemas.openxmlformats.org/drawingml/2006/main" name="Office Theme">
  <a:themeElements>
    <a:clrScheme name="Custom 1">
      <a:dk1>
        <a:srgbClr val="777877"/>
      </a:dk1>
      <a:lt1>
        <a:sysClr val="window" lastClr="FFFFFF"/>
      </a:lt1>
      <a:dk2>
        <a:srgbClr val="3B3B3B"/>
      </a:dk2>
      <a:lt2>
        <a:srgbClr val="FFFFFE"/>
      </a:lt2>
      <a:accent1>
        <a:srgbClr val="A05DBB"/>
      </a:accent1>
      <a:accent2>
        <a:srgbClr val="00A5C1"/>
      </a:accent2>
      <a:accent3>
        <a:srgbClr val="A6CE1B"/>
      </a:accent3>
      <a:accent4>
        <a:srgbClr val="365695"/>
      </a:accent4>
      <a:accent5>
        <a:srgbClr val="008878"/>
      </a:accent5>
      <a:accent6>
        <a:srgbClr val="A7241B"/>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512</TotalTime>
  <Words>784</Words>
  <Application>Microsoft Office PowerPoint</Application>
  <PresentationFormat>Widescreen</PresentationFormat>
  <Paragraphs>44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Georgia</vt:lpstr>
      <vt:lpstr>Lucida Grande</vt:lpstr>
      <vt:lpstr>Symbol</vt:lpstr>
      <vt:lpstr>Office Theme</vt:lpstr>
      <vt:lpstr>Mental Health Care for the Childcare Workforce</vt:lpstr>
      <vt:lpstr>Community Need</vt:lpstr>
      <vt:lpstr>Program Design</vt:lpstr>
      <vt:lpstr>Program Goals</vt:lpstr>
      <vt:lpstr>Program Evaluation</vt:lpstr>
      <vt:lpstr>About AllyHealth and Child Care Aware</vt:lpstr>
    </vt:vector>
  </TitlesOfParts>
  <Company>Paul Bussman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Evan Brandt</dc:creator>
  <cp:lastModifiedBy>Serena Muhammad</cp:lastModifiedBy>
  <cp:revision>39</cp:revision>
  <dcterms:created xsi:type="dcterms:W3CDTF">2018-05-04T15:48:02Z</dcterms:created>
  <dcterms:modified xsi:type="dcterms:W3CDTF">2025-01-16T20:46:25Z</dcterms:modified>
</cp:coreProperties>
</file>