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680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78361" autoAdjust="0"/>
  </p:normalViewPr>
  <p:slideViewPr>
    <p:cSldViewPr snapToGrid="0">
      <p:cViewPr varScale="1">
        <p:scale>
          <a:sx n="77" d="100"/>
          <a:sy n="77" d="100"/>
        </p:scale>
        <p:origin x="108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08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87E425-E776-4B69-99B0-FFF9BB4B923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4B417-AAB3-4349-8416-3D7390A4F0E8}">
      <dgm:prSet phldrT="[Text]"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SAMHSA GVRN 12-Month No-Cost Extension</a:t>
          </a:r>
        </a:p>
      </dgm:t>
    </dgm:pt>
    <dgm:pt modelId="{38EBFF97-3E40-421F-A8D9-59F04191F8ED}" type="parTrans" cxnId="{0D0B35A6-867C-4748-A629-C0C1DC4F6ECB}">
      <dgm:prSet/>
      <dgm:spPr/>
      <dgm:t>
        <a:bodyPr/>
        <a:lstStyle/>
        <a:p>
          <a:endParaRPr lang="en-US"/>
        </a:p>
      </dgm:t>
    </dgm:pt>
    <dgm:pt modelId="{CBC29A09-46A8-4D09-BB4B-1A2A3F0AE097}" type="sibTrans" cxnId="{0D0B35A6-867C-4748-A629-C0C1DC4F6ECB}">
      <dgm:prSet/>
      <dgm:spPr/>
      <dgm:t>
        <a:bodyPr/>
        <a:lstStyle/>
        <a:p>
          <a:endParaRPr lang="en-US"/>
        </a:p>
      </dgm:t>
    </dgm:pt>
    <dgm:pt modelId="{1766A70B-9407-4586-809B-F7F9224A4200}">
      <dgm:prSet phldrT="[Text]"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$203,807</a:t>
          </a:r>
        </a:p>
      </dgm:t>
    </dgm:pt>
    <dgm:pt modelId="{7CAD96C2-E934-4092-AC34-BDAF5D01B18B}" type="parTrans" cxnId="{BCCFFA41-6EF3-4B81-9739-95D255958C62}">
      <dgm:prSet/>
      <dgm:spPr/>
      <dgm:t>
        <a:bodyPr/>
        <a:lstStyle/>
        <a:p>
          <a:endParaRPr lang="en-US"/>
        </a:p>
      </dgm:t>
    </dgm:pt>
    <dgm:pt modelId="{99F478E4-0310-482E-AEC8-E069567DA45D}" type="sibTrans" cxnId="{BCCFFA41-6EF3-4B81-9739-95D255958C62}">
      <dgm:prSet/>
      <dgm:spPr/>
      <dgm:t>
        <a:bodyPr/>
        <a:lstStyle/>
        <a:p>
          <a:endParaRPr lang="en-US"/>
        </a:p>
      </dgm:t>
    </dgm:pt>
    <dgm:pt modelId="{68C17E3D-22C4-4E51-BA43-321A45CB5904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FFY 09/30/23 – 09/29/24</a:t>
          </a:r>
        </a:p>
      </dgm:t>
    </dgm:pt>
    <dgm:pt modelId="{1455BD97-2B79-4B67-BA8B-6C8F23FDD95A}" type="parTrans" cxnId="{E899524C-5B3E-4CC5-93BA-79BCBC29AFC9}">
      <dgm:prSet/>
      <dgm:spPr/>
      <dgm:t>
        <a:bodyPr/>
        <a:lstStyle/>
        <a:p>
          <a:endParaRPr lang="en-US"/>
        </a:p>
      </dgm:t>
    </dgm:pt>
    <dgm:pt modelId="{3F32A6EB-756D-4AF0-ADA3-4F44FB6A508F}" type="sibTrans" cxnId="{E899524C-5B3E-4CC5-93BA-79BCBC29AFC9}">
      <dgm:prSet/>
      <dgm:spPr/>
      <dgm:t>
        <a:bodyPr/>
        <a:lstStyle/>
        <a:p>
          <a:endParaRPr lang="en-US"/>
        </a:p>
      </dgm:t>
    </dgm:pt>
    <dgm:pt modelId="{CBF88CFA-92C3-409A-BC99-EC2579683096}">
      <dgm:prSet phldrT="[Text]"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SAMHSA SOC Cooperative Agreement #3</a:t>
          </a:r>
        </a:p>
      </dgm:t>
    </dgm:pt>
    <dgm:pt modelId="{BFC34428-D71A-4F21-86E6-D612489F1B44}" type="parTrans" cxnId="{3F178B0D-D908-4749-9948-8DDFD2356DB0}">
      <dgm:prSet/>
      <dgm:spPr/>
      <dgm:t>
        <a:bodyPr/>
        <a:lstStyle/>
        <a:p>
          <a:endParaRPr lang="en-US"/>
        </a:p>
      </dgm:t>
    </dgm:pt>
    <dgm:pt modelId="{2E778774-6D84-4C1D-AE62-43E413D561EF}" type="sibTrans" cxnId="{3F178B0D-D908-4749-9948-8DDFD2356DB0}">
      <dgm:prSet/>
      <dgm:spPr/>
      <dgm:t>
        <a:bodyPr/>
        <a:lstStyle/>
        <a:p>
          <a:endParaRPr lang="en-US"/>
        </a:p>
      </dgm:t>
    </dgm:pt>
    <dgm:pt modelId="{883CF027-D3D6-4451-87F0-65961856C2BD}">
      <dgm:prSet phldrT="[Text]"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$748,432 = 9-months 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of 4-year Cooperative Agreement</a:t>
          </a:r>
        </a:p>
      </dgm:t>
    </dgm:pt>
    <dgm:pt modelId="{7E117F74-5229-4495-B348-226F8B822283}" type="parTrans" cxnId="{5FDF7EC7-EE8D-40DC-985D-9ED1D1882764}">
      <dgm:prSet/>
      <dgm:spPr/>
      <dgm:t>
        <a:bodyPr/>
        <a:lstStyle/>
        <a:p>
          <a:endParaRPr lang="en-US"/>
        </a:p>
      </dgm:t>
    </dgm:pt>
    <dgm:pt modelId="{4291FA78-0D9E-4BEB-B6A0-7ABEAB29B363}" type="sibTrans" cxnId="{5FDF7EC7-EE8D-40DC-985D-9ED1D1882764}">
      <dgm:prSet/>
      <dgm:spPr/>
      <dgm:t>
        <a:bodyPr/>
        <a:lstStyle/>
        <a:p>
          <a:endParaRPr lang="en-US"/>
        </a:p>
      </dgm:t>
    </dgm:pt>
    <dgm:pt modelId="{D8B9BC5B-FD9E-4DF9-85AF-8FAB14BC18D4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FFY 09/30/23 – 09/29/24</a:t>
          </a:r>
        </a:p>
      </dgm:t>
    </dgm:pt>
    <dgm:pt modelId="{6D98F928-2D5E-4E19-B2EF-DAA7286A090A}" type="parTrans" cxnId="{91B9F464-1BA5-4BA3-818E-315850C18DC2}">
      <dgm:prSet/>
      <dgm:spPr/>
      <dgm:t>
        <a:bodyPr/>
        <a:lstStyle/>
        <a:p>
          <a:endParaRPr lang="en-US"/>
        </a:p>
      </dgm:t>
    </dgm:pt>
    <dgm:pt modelId="{8B542FD5-5469-45BD-B596-D426B7E75CBB}" type="sibTrans" cxnId="{91B9F464-1BA5-4BA3-818E-315850C18DC2}">
      <dgm:prSet/>
      <dgm:spPr/>
      <dgm:t>
        <a:bodyPr/>
        <a:lstStyle/>
        <a:p>
          <a:endParaRPr lang="en-US"/>
        </a:p>
      </dgm:t>
    </dgm:pt>
    <dgm:pt modelId="{62D80E03-EBF7-47DD-99B1-232D18FC7A09}">
      <dgm:prSet phldrT="[Text]"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MHB Salaries &amp; Fringe</a:t>
          </a:r>
        </a:p>
      </dgm:t>
    </dgm:pt>
    <dgm:pt modelId="{BF084221-1768-48A5-8EF8-B31C51BC5931}" type="parTrans" cxnId="{1B3393DB-204A-4580-9AAA-536D292C3CB1}">
      <dgm:prSet/>
      <dgm:spPr/>
      <dgm:t>
        <a:bodyPr/>
        <a:lstStyle/>
        <a:p>
          <a:endParaRPr lang="en-US"/>
        </a:p>
      </dgm:t>
    </dgm:pt>
    <dgm:pt modelId="{49AB67DC-6D1C-45DF-9A5C-F60AA5DA5F94}" type="sibTrans" cxnId="{1B3393DB-204A-4580-9AAA-536D292C3CB1}">
      <dgm:prSet/>
      <dgm:spPr/>
      <dgm:t>
        <a:bodyPr/>
        <a:lstStyle/>
        <a:p>
          <a:endParaRPr lang="en-US"/>
        </a:p>
      </dgm:t>
    </dgm:pt>
    <dgm:pt modelId="{5CDD4BF4-81A1-49CB-A9F5-93C70775369E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Salaries for 2 new positions prorated at 4 months = </a:t>
          </a:r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$40,750</a:t>
          </a:r>
        </a:p>
      </dgm:t>
    </dgm:pt>
    <dgm:pt modelId="{46253067-1F4F-4172-BDA6-DD6CB4CCCCF1}" type="parTrans" cxnId="{E325F593-27B8-4358-8A87-D7CF9256F93B}">
      <dgm:prSet/>
      <dgm:spPr/>
      <dgm:t>
        <a:bodyPr/>
        <a:lstStyle/>
        <a:p>
          <a:endParaRPr lang="en-US"/>
        </a:p>
      </dgm:t>
    </dgm:pt>
    <dgm:pt modelId="{8FBCF00F-C9B3-49E9-8CF2-784C3252C4AE}" type="sibTrans" cxnId="{E325F593-27B8-4358-8A87-D7CF9256F93B}">
      <dgm:prSet/>
      <dgm:spPr/>
      <dgm:t>
        <a:bodyPr/>
        <a:lstStyle/>
        <a:p>
          <a:endParaRPr lang="en-US"/>
        </a:p>
      </dgm:t>
    </dgm:pt>
    <dgm:pt modelId="{B9C7B984-A9D7-41DE-94AB-213287711512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Fringe for 2 new positions prorated at 4 months = </a:t>
          </a:r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$14,670</a:t>
          </a:r>
        </a:p>
      </dgm:t>
    </dgm:pt>
    <dgm:pt modelId="{42084E25-9D21-4FC2-A9EE-5CF7F034FC8D}" type="parTrans" cxnId="{D014BC81-16C6-4541-804A-5C9764530032}">
      <dgm:prSet/>
      <dgm:spPr/>
      <dgm:t>
        <a:bodyPr/>
        <a:lstStyle/>
        <a:p>
          <a:endParaRPr lang="en-US"/>
        </a:p>
      </dgm:t>
    </dgm:pt>
    <dgm:pt modelId="{305F3EE4-FEF3-4880-B55D-10677F6FF7A0}" type="sibTrans" cxnId="{D014BC81-16C6-4541-804A-5C9764530032}">
      <dgm:prSet/>
      <dgm:spPr/>
      <dgm:t>
        <a:bodyPr/>
        <a:lstStyle/>
        <a:p>
          <a:endParaRPr lang="en-US"/>
        </a:p>
      </dgm:t>
    </dgm:pt>
    <dgm:pt modelId="{E2EE82A7-A34F-4B69-AADF-8682717CD730}">
      <dgm:prSet phldrT="[Text]"/>
      <dgm:spPr/>
      <dgm:t>
        <a:bodyPr/>
        <a:lstStyle/>
        <a:p>
          <a:pPr>
            <a:buFontTx/>
            <a:buNone/>
          </a:pP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68BD74-DE04-4234-9BAA-39407DD654C1}" type="parTrans" cxnId="{949C6C82-C9F3-4211-B1D5-9D9E69854C0E}">
      <dgm:prSet/>
      <dgm:spPr/>
      <dgm:t>
        <a:bodyPr/>
        <a:lstStyle/>
        <a:p>
          <a:endParaRPr lang="en-US"/>
        </a:p>
      </dgm:t>
    </dgm:pt>
    <dgm:pt modelId="{7DE972E6-0EFA-4493-8486-FB136A68D102}" type="sibTrans" cxnId="{949C6C82-C9F3-4211-B1D5-9D9E69854C0E}">
      <dgm:prSet/>
      <dgm:spPr/>
      <dgm:t>
        <a:bodyPr/>
        <a:lstStyle/>
        <a:p>
          <a:endParaRPr lang="en-US"/>
        </a:p>
      </dgm:t>
    </dgm:pt>
    <dgm:pt modelId="{B30BCC83-7AB9-4FCF-8920-A7EBE09FA8C0}">
      <dgm:prSet phldrT="[Text]"/>
      <dgm:spPr/>
      <dgm:t>
        <a:bodyPr/>
        <a:lstStyle/>
        <a:p>
          <a:pPr>
            <a:buFontTx/>
            <a:buNone/>
          </a:pP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224FDC-A44D-48E0-B5B1-73E25B66523C}" type="parTrans" cxnId="{9F1076A4-A435-4371-BBB2-07CC12CC855E}">
      <dgm:prSet/>
      <dgm:spPr/>
      <dgm:t>
        <a:bodyPr/>
        <a:lstStyle/>
        <a:p>
          <a:endParaRPr lang="en-US"/>
        </a:p>
      </dgm:t>
    </dgm:pt>
    <dgm:pt modelId="{3D91DD9E-32B6-4B8F-9ACC-6C504025C871}" type="sibTrans" cxnId="{9F1076A4-A435-4371-BBB2-07CC12CC855E}">
      <dgm:prSet/>
      <dgm:spPr/>
      <dgm:t>
        <a:bodyPr/>
        <a:lstStyle/>
        <a:p>
          <a:endParaRPr lang="en-US"/>
        </a:p>
      </dgm:t>
    </dgm:pt>
    <dgm:pt modelId="{80B68B5D-9C8F-40BC-B2BD-2FD85A61EE9D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Total Revenue</a:t>
          </a:r>
        </a:p>
      </dgm:t>
    </dgm:pt>
    <dgm:pt modelId="{B5C6AEC5-B92C-4DBD-8302-F3E2D9BEA0C9}" type="parTrans" cxnId="{905710D8-5BEE-4218-8E9B-0A7DB4F39245}">
      <dgm:prSet/>
      <dgm:spPr/>
      <dgm:t>
        <a:bodyPr/>
        <a:lstStyle/>
        <a:p>
          <a:endParaRPr lang="en-US"/>
        </a:p>
      </dgm:t>
    </dgm:pt>
    <dgm:pt modelId="{14D98631-6CE9-4D17-A6B8-EC389421D03C}" type="sibTrans" cxnId="{905710D8-5BEE-4218-8E9B-0A7DB4F39245}">
      <dgm:prSet/>
      <dgm:spPr/>
      <dgm:t>
        <a:bodyPr/>
        <a:lstStyle/>
        <a:p>
          <a:endParaRPr lang="en-US"/>
        </a:p>
      </dgm:t>
    </dgm:pt>
    <dgm:pt modelId="{8C322580-D8D3-4BC8-BC3B-7EBEE9DBA017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Estimated at </a:t>
          </a:r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$20,233,530</a:t>
          </a:r>
        </a:p>
      </dgm:t>
    </dgm:pt>
    <dgm:pt modelId="{EE321053-B985-4226-9C31-F6C40C357E26}" type="parTrans" cxnId="{55C0DEC8-D5E2-48DD-8E33-D6B2C29EB3B0}">
      <dgm:prSet/>
      <dgm:spPr/>
      <dgm:t>
        <a:bodyPr/>
        <a:lstStyle/>
        <a:p>
          <a:endParaRPr lang="en-US"/>
        </a:p>
      </dgm:t>
    </dgm:pt>
    <dgm:pt modelId="{09CA945A-DE5C-433F-B962-FE5A388A1362}" type="sibTrans" cxnId="{55C0DEC8-D5E2-48DD-8E33-D6B2C29EB3B0}">
      <dgm:prSet/>
      <dgm:spPr/>
      <dgm:t>
        <a:bodyPr/>
        <a:lstStyle/>
        <a:p>
          <a:endParaRPr lang="en-US"/>
        </a:p>
      </dgm:t>
    </dgm:pt>
    <dgm:pt modelId="{DAD729BE-2A53-4011-BC24-146735B0BCD4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$952,239 increase</a:t>
          </a:r>
        </a:p>
      </dgm:t>
    </dgm:pt>
    <dgm:pt modelId="{761A4C6B-76D9-41C0-BF30-B3F99CF33949}" type="parTrans" cxnId="{CE81E8BD-8F90-4C21-BDFB-5A166A3A09C9}">
      <dgm:prSet/>
      <dgm:spPr/>
      <dgm:t>
        <a:bodyPr/>
        <a:lstStyle/>
        <a:p>
          <a:endParaRPr lang="en-US"/>
        </a:p>
      </dgm:t>
    </dgm:pt>
    <dgm:pt modelId="{1A2B5BAD-7B8B-4323-B47D-85B107FE718C}" type="sibTrans" cxnId="{CE81E8BD-8F90-4C21-BDFB-5A166A3A09C9}">
      <dgm:prSet/>
      <dgm:spPr/>
      <dgm:t>
        <a:bodyPr/>
        <a:lstStyle/>
        <a:p>
          <a:endParaRPr lang="en-US"/>
        </a:p>
      </dgm:t>
    </dgm:pt>
    <dgm:pt modelId="{7C4A5176-639C-4188-A2C6-1B0828EE50BD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4.94% over 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FY24  budget approved in June 2023</a:t>
          </a:r>
        </a:p>
      </dgm:t>
    </dgm:pt>
    <dgm:pt modelId="{E71472E6-15A2-416C-9278-963251953337}" type="parTrans" cxnId="{119F0150-36A1-46F2-8B31-8784DB64E6B7}">
      <dgm:prSet/>
      <dgm:spPr/>
      <dgm:t>
        <a:bodyPr/>
        <a:lstStyle/>
        <a:p>
          <a:endParaRPr lang="en-US"/>
        </a:p>
      </dgm:t>
    </dgm:pt>
    <dgm:pt modelId="{FAFFCB09-B16E-4D79-A8AA-E8FFB6F88E91}" type="sibTrans" cxnId="{119F0150-36A1-46F2-8B31-8784DB64E6B7}">
      <dgm:prSet/>
      <dgm:spPr/>
      <dgm:t>
        <a:bodyPr/>
        <a:lstStyle/>
        <a:p>
          <a:endParaRPr lang="en-US"/>
        </a:p>
      </dgm:t>
    </dgm:pt>
    <dgm:pt modelId="{7E1E4834-C55B-421D-9B5D-38D99492D5B8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39EA4D-758F-40EE-9B36-C2B4898B9143}" type="parTrans" cxnId="{BF5280CD-394A-4F3B-A888-46FE63481040}">
      <dgm:prSet/>
      <dgm:spPr/>
      <dgm:t>
        <a:bodyPr/>
        <a:lstStyle/>
        <a:p>
          <a:endParaRPr lang="en-US"/>
        </a:p>
      </dgm:t>
    </dgm:pt>
    <dgm:pt modelId="{8142BA1D-9975-432F-A54E-DFC1BF3C3610}" type="sibTrans" cxnId="{BF5280CD-394A-4F3B-A888-46FE63481040}">
      <dgm:prSet/>
      <dgm:spPr/>
      <dgm:t>
        <a:bodyPr/>
        <a:lstStyle/>
        <a:p>
          <a:endParaRPr lang="en-US"/>
        </a:p>
      </dgm:t>
    </dgm:pt>
    <dgm:pt modelId="{F079D046-578A-4B93-BC91-E9FFE4914964}">
      <dgm:prSet/>
      <dgm:spPr/>
      <dgm:t>
        <a:bodyPr/>
        <a:lstStyle/>
        <a:p>
          <a:pPr>
            <a:buFontTx/>
            <a:buNone/>
          </a:pP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5B6EB9-C8F2-4230-AD25-C4921B52A9B3}" type="parTrans" cxnId="{61FBF2EF-A3FF-4C3E-AE5A-AD9DBA0D66BC}">
      <dgm:prSet/>
      <dgm:spPr/>
      <dgm:t>
        <a:bodyPr/>
        <a:lstStyle/>
        <a:p>
          <a:endParaRPr lang="en-US"/>
        </a:p>
      </dgm:t>
    </dgm:pt>
    <dgm:pt modelId="{02F90F88-F457-4052-A1EA-5DDEC2257B01}" type="sibTrans" cxnId="{61FBF2EF-A3FF-4C3E-AE5A-AD9DBA0D66BC}">
      <dgm:prSet/>
      <dgm:spPr/>
      <dgm:t>
        <a:bodyPr/>
        <a:lstStyle/>
        <a:p>
          <a:endParaRPr lang="en-US"/>
        </a:p>
      </dgm:t>
    </dgm:pt>
    <dgm:pt modelId="{E9329662-24C8-4CBE-A8EF-DD9FE41BE7A1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St. Louis Area Violence Prevention Commission</a:t>
          </a:r>
        </a:p>
      </dgm:t>
    </dgm:pt>
    <dgm:pt modelId="{E96F73BB-EBBA-4BD8-8350-6864ECE89827}" type="parTrans" cxnId="{BCFE8681-73D2-4810-9269-1BF2813276E7}">
      <dgm:prSet/>
      <dgm:spPr/>
      <dgm:t>
        <a:bodyPr/>
        <a:lstStyle/>
        <a:p>
          <a:endParaRPr lang="en-US"/>
        </a:p>
      </dgm:t>
    </dgm:pt>
    <dgm:pt modelId="{301F33A8-6736-46A0-AB6C-2839CC50128C}" type="sibTrans" cxnId="{BCFE8681-73D2-4810-9269-1BF2813276E7}">
      <dgm:prSet/>
      <dgm:spPr/>
      <dgm:t>
        <a:bodyPr/>
        <a:lstStyle/>
        <a:p>
          <a:endParaRPr lang="en-US"/>
        </a:p>
      </dgm:t>
    </dgm:pt>
    <dgm:pt modelId="{B2DD6F56-388C-4057-B2F1-5D08EDDE7615}">
      <dgm:prSet phldrT="[Text]"/>
      <dgm:spPr/>
      <dgm:t>
        <a:bodyPr/>
        <a:lstStyle/>
        <a:p>
          <a:pPr>
            <a:buFontTx/>
            <a:buNone/>
          </a:pP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064851-9890-479D-BF5C-5BE1046AF9D4}" type="parTrans" cxnId="{E77AD1A7-4255-4EC1-8EDC-EDFD5411D646}">
      <dgm:prSet/>
      <dgm:spPr/>
      <dgm:t>
        <a:bodyPr/>
        <a:lstStyle/>
        <a:p>
          <a:endParaRPr lang="en-US"/>
        </a:p>
      </dgm:t>
    </dgm:pt>
    <dgm:pt modelId="{8754A97E-24E2-4070-B2DE-2D7AA362B755}" type="sibTrans" cxnId="{E77AD1A7-4255-4EC1-8EDC-EDFD5411D646}">
      <dgm:prSet/>
      <dgm:spPr/>
      <dgm:t>
        <a:bodyPr/>
        <a:lstStyle/>
        <a:p>
          <a:endParaRPr lang="en-US"/>
        </a:p>
      </dgm:t>
    </dgm:pt>
    <dgm:pt modelId="{E2EB8EA8-5451-4F9F-9C41-2E1D3787EC44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System of Care St. Louis Region</a:t>
          </a:r>
        </a:p>
      </dgm:t>
    </dgm:pt>
    <dgm:pt modelId="{F067DFE2-D9B4-453B-9EA6-3539D70BC325}" type="parTrans" cxnId="{8AC78A5B-6C06-4B05-8837-B742C1A6BDAF}">
      <dgm:prSet/>
      <dgm:spPr/>
      <dgm:t>
        <a:bodyPr/>
        <a:lstStyle/>
        <a:p>
          <a:endParaRPr lang="en-US"/>
        </a:p>
      </dgm:t>
    </dgm:pt>
    <dgm:pt modelId="{959B017E-D857-4E47-B1D6-B30534CACC14}" type="sibTrans" cxnId="{8AC78A5B-6C06-4B05-8837-B742C1A6BDAF}">
      <dgm:prSet/>
      <dgm:spPr/>
      <dgm:t>
        <a:bodyPr/>
        <a:lstStyle/>
        <a:p>
          <a:endParaRPr lang="en-US"/>
        </a:p>
      </dgm:t>
    </dgm:pt>
    <dgm:pt modelId="{B3BCAA24-F633-4B29-A23D-FE01EDDE0BE9}">
      <dgm:prSet phldrT="[Text]"/>
      <dgm:spPr/>
      <dgm:t>
        <a:bodyPr/>
        <a:lstStyle/>
        <a:p>
          <a:pPr>
            <a:buFontTx/>
            <a:buNone/>
          </a:pP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D6F4D6-E461-4EA5-9671-5DF18641D877}" type="parTrans" cxnId="{7108C011-998D-4533-9CD2-CF2AA90F9E9D}">
      <dgm:prSet/>
      <dgm:spPr/>
      <dgm:t>
        <a:bodyPr/>
        <a:lstStyle/>
        <a:p>
          <a:endParaRPr lang="en-US"/>
        </a:p>
      </dgm:t>
    </dgm:pt>
    <dgm:pt modelId="{C0302264-8AA2-4410-ADCB-F10AF8FFACE8}" type="sibTrans" cxnId="{7108C011-998D-4533-9CD2-CF2AA90F9E9D}">
      <dgm:prSet/>
      <dgm:spPr/>
      <dgm:t>
        <a:bodyPr/>
        <a:lstStyle/>
        <a:p>
          <a:endParaRPr lang="en-US"/>
        </a:p>
      </dgm:t>
    </dgm:pt>
    <dgm:pt modelId="{0276E672-0095-47B1-8956-09B8702BBF15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Total salaries &amp; fringe = </a:t>
          </a:r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$55,420</a:t>
          </a:r>
        </a:p>
      </dgm:t>
    </dgm:pt>
    <dgm:pt modelId="{17E4463E-8F12-4170-9760-0FF843E892FF}" type="parTrans" cxnId="{E6179E4F-A478-499B-8E41-36EA95C7F45F}">
      <dgm:prSet/>
      <dgm:spPr/>
      <dgm:t>
        <a:bodyPr/>
        <a:lstStyle/>
        <a:p>
          <a:endParaRPr lang="en-US"/>
        </a:p>
      </dgm:t>
    </dgm:pt>
    <dgm:pt modelId="{E57A8B7E-BDAC-4B66-BE1A-1B7B487B268B}" type="sibTrans" cxnId="{E6179E4F-A478-499B-8E41-36EA95C7F45F}">
      <dgm:prSet/>
      <dgm:spPr/>
      <dgm:t>
        <a:bodyPr/>
        <a:lstStyle/>
        <a:p>
          <a:endParaRPr lang="en-US"/>
        </a:p>
      </dgm:t>
    </dgm:pt>
    <dgm:pt modelId="{EECD7F31-5BF5-4035-B5E5-3DB28BF11332}">
      <dgm:prSet phldrT="[Text]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DC8EB6-8613-4335-A80E-89B8A75310B0}" type="parTrans" cxnId="{456FDFA6-0A42-426F-841A-17FE8A656273}">
      <dgm:prSet/>
      <dgm:spPr/>
      <dgm:t>
        <a:bodyPr/>
        <a:lstStyle/>
        <a:p>
          <a:endParaRPr lang="en-US"/>
        </a:p>
      </dgm:t>
    </dgm:pt>
    <dgm:pt modelId="{A4078D84-0826-4758-9FF1-7B0F86F21456}" type="sibTrans" cxnId="{456FDFA6-0A42-426F-841A-17FE8A656273}">
      <dgm:prSet/>
      <dgm:spPr/>
      <dgm:t>
        <a:bodyPr/>
        <a:lstStyle/>
        <a:p>
          <a:endParaRPr lang="en-US"/>
        </a:p>
      </dgm:t>
    </dgm:pt>
    <dgm:pt modelId="{3A3C912D-9F08-4E84-94CE-67B6D4E011F7}">
      <dgm:prSet phldrT="[Text]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5AD04D-3322-47EF-971A-B72826242EF4}" type="parTrans" cxnId="{BEA32E36-54BF-4FE2-BDC0-0DB0959514EC}">
      <dgm:prSet/>
      <dgm:spPr/>
      <dgm:t>
        <a:bodyPr/>
        <a:lstStyle/>
        <a:p>
          <a:endParaRPr lang="en-US"/>
        </a:p>
      </dgm:t>
    </dgm:pt>
    <dgm:pt modelId="{0FCFB336-4597-403B-B0C9-7BF758763655}" type="sibTrans" cxnId="{BEA32E36-54BF-4FE2-BDC0-0DB0959514EC}">
      <dgm:prSet/>
      <dgm:spPr/>
      <dgm:t>
        <a:bodyPr/>
        <a:lstStyle/>
        <a:p>
          <a:endParaRPr lang="en-US"/>
        </a:p>
      </dgm:t>
    </dgm:pt>
    <dgm:pt modelId="{FD32543C-799A-48A8-9D73-6B5A00C5BC1C}" type="pres">
      <dgm:prSet presAssocID="{2387E425-E776-4B69-99B0-FFF9BB4B923B}" presName="Name0" presStyleCnt="0">
        <dgm:presLayoutVars>
          <dgm:dir/>
          <dgm:animLvl val="lvl"/>
          <dgm:resizeHandles val="exact"/>
        </dgm:presLayoutVars>
      </dgm:prSet>
      <dgm:spPr/>
    </dgm:pt>
    <dgm:pt modelId="{F81029D7-85CA-482C-A006-4A719A3DB59A}" type="pres">
      <dgm:prSet presAssocID="{1F64B417-AAB3-4349-8416-3D7390A4F0E8}" presName="composite" presStyleCnt="0"/>
      <dgm:spPr/>
    </dgm:pt>
    <dgm:pt modelId="{B56243F7-2287-47F4-BD94-BF875377B238}" type="pres">
      <dgm:prSet presAssocID="{1F64B417-AAB3-4349-8416-3D7390A4F0E8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E6E77997-8DB1-4A29-B37E-7FA24CC37184}" type="pres">
      <dgm:prSet presAssocID="{1F64B417-AAB3-4349-8416-3D7390A4F0E8}" presName="desTx" presStyleLbl="alignAccFollowNode1" presStyleIdx="0" presStyleCnt="4">
        <dgm:presLayoutVars>
          <dgm:bulletEnabled val="1"/>
        </dgm:presLayoutVars>
      </dgm:prSet>
      <dgm:spPr/>
    </dgm:pt>
    <dgm:pt modelId="{8312245D-2098-4982-A81C-2A18DF03CE93}" type="pres">
      <dgm:prSet presAssocID="{CBC29A09-46A8-4D09-BB4B-1A2A3F0AE097}" presName="space" presStyleCnt="0"/>
      <dgm:spPr/>
    </dgm:pt>
    <dgm:pt modelId="{182595B8-668E-4A3E-B0A3-62A708710E4B}" type="pres">
      <dgm:prSet presAssocID="{CBF88CFA-92C3-409A-BC99-EC2579683096}" presName="composite" presStyleCnt="0"/>
      <dgm:spPr/>
    </dgm:pt>
    <dgm:pt modelId="{C26016FA-160C-4225-AD21-2806DFF313CE}" type="pres">
      <dgm:prSet presAssocID="{CBF88CFA-92C3-409A-BC99-EC2579683096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9578200F-9053-4F16-81EF-B3535DD76207}" type="pres">
      <dgm:prSet presAssocID="{CBF88CFA-92C3-409A-BC99-EC2579683096}" presName="desTx" presStyleLbl="alignAccFollowNode1" presStyleIdx="1" presStyleCnt="4">
        <dgm:presLayoutVars>
          <dgm:bulletEnabled val="1"/>
        </dgm:presLayoutVars>
      </dgm:prSet>
      <dgm:spPr/>
    </dgm:pt>
    <dgm:pt modelId="{F6978B48-3B24-43B5-86FB-A5FD1A7B0A95}" type="pres">
      <dgm:prSet presAssocID="{2E778774-6D84-4C1D-AE62-43E413D561EF}" presName="space" presStyleCnt="0"/>
      <dgm:spPr/>
    </dgm:pt>
    <dgm:pt modelId="{1284AA8E-C8B9-4C55-869E-71AF357F9D2D}" type="pres">
      <dgm:prSet presAssocID="{62D80E03-EBF7-47DD-99B1-232D18FC7A09}" presName="composite" presStyleCnt="0"/>
      <dgm:spPr/>
    </dgm:pt>
    <dgm:pt modelId="{A6BCFC36-D063-4019-AB51-F9F4305D8344}" type="pres">
      <dgm:prSet presAssocID="{62D80E03-EBF7-47DD-99B1-232D18FC7A09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4DDE0E96-3A7D-4182-998A-16CA1072BA31}" type="pres">
      <dgm:prSet presAssocID="{62D80E03-EBF7-47DD-99B1-232D18FC7A09}" presName="desTx" presStyleLbl="alignAccFollowNode1" presStyleIdx="2" presStyleCnt="4">
        <dgm:presLayoutVars>
          <dgm:bulletEnabled val="1"/>
        </dgm:presLayoutVars>
      </dgm:prSet>
      <dgm:spPr/>
    </dgm:pt>
    <dgm:pt modelId="{22086093-345C-497E-B1B1-B44F6A832152}" type="pres">
      <dgm:prSet presAssocID="{49AB67DC-6D1C-45DF-9A5C-F60AA5DA5F94}" presName="space" presStyleCnt="0"/>
      <dgm:spPr/>
    </dgm:pt>
    <dgm:pt modelId="{022EBA3C-899E-4058-B626-4210152FAA15}" type="pres">
      <dgm:prSet presAssocID="{80B68B5D-9C8F-40BC-B2BD-2FD85A61EE9D}" presName="composite" presStyleCnt="0"/>
      <dgm:spPr/>
    </dgm:pt>
    <dgm:pt modelId="{060EED99-4FC7-4CA4-A5AA-3B8B83AE6A31}" type="pres">
      <dgm:prSet presAssocID="{80B68B5D-9C8F-40BC-B2BD-2FD85A61EE9D}" presName="parTx" presStyleLbl="alignNode1" presStyleIdx="3" presStyleCnt="4" custLinFactNeighborX="166" custLinFactNeighborY="-3504">
        <dgm:presLayoutVars>
          <dgm:chMax val="0"/>
          <dgm:chPref val="0"/>
          <dgm:bulletEnabled val="1"/>
        </dgm:presLayoutVars>
      </dgm:prSet>
      <dgm:spPr/>
    </dgm:pt>
    <dgm:pt modelId="{6DE1F237-54D5-438D-A02A-E4917807E8B5}" type="pres">
      <dgm:prSet presAssocID="{80B68B5D-9C8F-40BC-B2BD-2FD85A61EE9D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F2E36203-8EDB-4C0D-816F-175062A3DA04}" type="presOf" srcId="{E9329662-24C8-4CBE-A8EF-DD9FE41BE7A1}" destId="{E6E77997-8DB1-4A29-B37E-7FA24CC37184}" srcOrd="0" destOrd="0" presId="urn:microsoft.com/office/officeart/2005/8/layout/hList1"/>
    <dgm:cxn modelId="{3F178B0D-D908-4749-9948-8DDFD2356DB0}" srcId="{2387E425-E776-4B69-99B0-FFF9BB4B923B}" destId="{CBF88CFA-92C3-409A-BC99-EC2579683096}" srcOrd="1" destOrd="0" parTransId="{BFC34428-D71A-4F21-86E6-D612489F1B44}" sibTransId="{2E778774-6D84-4C1D-AE62-43E413D561EF}"/>
    <dgm:cxn modelId="{404B2810-BDE5-4CBC-A022-8A471C7E2F27}" type="presOf" srcId="{7C4A5176-639C-4188-A2C6-1B0828EE50BD}" destId="{6DE1F237-54D5-438D-A02A-E4917807E8B5}" srcOrd="0" destOrd="4" presId="urn:microsoft.com/office/officeart/2005/8/layout/hList1"/>
    <dgm:cxn modelId="{1A780411-9BBB-41D4-8E47-1145AD512431}" type="presOf" srcId="{68C17E3D-22C4-4E51-BA43-321A45CB5904}" destId="{E6E77997-8DB1-4A29-B37E-7FA24CC37184}" srcOrd="0" destOrd="4" presId="urn:microsoft.com/office/officeart/2005/8/layout/hList1"/>
    <dgm:cxn modelId="{05F55E11-8E1B-49BA-9F44-17DB4BEAB96D}" type="presOf" srcId="{2387E425-E776-4B69-99B0-FFF9BB4B923B}" destId="{FD32543C-799A-48A8-9D73-6B5A00C5BC1C}" srcOrd="0" destOrd="0" presId="urn:microsoft.com/office/officeart/2005/8/layout/hList1"/>
    <dgm:cxn modelId="{7108C011-998D-4533-9CD2-CF2AA90F9E9D}" srcId="{CBF88CFA-92C3-409A-BC99-EC2579683096}" destId="{B3BCAA24-F633-4B29-A23D-FE01EDDE0BE9}" srcOrd="1" destOrd="0" parTransId="{6CD6F4D6-E461-4EA5-9671-5DF18641D877}" sibTransId="{C0302264-8AA2-4410-ADCB-F10AF8FFACE8}"/>
    <dgm:cxn modelId="{8F064015-7AD4-4A83-8C97-1FDEB3068B9F}" type="presOf" srcId="{883CF027-D3D6-4451-87F0-65961856C2BD}" destId="{9578200F-9053-4F16-81EF-B3535DD76207}" srcOrd="0" destOrd="2" presId="urn:microsoft.com/office/officeart/2005/8/layout/hList1"/>
    <dgm:cxn modelId="{CB6C8616-ADB0-4303-AF67-9941F1B10352}" type="presOf" srcId="{1F64B417-AAB3-4349-8416-3D7390A4F0E8}" destId="{B56243F7-2287-47F4-BD94-BF875377B238}" srcOrd="0" destOrd="0" presId="urn:microsoft.com/office/officeart/2005/8/layout/hList1"/>
    <dgm:cxn modelId="{B5899E22-A31D-4256-BC8E-55ACDA624F87}" type="presOf" srcId="{80B68B5D-9C8F-40BC-B2BD-2FD85A61EE9D}" destId="{060EED99-4FC7-4CA4-A5AA-3B8B83AE6A31}" srcOrd="0" destOrd="0" presId="urn:microsoft.com/office/officeart/2005/8/layout/hList1"/>
    <dgm:cxn modelId="{B0E2C825-A221-4E06-B02B-C3A8B5628C1F}" type="presOf" srcId="{1766A70B-9407-4586-809B-F7F9224A4200}" destId="{E6E77997-8DB1-4A29-B37E-7FA24CC37184}" srcOrd="0" destOrd="2" presId="urn:microsoft.com/office/officeart/2005/8/layout/hList1"/>
    <dgm:cxn modelId="{BEA32E36-54BF-4FE2-BDC0-0DB0959514EC}" srcId="{62D80E03-EBF7-47DD-99B1-232D18FC7A09}" destId="{3A3C912D-9F08-4E84-94CE-67B6D4E011F7}" srcOrd="3" destOrd="0" parTransId="{D95AD04D-3322-47EF-971A-B72826242EF4}" sibTransId="{0FCFB336-4597-403B-B0C9-7BF758763655}"/>
    <dgm:cxn modelId="{8AC78A5B-6C06-4B05-8837-B742C1A6BDAF}" srcId="{CBF88CFA-92C3-409A-BC99-EC2579683096}" destId="{E2EB8EA8-5451-4F9F-9C41-2E1D3787EC44}" srcOrd="0" destOrd="0" parTransId="{F067DFE2-D9B4-453B-9EA6-3539D70BC325}" sibTransId="{959B017E-D857-4E47-B1D6-B30534CACC14}"/>
    <dgm:cxn modelId="{BCCFFA41-6EF3-4B81-9739-95D255958C62}" srcId="{1F64B417-AAB3-4349-8416-3D7390A4F0E8}" destId="{1766A70B-9407-4586-809B-F7F9224A4200}" srcOrd="2" destOrd="0" parTransId="{7CAD96C2-E934-4092-AC34-BDAF5D01B18B}" sibTransId="{99F478E4-0310-482E-AEC8-E069567DA45D}"/>
    <dgm:cxn modelId="{91B9F464-1BA5-4BA3-818E-315850C18DC2}" srcId="{CBF88CFA-92C3-409A-BC99-EC2579683096}" destId="{D8B9BC5B-FD9E-4DF9-85AF-8FAB14BC18D4}" srcOrd="4" destOrd="0" parTransId="{6D98F928-2D5E-4E19-B2EF-DAA7286A090A}" sibTransId="{8B542FD5-5469-45BD-B596-D426B7E75CBB}"/>
    <dgm:cxn modelId="{C19A5646-941C-4CE4-A4C6-64DBE02312EF}" type="presOf" srcId="{D8B9BC5B-FD9E-4DF9-85AF-8FAB14BC18D4}" destId="{9578200F-9053-4F16-81EF-B3535DD76207}" srcOrd="0" destOrd="4" presId="urn:microsoft.com/office/officeart/2005/8/layout/hList1"/>
    <dgm:cxn modelId="{E899524C-5B3E-4CC5-93BA-79BCBC29AFC9}" srcId="{1F64B417-AAB3-4349-8416-3D7390A4F0E8}" destId="{68C17E3D-22C4-4E51-BA43-321A45CB5904}" srcOrd="4" destOrd="0" parTransId="{1455BD97-2B79-4B67-BA8B-6C8F23FDD95A}" sibTransId="{3F32A6EB-756D-4AF0-ADA3-4F44FB6A508F}"/>
    <dgm:cxn modelId="{E6179E4F-A478-499B-8E41-36EA95C7F45F}" srcId="{62D80E03-EBF7-47DD-99B1-232D18FC7A09}" destId="{0276E672-0095-47B1-8956-09B8702BBF15}" srcOrd="4" destOrd="0" parTransId="{17E4463E-8F12-4170-9760-0FF843E892FF}" sibTransId="{E57A8B7E-BDAC-4B66-BE1A-1B7B487B268B}"/>
    <dgm:cxn modelId="{119F0150-36A1-46F2-8B31-8784DB64E6B7}" srcId="{80B68B5D-9C8F-40BC-B2BD-2FD85A61EE9D}" destId="{7C4A5176-639C-4188-A2C6-1B0828EE50BD}" srcOrd="4" destOrd="0" parTransId="{E71472E6-15A2-416C-9278-963251953337}" sibTransId="{FAFFCB09-B16E-4D79-A8AA-E8FFB6F88E91}"/>
    <dgm:cxn modelId="{3CAC9154-48CF-4CC0-9DA5-B6D4AB6B789F}" type="presOf" srcId="{CBF88CFA-92C3-409A-BC99-EC2579683096}" destId="{C26016FA-160C-4225-AD21-2806DFF313CE}" srcOrd="0" destOrd="0" presId="urn:microsoft.com/office/officeart/2005/8/layout/hList1"/>
    <dgm:cxn modelId="{5344077A-6FEA-471F-ACCB-D37569322B1D}" type="presOf" srcId="{B3BCAA24-F633-4B29-A23D-FE01EDDE0BE9}" destId="{9578200F-9053-4F16-81EF-B3535DD76207}" srcOrd="0" destOrd="1" presId="urn:microsoft.com/office/officeart/2005/8/layout/hList1"/>
    <dgm:cxn modelId="{06E4DC7E-60BE-46DB-A2F3-D3BB6F4678D1}" type="presOf" srcId="{62D80E03-EBF7-47DD-99B1-232D18FC7A09}" destId="{A6BCFC36-D063-4019-AB51-F9F4305D8344}" srcOrd="0" destOrd="0" presId="urn:microsoft.com/office/officeart/2005/8/layout/hList1"/>
    <dgm:cxn modelId="{BCFE8681-73D2-4810-9269-1BF2813276E7}" srcId="{1F64B417-AAB3-4349-8416-3D7390A4F0E8}" destId="{E9329662-24C8-4CBE-A8EF-DD9FE41BE7A1}" srcOrd="0" destOrd="0" parTransId="{E96F73BB-EBBA-4BD8-8350-6864ECE89827}" sibTransId="{301F33A8-6736-46A0-AB6C-2839CC50128C}"/>
    <dgm:cxn modelId="{D014BC81-16C6-4541-804A-5C9764530032}" srcId="{62D80E03-EBF7-47DD-99B1-232D18FC7A09}" destId="{B9C7B984-A9D7-41DE-94AB-213287711512}" srcOrd="2" destOrd="0" parTransId="{42084E25-9D21-4FC2-A9EE-5CF7F034FC8D}" sibTransId="{305F3EE4-FEF3-4880-B55D-10677F6FF7A0}"/>
    <dgm:cxn modelId="{949C6C82-C9F3-4211-B1D5-9D9E69854C0E}" srcId="{1F64B417-AAB3-4349-8416-3D7390A4F0E8}" destId="{E2EE82A7-A34F-4B69-AADF-8682717CD730}" srcOrd="3" destOrd="0" parTransId="{2268BD74-DE04-4234-9BAA-39407DD654C1}" sibTransId="{7DE972E6-0EFA-4493-8486-FB136A68D102}"/>
    <dgm:cxn modelId="{58301A87-B6D0-4C72-B302-F1BE7746A3F0}" type="presOf" srcId="{F079D046-578A-4B93-BC91-E9FFE4914964}" destId="{6DE1F237-54D5-438D-A02A-E4917807E8B5}" srcOrd="0" destOrd="3" presId="urn:microsoft.com/office/officeart/2005/8/layout/hList1"/>
    <dgm:cxn modelId="{E49A438B-E5CB-476F-84A1-64559BFB3CB4}" type="presOf" srcId="{B9C7B984-A9D7-41DE-94AB-213287711512}" destId="{4DDE0E96-3A7D-4182-998A-16CA1072BA31}" srcOrd="0" destOrd="2" presId="urn:microsoft.com/office/officeart/2005/8/layout/hList1"/>
    <dgm:cxn modelId="{E325F593-27B8-4358-8A87-D7CF9256F93B}" srcId="{62D80E03-EBF7-47DD-99B1-232D18FC7A09}" destId="{5CDD4BF4-81A1-49CB-A9F5-93C70775369E}" srcOrd="0" destOrd="0" parTransId="{46253067-1F4F-4172-BDA6-DD6CB4CCCCF1}" sibTransId="{8FBCF00F-C9B3-49E9-8CF2-784C3252C4AE}"/>
    <dgm:cxn modelId="{E0DDB796-8513-4F72-9E50-F87B93CEFADB}" type="presOf" srcId="{3A3C912D-9F08-4E84-94CE-67B6D4E011F7}" destId="{4DDE0E96-3A7D-4182-998A-16CA1072BA31}" srcOrd="0" destOrd="3" presId="urn:microsoft.com/office/officeart/2005/8/layout/hList1"/>
    <dgm:cxn modelId="{C9C0EE98-D038-459E-B303-665B70327C33}" type="presOf" srcId="{0276E672-0095-47B1-8956-09B8702BBF15}" destId="{4DDE0E96-3A7D-4182-998A-16CA1072BA31}" srcOrd="0" destOrd="4" presId="urn:microsoft.com/office/officeart/2005/8/layout/hList1"/>
    <dgm:cxn modelId="{D3D787A1-AE91-4B35-AC31-FEBB816C646A}" type="presOf" srcId="{5CDD4BF4-81A1-49CB-A9F5-93C70775369E}" destId="{4DDE0E96-3A7D-4182-998A-16CA1072BA31}" srcOrd="0" destOrd="0" presId="urn:microsoft.com/office/officeart/2005/8/layout/hList1"/>
    <dgm:cxn modelId="{9F1076A4-A435-4371-BBB2-07CC12CC855E}" srcId="{CBF88CFA-92C3-409A-BC99-EC2579683096}" destId="{B30BCC83-7AB9-4FCF-8920-A7EBE09FA8C0}" srcOrd="3" destOrd="0" parTransId="{07224FDC-A44D-48E0-B5B1-73E25B66523C}" sibTransId="{3D91DD9E-32B6-4B8F-9ACC-6C504025C871}"/>
    <dgm:cxn modelId="{0D0B35A6-867C-4748-A629-C0C1DC4F6ECB}" srcId="{2387E425-E776-4B69-99B0-FFF9BB4B923B}" destId="{1F64B417-AAB3-4349-8416-3D7390A4F0E8}" srcOrd="0" destOrd="0" parTransId="{38EBFF97-3E40-421F-A8D9-59F04191F8ED}" sibTransId="{CBC29A09-46A8-4D09-BB4B-1A2A3F0AE097}"/>
    <dgm:cxn modelId="{456FDFA6-0A42-426F-841A-17FE8A656273}" srcId="{62D80E03-EBF7-47DD-99B1-232D18FC7A09}" destId="{EECD7F31-5BF5-4035-B5E5-3DB28BF11332}" srcOrd="1" destOrd="0" parTransId="{4FDC8EB6-8613-4335-A80E-89B8A75310B0}" sibTransId="{A4078D84-0826-4758-9FF1-7B0F86F21456}"/>
    <dgm:cxn modelId="{E77AD1A7-4255-4EC1-8EDC-EDFD5411D646}" srcId="{1F64B417-AAB3-4349-8416-3D7390A4F0E8}" destId="{B2DD6F56-388C-4057-B2F1-5D08EDDE7615}" srcOrd="1" destOrd="0" parTransId="{3C064851-9890-479D-BF5C-5BE1046AF9D4}" sibTransId="{8754A97E-24E2-4070-B2DE-2D7AA362B755}"/>
    <dgm:cxn modelId="{CBAAEFB4-5F68-434D-A2EF-9F319FB41ED6}" type="presOf" srcId="{7E1E4834-C55B-421D-9B5D-38D99492D5B8}" destId="{6DE1F237-54D5-438D-A02A-E4917807E8B5}" srcOrd="0" destOrd="1" presId="urn:microsoft.com/office/officeart/2005/8/layout/hList1"/>
    <dgm:cxn modelId="{1E368BBD-E340-4B87-A8BB-8B19B2D474FA}" type="presOf" srcId="{8C322580-D8D3-4BC8-BC3B-7EBEE9DBA017}" destId="{6DE1F237-54D5-438D-A02A-E4917807E8B5}" srcOrd="0" destOrd="0" presId="urn:microsoft.com/office/officeart/2005/8/layout/hList1"/>
    <dgm:cxn modelId="{CE81E8BD-8F90-4C21-BDFB-5A166A3A09C9}" srcId="{80B68B5D-9C8F-40BC-B2BD-2FD85A61EE9D}" destId="{DAD729BE-2A53-4011-BC24-146735B0BCD4}" srcOrd="2" destOrd="0" parTransId="{761A4C6B-76D9-41C0-BF30-B3F99CF33949}" sibTransId="{1A2B5BAD-7B8B-4323-B47D-85B107FE718C}"/>
    <dgm:cxn modelId="{0CB6E5BF-1024-46D2-8716-25C65B1B824B}" type="presOf" srcId="{EECD7F31-5BF5-4035-B5E5-3DB28BF11332}" destId="{4DDE0E96-3A7D-4182-998A-16CA1072BA31}" srcOrd="0" destOrd="1" presId="urn:microsoft.com/office/officeart/2005/8/layout/hList1"/>
    <dgm:cxn modelId="{87B254C1-591F-4325-9882-1E6D331FDFC7}" type="presOf" srcId="{B2DD6F56-388C-4057-B2F1-5D08EDDE7615}" destId="{E6E77997-8DB1-4A29-B37E-7FA24CC37184}" srcOrd="0" destOrd="1" presId="urn:microsoft.com/office/officeart/2005/8/layout/hList1"/>
    <dgm:cxn modelId="{5FDF7EC7-EE8D-40DC-985D-9ED1D1882764}" srcId="{CBF88CFA-92C3-409A-BC99-EC2579683096}" destId="{883CF027-D3D6-4451-87F0-65961856C2BD}" srcOrd="2" destOrd="0" parTransId="{7E117F74-5229-4495-B348-226F8B822283}" sibTransId="{4291FA78-0D9E-4BEB-B6A0-7ABEAB29B363}"/>
    <dgm:cxn modelId="{55C0DEC8-D5E2-48DD-8E33-D6B2C29EB3B0}" srcId="{80B68B5D-9C8F-40BC-B2BD-2FD85A61EE9D}" destId="{8C322580-D8D3-4BC8-BC3B-7EBEE9DBA017}" srcOrd="0" destOrd="0" parTransId="{EE321053-B985-4226-9C31-F6C40C357E26}" sibTransId="{09CA945A-DE5C-433F-B962-FE5A388A1362}"/>
    <dgm:cxn modelId="{65641BCB-F6CB-4B70-A364-BFF563838C5F}" type="presOf" srcId="{E2EE82A7-A34F-4B69-AADF-8682717CD730}" destId="{E6E77997-8DB1-4A29-B37E-7FA24CC37184}" srcOrd="0" destOrd="3" presId="urn:microsoft.com/office/officeart/2005/8/layout/hList1"/>
    <dgm:cxn modelId="{BF5280CD-394A-4F3B-A888-46FE63481040}" srcId="{80B68B5D-9C8F-40BC-B2BD-2FD85A61EE9D}" destId="{7E1E4834-C55B-421D-9B5D-38D99492D5B8}" srcOrd="1" destOrd="0" parTransId="{D139EA4D-758F-40EE-9B36-C2B4898B9143}" sibTransId="{8142BA1D-9975-432F-A54E-DFC1BF3C3610}"/>
    <dgm:cxn modelId="{8884BACF-A140-48F2-903B-536CCC826557}" type="presOf" srcId="{DAD729BE-2A53-4011-BC24-146735B0BCD4}" destId="{6DE1F237-54D5-438D-A02A-E4917807E8B5}" srcOrd="0" destOrd="2" presId="urn:microsoft.com/office/officeart/2005/8/layout/hList1"/>
    <dgm:cxn modelId="{905710D8-5BEE-4218-8E9B-0A7DB4F39245}" srcId="{2387E425-E776-4B69-99B0-FFF9BB4B923B}" destId="{80B68B5D-9C8F-40BC-B2BD-2FD85A61EE9D}" srcOrd="3" destOrd="0" parTransId="{B5C6AEC5-B92C-4DBD-8302-F3E2D9BEA0C9}" sibTransId="{14D98631-6CE9-4D17-A6B8-EC389421D03C}"/>
    <dgm:cxn modelId="{1545B9DA-2A9C-403A-AB89-B77CDF467438}" type="presOf" srcId="{E2EB8EA8-5451-4F9F-9C41-2E1D3787EC44}" destId="{9578200F-9053-4F16-81EF-B3535DD76207}" srcOrd="0" destOrd="0" presId="urn:microsoft.com/office/officeart/2005/8/layout/hList1"/>
    <dgm:cxn modelId="{1B3393DB-204A-4580-9AAA-536D292C3CB1}" srcId="{2387E425-E776-4B69-99B0-FFF9BB4B923B}" destId="{62D80E03-EBF7-47DD-99B1-232D18FC7A09}" srcOrd="2" destOrd="0" parTransId="{BF084221-1768-48A5-8EF8-B31C51BC5931}" sibTransId="{49AB67DC-6D1C-45DF-9A5C-F60AA5DA5F94}"/>
    <dgm:cxn modelId="{581B5DEF-D2D2-49CF-A1E9-72F6D83EDA50}" type="presOf" srcId="{B30BCC83-7AB9-4FCF-8920-A7EBE09FA8C0}" destId="{9578200F-9053-4F16-81EF-B3535DD76207}" srcOrd="0" destOrd="3" presId="urn:microsoft.com/office/officeart/2005/8/layout/hList1"/>
    <dgm:cxn modelId="{61FBF2EF-A3FF-4C3E-AE5A-AD9DBA0D66BC}" srcId="{80B68B5D-9C8F-40BC-B2BD-2FD85A61EE9D}" destId="{F079D046-578A-4B93-BC91-E9FFE4914964}" srcOrd="3" destOrd="0" parTransId="{535B6EB9-C8F2-4230-AD25-C4921B52A9B3}" sibTransId="{02F90F88-F457-4052-A1EA-5DDEC2257B01}"/>
    <dgm:cxn modelId="{4B6B22C2-AE0D-4BCB-AB98-BB8D1DFB9ACE}" type="presParOf" srcId="{FD32543C-799A-48A8-9D73-6B5A00C5BC1C}" destId="{F81029D7-85CA-482C-A006-4A719A3DB59A}" srcOrd="0" destOrd="0" presId="urn:microsoft.com/office/officeart/2005/8/layout/hList1"/>
    <dgm:cxn modelId="{4D85ACBA-E2D9-4B16-BB5E-38E438B359D7}" type="presParOf" srcId="{F81029D7-85CA-482C-A006-4A719A3DB59A}" destId="{B56243F7-2287-47F4-BD94-BF875377B238}" srcOrd="0" destOrd="0" presId="urn:microsoft.com/office/officeart/2005/8/layout/hList1"/>
    <dgm:cxn modelId="{019BE85F-2348-4721-A0FD-0481DF93905E}" type="presParOf" srcId="{F81029D7-85CA-482C-A006-4A719A3DB59A}" destId="{E6E77997-8DB1-4A29-B37E-7FA24CC37184}" srcOrd="1" destOrd="0" presId="urn:microsoft.com/office/officeart/2005/8/layout/hList1"/>
    <dgm:cxn modelId="{DBAF56E0-F2C7-4270-9446-7D2E1F3E84D6}" type="presParOf" srcId="{FD32543C-799A-48A8-9D73-6B5A00C5BC1C}" destId="{8312245D-2098-4982-A81C-2A18DF03CE93}" srcOrd="1" destOrd="0" presId="urn:microsoft.com/office/officeart/2005/8/layout/hList1"/>
    <dgm:cxn modelId="{B18E3821-F89D-4285-81EF-C491E4468CF5}" type="presParOf" srcId="{FD32543C-799A-48A8-9D73-6B5A00C5BC1C}" destId="{182595B8-668E-4A3E-B0A3-62A708710E4B}" srcOrd="2" destOrd="0" presId="urn:microsoft.com/office/officeart/2005/8/layout/hList1"/>
    <dgm:cxn modelId="{BA72E762-487B-47D2-9A01-1E020396F96E}" type="presParOf" srcId="{182595B8-668E-4A3E-B0A3-62A708710E4B}" destId="{C26016FA-160C-4225-AD21-2806DFF313CE}" srcOrd="0" destOrd="0" presId="urn:microsoft.com/office/officeart/2005/8/layout/hList1"/>
    <dgm:cxn modelId="{614B8EF6-3F6D-4CA6-96DA-1DA771D01E1F}" type="presParOf" srcId="{182595B8-668E-4A3E-B0A3-62A708710E4B}" destId="{9578200F-9053-4F16-81EF-B3535DD76207}" srcOrd="1" destOrd="0" presId="urn:microsoft.com/office/officeart/2005/8/layout/hList1"/>
    <dgm:cxn modelId="{C8904655-26DD-48EC-B828-109037841E3F}" type="presParOf" srcId="{FD32543C-799A-48A8-9D73-6B5A00C5BC1C}" destId="{F6978B48-3B24-43B5-86FB-A5FD1A7B0A95}" srcOrd="3" destOrd="0" presId="urn:microsoft.com/office/officeart/2005/8/layout/hList1"/>
    <dgm:cxn modelId="{D6DC85DB-25DB-4B33-B286-CB06290150B8}" type="presParOf" srcId="{FD32543C-799A-48A8-9D73-6B5A00C5BC1C}" destId="{1284AA8E-C8B9-4C55-869E-71AF357F9D2D}" srcOrd="4" destOrd="0" presId="urn:microsoft.com/office/officeart/2005/8/layout/hList1"/>
    <dgm:cxn modelId="{339BDAB0-FD00-4E4D-A54A-ACC89CD7D523}" type="presParOf" srcId="{1284AA8E-C8B9-4C55-869E-71AF357F9D2D}" destId="{A6BCFC36-D063-4019-AB51-F9F4305D8344}" srcOrd="0" destOrd="0" presId="urn:microsoft.com/office/officeart/2005/8/layout/hList1"/>
    <dgm:cxn modelId="{5C24B22C-A7E0-4DC4-BAAA-F7720801529C}" type="presParOf" srcId="{1284AA8E-C8B9-4C55-869E-71AF357F9D2D}" destId="{4DDE0E96-3A7D-4182-998A-16CA1072BA31}" srcOrd="1" destOrd="0" presId="urn:microsoft.com/office/officeart/2005/8/layout/hList1"/>
    <dgm:cxn modelId="{828E9851-C695-42FE-B3A4-31CB486DE464}" type="presParOf" srcId="{FD32543C-799A-48A8-9D73-6B5A00C5BC1C}" destId="{22086093-345C-497E-B1B1-B44F6A832152}" srcOrd="5" destOrd="0" presId="urn:microsoft.com/office/officeart/2005/8/layout/hList1"/>
    <dgm:cxn modelId="{B6D362F6-7DF2-4F93-8CBB-682B406CB0D3}" type="presParOf" srcId="{FD32543C-799A-48A8-9D73-6B5A00C5BC1C}" destId="{022EBA3C-899E-4058-B626-4210152FAA15}" srcOrd="6" destOrd="0" presId="urn:microsoft.com/office/officeart/2005/8/layout/hList1"/>
    <dgm:cxn modelId="{C59E5EA3-8283-4AA6-92E4-E2F5D29E87DD}" type="presParOf" srcId="{022EBA3C-899E-4058-B626-4210152FAA15}" destId="{060EED99-4FC7-4CA4-A5AA-3B8B83AE6A31}" srcOrd="0" destOrd="0" presId="urn:microsoft.com/office/officeart/2005/8/layout/hList1"/>
    <dgm:cxn modelId="{06ED3395-7189-4AB0-B2DC-524D8DDAF504}" type="presParOf" srcId="{022EBA3C-899E-4058-B626-4210152FAA15}" destId="{6DE1F237-54D5-438D-A02A-E4917807E8B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6243F7-2287-47F4-BD94-BF875377B238}">
      <dsp:nvSpPr>
        <dsp:cNvPr id="0" name=""/>
        <dsp:cNvSpPr/>
      </dsp:nvSpPr>
      <dsp:spPr>
        <a:xfrm>
          <a:off x="3094" y="646102"/>
          <a:ext cx="1860500" cy="714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SAMHSA GVRN 12-Month No-Cost Extension</a:t>
          </a:r>
        </a:p>
      </dsp:txBody>
      <dsp:txXfrm>
        <a:off x="3094" y="646102"/>
        <a:ext cx="1860500" cy="714931"/>
      </dsp:txXfrm>
    </dsp:sp>
    <dsp:sp modelId="{E6E77997-8DB1-4A29-B37E-7FA24CC37184}">
      <dsp:nvSpPr>
        <dsp:cNvPr id="0" name=""/>
        <dsp:cNvSpPr/>
      </dsp:nvSpPr>
      <dsp:spPr>
        <a:xfrm>
          <a:off x="3094" y="1361033"/>
          <a:ext cx="1860500" cy="27077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St. Louis Area Violence Prevention Commission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$203,807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FFY 09/30/23 – 09/29/24</a:t>
          </a:r>
        </a:p>
      </dsp:txBody>
      <dsp:txXfrm>
        <a:off x="3094" y="1361033"/>
        <a:ext cx="1860500" cy="2707738"/>
      </dsp:txXfrm>
    </dsp:sp>
    <dsp:sp modelId="{C26016FA-160C-4225-AD21-2806DFF313CE}">
      <dsp:nvSpPr>
        <dsp:cNvPr id="0" name=""/>
        <dsp:cNvSpPr/>
      </dsp:nvSpPr>
      <dsp:spPr>
        <a:xfrm>
          <a:off x="2124064" y="646102"/>
          <a:ext cx="1860500" cy="714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SAMHSA SOC Cooperative Agreement #3</a:t>
          </a:r>
        </a:p>
      </dsp:txBody>
      <dsp:txXfrm>
        <a:off x="2124064" y="646102"/>
        <a:ext cx="1860500" cy="714931"/>
      </dsp:txXfrm>
    </dsp:sp>
    <dsp:sp modelId="{9578200F-9053-4F16-81EF-B3535DD76207}">
      <dsp:nvSpPr>
        <dsp:cNvPr id="0" name=""/>
        <dsp:cNvSpPr/>
      </dsp:nvSpPr>
      <dsp:spPr>
        <a:xfrm>
          <a:off x="2124064" y="1361033"/>
          <a:ext cx="1860500" cy="27077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System of Care St. Louis Region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$748,432 = 9-months </a:t>
          </a: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of 4-year Cooperative Agreement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FFY 09/30/23 – 09/29/24</a:t>
          </a:r>
        </a:p>
      </dsp:txBody>
      <dsp:txXfrm>
        <a:off x="2124064" y="1361033"/>
        <a:ext cx="1860500" cy="2707738"/>
      </dsp:txXfrm>
    </dsp:sp>
    <dsp:sp modelId="{A6BCFC36-D063-4019-AB51-F9F4305D8344}">
      <dsp:nvSpPr>
        <dsp:cNvPr id="0" name=""/>
        <dsp:cNvSpPr/>
      </dsp:nvSpPr>
      <dsp:spPr>
        <a:xfrm>
          <a:off x="4245035" y="646102"/>
          <a:ext cx="1860500" cy="714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MHB Salaries &amp; Fringe</a:t>
          </a:r>
        </a:p>
      </dsp:txBody>
      <dsp:txXfrm>
        <a:off x="4245035" y="646102"/>
        <a:ext cx="1860500" cy="714931"/>
      </dsp:txXfrm>
    </dsp:sp>
    <dsp:sp modelId="{4DDE0E96-3A7D-4182-998A-16CA1072BA31}">
      <dsp:nvSpPr>
        <dsp:cNvPr id="0" name=""/>
        <dsp:cNvSpPr/>
      </dsp:nvSpPr>
      <dsp:spPr>
        <a:xfrm>
          <a:off x="4245035" y="1361033"/>
          <a:ext cx="1860500" cy="27077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Salaries for 2 new positions prorated at 4 months = </a:t>
          </a: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$40,750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Fringe for 2 new positions prorated at 4 months = </a:t>
          </a: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$14,670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Total salaries &amp; fringe = </a:t>
          </a: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$55,420</a:t>
          </a:r>
        </a:p>
      </dsp:txBody>
      <dsp:txXfrm>
        <a:off x="4245035" y="1361033"/>
        <a:ext cx="1860500" cy="2707738"/>
      </dsp:txXfrm>
    </dsp:sp>
    <dsp:sp modelId="{060EED99-4FC7-4CA4-A5AA-3B8B83AE6A31}">
      <dsp:nvSpPr>
        <dsp:cNvPr id="0" name=""/>
        <dsp:cNvSpPr/>
      </dsp:nvSpPr>
      <dsp:spPr>
        <a:xfrm>
          <a:off x="6369093" y="621051"/>
          <a:ext cx="1860500" cy="714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Total Revenue</a:t>
          </a:r>
        </a:p>
      </dsp:txBody>
      <dsp:txXfrm>
        <a:off x="6369093" y="621051"/>
        <a:ext cx="1860500" cy="714931"/>
      </dsp:txXfrm>
    </dsp:sp>
    <dsp:sp modelId="{6DE1F237-54D5-438D-A02A-E4917807E8B5}">
      <dsp:nvSpPr>
        <dsp:cNvPr id="0" name=""/>
        <dsp:cNvSpPr/>
      </dsp:nvSpPr>
      <dsp:spPr>
        <a:xfrm>
          <a:off x="6366005" y="1361033"/>
          <a:ext cx="1860500" cy="27077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Estimated at </a:t>
          </a: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$20,233,530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$952,239 increase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>
              <a:latin typeface="Arial" panose="020B0604020202020204" pitchFamily="34" charset="0"/>
              <a:cs typeface="Arial" panose="020B0604020202020204" pitchFamily="34" charset="0"/>
            </a:rPr>
            <a:t>4.94% over </a:t>
          </a: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FY24  budget approved in June 2023</a:t>
          </a:r>
        </a:p>
      </dsp:txBody>
      <dsp:txXfrm>
        <a:off x="6366005" y="1361033"/>
        <a:ext cx="1860500" cy="27077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6987119-C2D8-46BF-AA1F-FD852C3BD87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DC67D71-F83C-43F7-A969-4B20A9D209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390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HB Bcknds B 004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STL MHB MASTER LOGO without TAG PERIODS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6181"/>
          <a:stretch/>
        </p:blipFill>
        <p:spPr>
          <a:xfrm>
            <a:off x="508000" y="657110"/>
            <a:ext cx="2749550" cy="1117493"/>
          </a:xfrm>
          <a:prstGeom prst="rect">
            <a:avLst/>
          </a:prstGeom>
        </p:spPr>
      </p:pic>
      <p:pic>
        <p:nvPicPr>
          <p:cNvPr id="9" name="Picture 8" descr="STL MHB MASTER LOGO without TAG PERIODS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2934" r="-4055"/>
          <a:stretch/>
        </p:blipFill>
        <p:spPr>
          <a:xfrm>
            <a:off x="6762750" y="657110"/>
            <a:ext cx="1771650" cy="1117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649" y="2679336"/>
            <a:ext cx="6046746" cy="180933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308" y="6042771"/>
            <a:ext cx="3771069" cy="556471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0284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27118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8466350E-FD96-544C-AE0E-5023492063AA}" type="datetime4">
              <a:rPr lang="en-US" smtClean="0"/>
              <a:t>January 18, 2024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412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87F944C-6315-6042-840E-B3BFFC821D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49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94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7118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68F07696-A4C3-104F-B2B4-D0AAA6E4798F}" type="datetime4">
              <a:rPr lang="en-US" smtClean="0"/>
              <a:t>January 18, 2024</a:t>
            </a:fld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412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87F944C-6315-6042-840E-B3BFFC821D3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STLMHB Brand Signature for PPT FOOTER RGB 042018_nota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25" y="6207000"/>
            <a:ext cx="1022350" cy="43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04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HB Bcknds B 006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STL MHB MASTER LOGO without TAG PERIODS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6181"/>
          <a:stretch/>
        </p:blipFill>
        <p:spPr>
          <a:xfrm>
            <a:off x="508000" y="657110"/>
            <a:ext cx="2749550" cy="1117493"/>
          </a:xfrm>
          <a:prstGeom prst="rect">
            <a:avLst/>
          </a:prstGeom>
        </p:spPr>
      </p:pic>
      <p:pic>
        <p:nvPicPr>
          <p:cNvPr id="9" name="Picture 8" descr="STL MHB MASTER LOGO without TAG PERIODS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2934" r="-4055"/>
          <a:stretch/>
        </p:blipFill>
        <p:spPr>
          <a:xfrm>
            <a:off x="6762750" y="657110"/>
            <a:ext cx="1771650" cy="1117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649" y="2679336"/>
            <a:ext cx="6046746" cy="180933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308" y="6042771"/>
            <a:ext cx="3771069" cy="556471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4289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HB Bcknds B 005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STL MHB MASTER LOGO without TAG PERIODS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6181"/>
          <a:stretch/>
        </p:blipFill>
        <p:spPr>
          <a:xfrm>
            <a:off x="508000" y="657110"/>
            <a:ext cx="2749550" cy="1117493"/>
          </a:xfrm>
          <a:prstGeom prst="rect">
            <a:avLst/>
          </a:prstGeom>
        </p:spPr>
      </p:pic>
      <p:pic>
        <p:nvPicPr>
          <p:cNvPr id="9" name="Picture 8" descr="STL MHB MASTER LOGO without TAG PERIODS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2934" r="-4055"/>
          <a:stretch/>
        </p:blipFill>
        <p:spPr>
          <a:xfrm>
            <a:off x="6762750" y="657110"/>
            <a:ext cx="1771650" cy="1117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649" y="2679336"/>
            <a:ext cx="6046746" cy="180933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308" y="6042771"/>
            <a:ext cx="3771069" cy="556471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8077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412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87F944C-6315-6042-840E-B3BFFC821D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72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MHB Bcknds E2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66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501" y="440439"/>
            <a:ext cx="8225094" cy="1746300"/>
          </a:xfrm>
        </p:spPr>
        <p:txBody>
          <a:bodyPr anchor="b"/>
          <a:lstStyle>
            <a:lvl1pPr algn="l">
              <a:defRPr sz="3200" b="0" cap="none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501" y="2370846"/>
            <a:ext cx="822509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27118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945F9967-D669-2044-B7A4-59105BC695C9}" type="datetime4">
              <a:rPr lang="en-US" smtClean="0"/>
              <a:t>January 18, 2024</a:t>
            </a:fld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412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87F944C-6315-6042-840E-B3BFFC821D3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TLMHB Brand Signature for PPT FOOTER RGB 042018_notag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25" y="6207000"/>
            <a:ext cx="1022350" cy="43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89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5943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501" y="440439"/>
            <a:ext cx="8225094" cy="1746300"/>
          </a:xfrm>
        </p:spPr>
        <p:txBody>
          <a:bodyPr anchor="b"/>
          <a:lstStyle>
            <a:lvl1pPr algn="l">
              <a:defRPr sz="3200" b="0" cap="none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501" y="2370846"/>
            <a:ext cx="822509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27118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A8BD8249-E0F5-1049-8541-47EAF4DA503A}" type="datetime4">
              <a:rPr lang="en-US" smtClean="0"/>
              <a:t>January 18, 2024</a:t>
            </a:fld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412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87F944C-6315-6042-840E-B3BFFC821D3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STLMHB Brand Signature for PPT FOOTER RGB 042018_nota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25" y="6207000"/>
            <a:ext cx="1022350" cy="43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041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HB Bcknds E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66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501" y="440439"/>
            <a:ext cx="8225094" cy="1746300"/>
          </a:xfrm>
        </p:spPr>
        <p:txBody>
          <a:bodyPr anchor="b"/>
          <a:lstStyle>
            <a:lvl1pPr algn="l">
              <a:defRPr sz="3200" b="0" cap="none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501" y="2370846"/>
            <a:ext cx="822509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27118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A426BFE-2333-0746-A516-6DEF36BCF74C}" type="datetime4">
              <a:rPr lang="en-US" smtClean="0"/>
              <a:t>January 18, 2024</a:t>
            </a:fld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412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87F944C-6315-6042-840E-B3BFFC821D3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STLMHB Brand Signature for PPT FOOTER RGB 042018_notag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25" y="6207000"/>
            <a:ext cx="1022350" cy="43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97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0300"/>
            <a:ext cx="4038600" cy="472019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0300"/>
            <a:ext cx="4038600" cy="472019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7118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5B8800B-9F5F-F846-B616-8D93E75A6C84}" type="datetime4">
              <a:rPr lang="en-US" smtClean="0"/>
              <a:t>January 18, 2024</a:t>
            </a:fld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412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87F944C-6315-6042-840E-B3BFFC821D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585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3313"/>
            <a:ext cx="4040188" cy="505588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82306"/>
            <a:ext cx="4040188" cy="436289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03313"/>
            <a:ext cx="4041775" cy="505588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82306"/>
            <a:ext cx="4041775" cy="436289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27118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5FC0CE27-7AC2-F94C-A270-6413DED8A74C}" type="datetime4">
              <a:rPr lang="en-US" smtClean="0"/>
              <a:t>January 18, 2024</a:t>
            </a:fld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6412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87F944C-6315-6042-840E-B3BFFC821D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89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 flipV="1">
            <a:off x="457200" y="1008062"/>
            <a:ext cx="8267700" cy="12700"/>
          </a:xfrm>
          <a:prstGeom prst="line">
            <a:avLst/>
          </a:prstGeom>
          <a:ln w="635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7000"/>
            <a:ext cx="8229600" cy="85361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4532"/>
            <a:ext cx="8229600" cy="47159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118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914102CC-2C54-B544-AF45-0E6B8270D4F3}" type="datetime4">
              <a:rPr lang="en-US" smtClean="0"/>
              <a:t>January 18, 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412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287F944C-6315-6042-840E-B3BFFC821D3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STLMHB Brand Signature for PPT FOOTER RGB 042018_notag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25" y="6207000"/>
            <a:ext cx="1022350" cy="43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06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/>
  <p:txStyles>
    <p:titleStyle>
      <a:lvl1pPr algn="l" defTabSz="457200" rtl="0" eaLnBrk="1" latinLnBrk="0" hangingPunct="1">
        <a:lnSpc>
          <a:spcPts val="3300"/>
        </a:lnSpc>
        <a:spcBef>
          <a:spcPts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7013" indent="-227013" algn="l" defTabSz="457200" rtl="0" eaLnBrk="1" latinLnBrk="0" hangingPunct="1">
        <a:spcBef>
          <a:spcPts val="1200"/>
        </a:spcBef>
        <a:buClr>
          <a:schemeClr val="accent1"/>
        </a:buClr>
        <a:buFont typeface="Arial"/>
        <a:buChar char="•"/>
        <a:defRPr sz="2400" kern="1200">
          <a:solidFill>
            <a:schemeClr val="tx2"/>
          </a:solidFill>
          <a:latin typeface="Arial"/>
          <a:ea typeface="+mn-ea"/>
          <a:cs typeface="Arial"/>
        </a:defRPr>
      </a:lvl1pPr>
      <a:lvl2pPr marL="573088" indent="-287338" algn="l" defTabSz="457200" rtl="0" eaLnBrk="1" latinLnBrk="0" hangingPunct="1">
        <a:spcBef>
          <a:spcPts val="1200"/>
        </a:spcBef>
        <a:buClr>
          <a:schemeClr val="accent1"/>
        </a:buClr>
        <a:buFont typeface="Lucida Grande"/>
        <a:buChar char="-"/>
        <a:defRPr sz="2000" kern="1200">
          <a:solidFill>
            <a:schemeClr val="tx2"/>
          </a:solidFill>
          <a:latin typeface="Arial"/>
          <a:ea typeface="+mn-ea"/>
          <a:cs typeface="Arial"/>
        </a:defRPr>
      </a:lvl2pPr>
      <a:lvl3pPr marL="857250" indent="-228600" algn="l" defTabSz="457200" rtl="0" eaLnBrk="1" latinLnBrk="0" hangingPunct="1">
        <a:spcBef>
          <a:spcPts val="1200"/>
        </a:spcBef>
        <a:buClr>
          <a:schemeClr val="accent1"/>
        </a:buClr>
        <a:buFont typeface="Lucida Grande"/>
        <a:buChar char="-"/>
        <a:defRPr sz="1800" kern="1200">
          <a:solidFill>
            <a:schemeClr val="tx2"/>
          </a:solidFill>
          <a:latin typeface="Arial"/>
          <a:ea typeface="+mn-ea"/>
          <a:cs typeface="Arial"/>
        </a:defRPr>
      </a:lvl3pPr>
      <a:lvl4pPr marL="1144588" indent="-228600" algn="l" defTabSz="457200" rtl="0" eaLnBrk="1" latinLnBrk="0" hangingPunct="1">
        <a:spcBef>
          <a:spcPts val="1200"/>
        </a:spcBef>
        <a:buClr>
          <a:schemeClr val="accent1"/>
        </a:buClr>
        <a:buFont typeface="Lucida Grande"/>
        <a:buChar char="-"/>
        <a:defRPr sz="1600" kern="1200">
          <a:solidFill>
            <a:schemeClr val="tx2"/>
          </a:solidFill>
          <a:latin typeface="Arial"/>
          <a:ea typeface="+mn-ea"/>
          <a:cs typeface="Arial"/>
        </a:defRPr>
      </a:lvl4pPr>
      <a:lvl5pPr marL="1433513" indent="-228600" algn="l" defTabSz="457200" rtl="0" eaLnBrk="1" latinLnBrk="0" hangingPunct="1">
        <a:spcBef>
          <a:spcPts val="1200"/>
        </a:spcBef>
        <a:buClr>
          <a:schemeClr val="accent1"/>
        </a:buClr>
        <a:buFont typeface="Lucida Grande"/>
        <a:buChar char="-"/>
        <a:defRPr sz="1600" kern="1200">
          <a:solidFill>
            <a:schemeClr val="tx2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5C4EF-82EC-EA50-496C-9ED193B77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Fy24 Proposed Budget Revision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E12CC99-E427-77E3-6916-5909F8463F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252193"/>
              </p:ext>
            </p:extLst>
          </p:nvPr>
        </p:nvGraphicFramePr>
        <p:xfrm>
          <a:off x="457200" y="1135063"/>
          <a:ext cx="8229600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71352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MHB Logo Palet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A15EA5"/>
      </a:accent1>
      <a:accent2>
        <a:srgbClr val="365695"/>
      </a:accent2>
      <a:accent3>
        <a:srgbClr val="09A9C1"/>
      </a:accent3>
      <a:accent4>
        <a:srgbClr val="008847"/>
      </a:accent4>
      <a:accent5>
        <a:srgbClr val="A6CE39"/>
      </a:accent5>
      <a:accent6>
        <a:srgbClr val="8A8C8E"/>
      </a:accent6>
      <a:hlink>
        <a:srgbClr val="0563C1"/>
      </a:hlink>
      <a:folHlink>
        <a:srgbClr val="954F7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2286</TotalTime>
  <Words>100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Lucida Grande</vt:lpstr>
      <vt:lpstr>1_Office Theme</vt:lpstr>
      <vt:lpstr>Fy24 Proposed Budget Revision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Trustees Orientation Part II</dc:title>
  <dc:creator>Cassandra Kaufman</dc:creator>
  <cp:lastModifiedBy>Cassandra Kaufman</cp:lastModifiedBy>
  <cp:revision>68</cp:revision>
  <cp:lastPrinted>2024-01-18T22:02:13Z</cp:lastPrinted>
  <dcterms:created xsi:type="dcterms:W3CDTF">2022-12-03T00:02:10Z</dcterms:created>
  <dcterms:modified xsi:type="dcterms:W3CDTF">2024-01-18T22:16:43Z</dcterms:modified>
</cp:coreProperties>
</file>