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3"/>
  </p:notesMasterIdLst>
  <p:handoutMasterIdLst>
    <p:handoutMasterId r:id="rId24"/>
  </p:handoutMasterIdLst>
  <p:sldIdLst>
    <p:sldId id="260" r:id="rId2"/>
    <p:sldId id="284" r:id="rId3"/>
    <p:sldId id="283" r:id="rId4"/>
    <p:sldId id="271" r:id="rId5"/>
    <p:sldId id="270" r:id="rId6"/>
    <p:sldId id="285" r:id="rId7"/>
    <p:sldId id="269" r:id="rId8"/>
    <p:sldId id="274" r:id="rId9"/>
    <p:sldId id="275" r:id="rId10"/>
    <p:sldId id="286" r:id="rId11"/>
    <p:sldId id="287" r:id="rId12"/>
    <p:sldId id="291" r:id="rId13"/>
    <p:sldId id="278" r:id="rId14"/>
    <p:sldId id="288" r:id="rId15"/>
    <p:sldId id="289" r:id="rId16"/>
    <p:sldId id="290" r:id="rId17"/>
    <p:sldId id="280" r:id="rId18"/>
    <p:sldId id="294" r:id="rId19"/>
    <p:sldId id="296" r:id="rId20"/>
    <p:sldId id="297" r:id="rId21"/>
    <p:sldId id="293"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E7A674-C683-4EEB-85B4-784F3B729327}" v="42" dt="2025-03-13T16:07:08.118"/>
    <p1510:client id="{9373E96C-E25C-4AC1-9F89-626A28BC296C}" v="130" dt="2025-03-13T16:25:30.157"/>
  </p1510:revLst>
</p1510:revInfo>
</file>

<file path=ppt/tableStyles.xml><?xml version="1.0" encoding="utf-8"?>
<a:tblStyleLst xmlns:a="http://schemas.openxmlformats.org/drawingml/2006/main" def="{5C22544A-7EE6-4342-B048-85BDC9FD1C3A}">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106" autoAdjust="0"/>
  </p:normalViewPr>
  <p:slideViewPr>
    <p:cSldViewPr snapToGrid="0">
      <p:cViewPr varScale="1">
        <p:scale>
          <a:sx n="69" d="100"/>
          <a:sy n="69" d="100"/>
        </p:scale>
        <p:origin x="1584"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2" d="100"/>
          <a:sy n="62" d="100"/>
        </p:scale>
        <p:origin x="2899"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BFFF9F-A94B-46AF-BE5C-96794D1BF3EA}" type="doc">
      <dgm:prSet loTypeId="urn:microsoft.com/office/officeart/2005/8/layout/process1" loCatId="process" qsTypeId="urn:microsoft.com/office/officeart/2005/8/quickstyle/simple1" qsCatId="simple" csTypeId="urn:microsoft.com/office/officeart/2005/8/colors/accent1_2" csCatId="accent1" phldr="1"/>
      <dgm:spPr/>
    </dgm:pt>
    <dgm:pt modelId="{6463BFF5-A9A0-40D0-835A-D41429B5ACFA}">
      <dgm:prSet phldrT="[Text]" custT="1"/>
      <dgm:spPr/>
      <dgm:t>
        <a:bodyPr/>
        <a:lstStyle/>
        <a:p>
          <a:r>
            <a:rPr lang="en-US" sz="1800" dirty="0"/>
            <a:t>Aug – Sep 2025</a:t>
          </a:r>
        </a:p>
        <a:p>
          <a:r>
            <a:rPr lang="en-US" sz="1400" dirty="0"/>
            <a:t>1) Assess data practices</a:t>
          </a:r>
        </a:p>
        <a:p>
          <a:r>
            <a:rPr lang="en-US" sz="1400" dirty="0"/>
            <a:t>2) Identify immigrant community leaders</a:t>
          </a:r>
        </a:p>
        <a:p>
          <a:r>
            <a:rPr lang="en-US" sz="1400" dirty="0"/>
            <a:t>3) Conduct focus groups</a:t>
          </a:r>
        </a:p>
      </dgm:t>
    </dgm:pt>
    <dgm:pt modelId="{99778D9C-72FA-4FF6-809C-E96AB00A7AD1}" type="parTrans" cxnId="{6EB44833-15AD-44B0-9BD0-F064229D04F1}">
      <dgm:prSet/>
      <dgm:spPr/>
      <dgm:t>
        <a:bodyPr/>
        <a:lstStyle/>
        <a:p>
          <a:endParaRPr lang="en-US"/>
        </a:p>
      </dgm:t>
    </dgm:pt>
    <dgm:pt modelId="{53FE7FDF-9AF5-4CE2-B352-88D1D5567672}" type="sibTrans" cxnId="{6EB44833-15AD-44B0-9BD0-F064229D04F1}">
      <dgm:prSet/>
      <dgm:spPr/>
      <dgm:t>
        <a:bodyPr/>
        <a:lstStyle/>
        <a:p>
          <a:endParaRPr lang="en-US" dirty="0"/>
        </a:p>
      </dgm:t>
    </dgm:pt>
    <dgm:pt modelId="{2BF33787-E2A7-441A-8DBC-D11B67E32EC5}">
      <dgm:prSet phldrT="[Text]" custT="1"/>
      <dgm:spPr/>
      <dgm:t>
        <a:bodyPr/>
        <a:lstStyle/>
        <a:p>
          <a:r>
            <a:rPr lang="en-US" sz="1800" dirty="0"/>
            <a:t>Feb – Mar 2026</a:t>
          </a:r>
        </a:p>
        <a:p>
          <a:endParaRPr lang="en-US" sz="1600" dirty="0"/>
        </a:p>
        <a:p>
          <a:r>
            <a:rPr lang="en-US" sz="1400" dirty="0"/>
            <a:t>Evaluate initial data and gather input from care providers</a:t>
          </a:r>
        </a:p>
      </dgm:t>
    </dgm:pt>
    <dgm:pt modelId="{B9991C6B-D64B-4ED9-9032-2CE8E54EB4FD}" type="parTrans" cxnId="{1CBAA6EA-B233-43BF-AAA8-A35770EA2ECC}">
      <dgm:prSet/>
      <dgm:spPr/>
      <dgm:t>
        <a:bodyPr/>
        <a:lstStyle/>
        <a:p>
          <a:endParaRPr lang="en-US"/>
        </a:p>
      </dgm:t>
    </dgm:pt>
    <dgm:pt modelId="{E3ED8E06-A556-4ECC-A6FE-774C293107A6}" type="sibTrans" cxnId="{1CBAA6EA-B233-43BF-AAA8-A35770EA2ECC}">
      <dgm:prSet/>
      <dgm:spPr/>
      <dgm:t>
        <a:bodyPr/>
        <a:lstStyle/>
        <a:p>
          <a:endParaRPr lang="en-US" dirty="0"/>
        </a:p>
      </dgm:t>
    </dgm:pt>
    <dgm:pt modelId="{C160CB92-9637-48B1-81F2-C94782357109}">
      <dgm:prSet phldrT="[Text]" custT="1"/>
      <dgm:spPr/>
      <dgm:t>
        <a:bodyPr/>
        <a:lstStyle/>
        <a:p>
          <a:r>
            <a:rPr lang="en-US" sz="1800" dirty="0"/>
            <a:t>Apr – May 2026</a:t>
          </a:r>
        </a:p>
        <a:p>
          <a:endParaRPr lang="en-US" sz="1600" dirty="0"/>
        </a:p>
        <a:p>
          <a:r>
            <a:rPr lang="en-US" sz="1400" dirty="0"/>
            <a:t>Create a document with a call to action and an implementation plan</a:t>
          </a:r>
        </a:p>
      </dgm:t>
    </dgm:pt>
    <dgm:pt modelId="{A9C61CDD-A498-4823-A24B-289191461B10}" type="parTrans" cxnId="{503726AF-8E8E-4CB3-929B-2DD402F11537}">
      <dgm:prSet/>
      <dgm:spPr/>
      <dgm:t>
        <a:bodyPr/>
        <a:lstStyle/>
        <a:p>
          <a:endParaRPr lang="en-US"/>
        </a:p>
      </dgm:t>
    </dgm:pt>
    <dgm:pt modelId="{D01B4E27-6CB1-4B65-9C7A-683185AF9CA0}" type="sibTrans" cxnId="{503726AF-8E8E-4CB3-929B-2DD402F11537}">
      <dgm:prSet/>
      <dgm:spPr/>
      <dgm:t>
        <a:bodyPr/>
        <a:lstStyle/>
        <a:p>
          <a:endParaRPr lang="en-US"/>
        </a:p>
      </dgm:t>
    </dgm:pt>
    <dgm:pt modelId="{A883A7AB-0A1A-43ED-B717-131A069F28A5}" type="pres">
      <dgm:prSet presAssocID="{12BFFF9F-A94B-46AF-BE5C-96794D1BF3EA}" presName="Name0" presStyleCnt="0">
        <dgm:presLayoutVars>
          <dgm:dir/>
          <dgm:resizeHandles val="exact"/>
        </dgm:presLayoutVars>
      </dgm:prSet>
      <dgm:spPr/>
    </dgm:pt>
    <dgm:pt modelId="{C4D282E9-EAC1-4005-8C2F-B4C29656B8D5}" type="pres">
      <dgm:prSet presAssocID="{6463BFF5-A9A0-40D0-835A-D41429B5ACFA}" presName="node" presStyleLbl="node1" presStyleIdx="0" presStyleCnt="3">
        <dgm:presLayoutVars>
          <dgm:bulletEnabled val="1"/>
        </dgm:presLayoutVars>
      </dgm:prSet>
      <dgm:spPr/>
    </dgm:pt>
    <dgm:pt modelId="{EB31143E-467F-4880-A31C-2777D0585DF2}" type="pres">
      <dgm:prSet presAssocID="{53FE7FDF-9AF5-4CE2-B352-88D1D5567672}" presName="sibTrans" presStyleLbl="sibTrans2D1" presStyleIdx="0" presStyleCnt="2"/>
      <dgm:spPr/>
    </dgm:pt>
    <dgm:pt modelId="{2ADA6F4E-81D6-4C84-A7BC-D99B56D9EA91}" type="pres">
      <dgm:prSet presAssocID="{53FE7FDF-9AF5-4CE2-B352-88D1D5567672}" presName="connectorText" presStyleLbl="sibTrans2D1" presStyleIdx="0" presStyleCnt="2"/>
      <dgm:spPr/>
    </dgm:pt>
    <dgm:pt modelId="{FE30AAB6-078C-4A69-99D9-4E3D36756DA8}" type="pres">
      <dgm:prSet presAssocID="{2BF33787-E2A7-441A-8DBC-D11B67E32EC5}" presName="node" presStyleLbl="node1" presStyleIdx="1" presStyleCnt="3">
        <dgm:presLayoutVars>
          <dgm:bulletEnabled val="1"/>
        </dgm:presLayoutVars>
      </dgm:prSet>
      <dgm:spPr/>
    </dgm:pt>
    <dgm:pt modelId="{AEEAB30A-937F-4E1F-8DF7-5CE43EF7DDC7}" type="pres">
      <dgm:prSet presAssocID="{E3ED8E06-A556-4ECC-A6FE-774C293107A6}" presName="sibTrans" presStyleLbl="sibTrans2D1" presStyleIdx="1" presStyleCnt="2"/>
      <dgm:spPr/>
    </dgm:pt>
    <dgm:pt modelId="{A44BD3D4-62CB-49BE-BFE6-61993EBB187D}" type="pres">
      <dgm:prSet presAssocID="{E3ED8E06-A556-4ECC-A6FE-774C293107A6}" presName="connectorText" presStyleLbl="sibTrans2D1" presStyleIdx="1" presStyleCnt="2"/>
      <dgm:spPr/>
    </dgm:pt>
    <dgm:pt modelId="{06BBB337-1D01-4EE1-9F65-AB9013113B03}" type="pres">
      <dgm:prSet presAssocID="{C160CB92-9637-48B1-81F2-C94782357109}" presName="node" presStyleLbl="node1" presStyleIdx="2" presStyleCnt="3">
        <dgm:presLayoutVars>
          <dgm:bulletEnabled val="1"/>
        </dgm:presLayoutVars>
      </dgm:prSet>
      <dgm:spPr/>
    </dgm:pt>
  </dgm:ptLst>
  <dgm:cxnLst>
    <dgm:cxn modelId="{03A3C31A-8435-479B-8680-345698F96F46}" type="presOf" srcId="{2BF33787-E2A7-441A-8DBC-D11B67E32EC5}" destId="{FE30AAB6-078C-4A69-99D9-4E3D36756DA8}" srcOrd="0" destOrd="0" presId="urn:microsoft.com/office/officeart/2005/8/layout/process1"/>
    <dgm:cxn modelId="{2E492733-44DF-4741-AC93-5282BE8EA5C8}" type="presOf" srcId="{53FE7FDF-9AF5-4CE2-B352-88D1D5567672}" destId="{EB31143E-467F-4880-A31C-2777D0585DF2}" srcOrd="0" destOrd="0" presId="urn:microsoft.com/office/officeart/2005/8/layout/process1"/>
    <dgm:cxn modelId="{6EB44833-15AD-44B0-9BD0-F064229D04F1}" srcId="{12BFFF9F-A94B-46AF-BE5C-96794D1BF3EA}" destId="{6463BFF5-A9A0-40D0-835A-D41429B5ACFA}" srcOrd="0" destOrd="0" parTransId="{99778D9C-72FA-4FF6-809C-E96AB00A7AD1}" sibTransId="{53FE7FDF-9AF5-4CE2-B352-88D1D5567672}"/>
    <dgm:cxn modelId="{62FBCE34-10A5-4766-93D6-9E36F0380D4B}" type="presOf" srcId="{C160CB92-9637-48B1-81F2-C94782357109}" destId="{06BBB337-1D01-4EE1-9F65-AB9013113B03}" srcOrd="0" destOrd="0" presId="urn:microsoft.com/office/officeart/2005/8/layout/process1"/>
    <dgm:cxn modelId="{6E0E8163-EA1F-4D4D-9602-3A9E6F68CF2E}" type="presOf" srcId="{E3ED8E06-A556-4ECC-A6FE-774C293107A6}" destId="{A44BD3D4-62CB-49BE-BFE6-61993EBB187D}" srcOrd="1" destOrd="0" presId="urn:microsoft.com/office/officeart/2005/8/layout/process1"/>
    <dgm:cxn modelId="{4277964B-22AC-48F1-9906-271349282F78}" type="presOf" srcId="{6463BFF5-A9A0-40D0-835A-D41429B5ACFA}" destId="{C4D282E9-EAC1-4005-8C2F-B4C29656B8D5}" srcOrd="0" destOrd="0" presId="urn:microsoft.com/office/officeart/2005/8/layout/process1"/>
    <dgm:cxn modelId="{503726AF-8E8E-4CB3-929B-2DD402F11537}" srcId="{12BFFF9F-A94B-46AF-BE5C-96794D1BF3EA}" destId="{C160CB92-9637-48B1-81F2-C94782357109}" srcOrd="2" destOrd="0" parTransId="{A9C61CDD-A498-4823-A24B-289191461B10}" sibTransId="{D01B4E27-6CB1-4B65-9C7A-683185AF9CA0}"/>
    <dgm:cxn modelId="{A3A0F0B6-38F7-4D30-B146-EE1069A0B498}" type="presOf" srcId="{E3ED8E06-A556-4ECC-A6FE-774C293107A6}" destId="{AEEAB30A-937F-4E1F-8DF7-5CE43EF7DDC7}" srcOrd="0" destOrd="0" presId="urn:microsoft.com/office/officeart/2005/8/layout/process1"/>
    <dgm:cxn modelId="{F0D0A2B8-BEA5-4384-93F6-B3840E2DEEAC}" type="presOf" srcId="{53FE7FDF-9AF5-4CE2-B352-88D1D5567672}" destId="{2ADA6F4E-81D6-4C84-A7BC-D99B56D9EA91}" srcOrd="1" destOrd="0" presId="urn:microsoft.com/office/officeart/2005/8/layout/process1"/>
    <dgm:cxn modelId="{1CBAA6EA-B233-43BF-AAA8-A35770EA2ECC}" srcId="{12BFFF9F-A94B-46AF-BE5C-96794D1BF3EA}" destId="{2BF33787-E2A7-441A-8DBC-D11B67E32EC5}" srcOrd="1" destOrd="0" parTransId="{B9991C6B-D64B-4ED9-9032-2CE8E54EB4FD}" sibTransId="{E3ED8E06-A556-4ECC-A6FE-774C293107A6}"/>
    <dgm:cxn modelId="{E705C1F9-9F67-4885-A107-DEF3FB0B59FA}" type="presOf" srcId="{12BFFF9F-A94B-46AF-BE5C-96794D1BF3EA}" destId="{A883A7AB-0A1A-43ED-B717-131A069F28A5}" srcOrd="0" destOrd="0" presId="urn:microsoft.com/office/officeart/2005/8/layout/process1"/>
    <dgm:cxn modelId="{7A67A5E6-3492-41B4-AD4E-B2F8491DFCE0}" type="presParOf" srcId="{A883A7AB-0A1A-43ED-B717-131A069F28A5}" destId="{C4D282E9-EAC1-4005-8C2F-B4C29656B8D5}" srcOrd="0" destOrd="0" presId="urn:microsoft.com/office/officeart/2005/8/layout/process1"/>
    <dgm:cxn modelId="{3654E45E-A586-495B-B9AD-83AB105DE7B5}" type="presParOf" srcId="{A883A7AB-0A1A-43ED-B717-131A069F28A5}" destId="{EB31143E-467F-4880-A31C-2777D0585DF2}" srcOrd="1" destOrd="0" presId="urn:microsoft.com/office/officeart/2005/8/layout/process1"/>
    <dgm:cxn modelId="{AF373C18-57F4-4AD8-B933-50464BBE14A5}" type="presParOf" srcId="{EB31143E-467F-4880-A31C-2777D0585DF2}" destId="{2ADA6F4E-81D6-4C84-A7BC-D99B56D9EA91}" srcOrd="0" destOrd="0" presId="urn:microsoft.com/office/officeart/2005/8/layout/process1"/>
    <dgm:cxn modelId="{CE483578-3AB6-4B80-AD66-7D0F72D665EB}" type="presParOf" srcId="{A883A7AB-0A1A-43ED-B717-131A069F28A5}" destId="{FE30AAB6-078C-4A69-99D9-4E3D36756DA8}" srcOrd="2" destOrd="0" presId="urn:microsoft.com/office/officeart/2005/8/layout/process1"/>
    <dgm:cxn modelId="{4ED7007F-0EE1-4805-A0C1-BF606531CC3A}" type="presParOf" srcId="{A883A7AB-0A1A-43ED-B717-131A069F28A5}" destId="{AEEAB30A-937F-4E1F-8DF7-5CE43EF7DDC7}" srcOrd="3" destOrd="0" presId="urn:microsoft.com/office/officeart/2005/8/layout/process1"/>
    <dgm:cxn modelId="{3D18F06B-1C12-4E69-80CC-15F17D4855AF}" type="presParOf" srcId="{AEEAB30A-937F-4E1F-8DF7-5CE43EF7DDC7}" destId="{A44BD3D4-62CB-49BE-BFE6-61993EBB187D}" srcOrd="0" destOrd="0" presId="urn:microsoft.com/office/officeart/2005/8/layout/process1"/>
    <dgm:cxn modelId="{8A316C6D-15A4-4CE4-856B-4F15AAC96AF2}" type="presParOf" srcId="{A883A7AB-0A1A-43ED-B717-131A069F28A5}" destId="{06BBB337-1D01-4EE1-9F65-AB9013113B03}"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F26BD85-4916-474D-BD6B-38AAF8983C0A}"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21C0AB2A-C6B6-4E26-83F7-4B88F724A2F8}">
      <dgm:prSet phldrT="[Text]" custT="1"/>
      <dgm:spPr/>
      <dgm:t>
        <a:bodyPr/>
        <a:lstStyle/>
        <a:p>
          <a:r>
            <a:rPr lang="en-US" sz="1400" b="1" dirty="0">
              <a:solidFill>
                <a:schemeClr val="tx2"/>
              </a:solidFill>
              <a:latin typeface="Arial" panose="020B0604020202020204" pitchFamily="34" charset="0"/>
              <a:cs typeface="Arial" panose="020B0604020202020204" pitchFamily="34" charset="0"/>
            </a:rPr>
            <a:t>Behavioral Health Network Risk Score = 0</a:t>
          </a:r>
        </a:p>
        <a:p>
          <a:r>
            <a:rPr lang="en-US" sz="1400" dirty="0">
              <a:solidFill>
                <a:schemeClr val="tx2"/>
              </a:solidFill>
              <a:latin typeface="Arial" panose="020B0604020202020204" pitchFamily="34" charset="0"/>
              <a:cs typeface="Arial" panose="020B0604020202020204" pitchFamily="34" charset="0"/>
            </a:rPr>
            <a:t>Cash on Hand, Debt Ratio, Current Ratio scores = 0</a:t>
          </a:r>
        </a:p>
        <a:p>
          <a:r>
            <a:rPr lang="en-US" sz="1400" dirty="0">
              <a:solidFill>
                <a:schemeClr val="tx2"/>
              </a:solidFill>
              <a:latin typeface="Arial" panose="020B0604020202020204" pitchFamily="34" charset="0"/>
              <a:cs typeface="Arial" panose="020B0604020202020204" pitchFamily="34" charset="0"/>
            </a:rPr>
            <a:t>12% positive change in net position from previous audit</a:t>
          </a:r>
        </a:p>
        <a:p>
          <a:r>
            <a:rPr lang="en-US" sz="1400" dirty="0">
              <a:solidFill>
                <a:schemeClr val="tx2"/>
              </a:solidFill>
              <a:latin typeface="Arial" panose="020B0604020202020204" pitchFamily="34" charset="0"/>
              <a:cs typeface="Arial" panose="020B0604020202020204" pitchFamily="34" charset="0"/>
            </a:rPr>
            <a:t>Current audit is unmodified and accurate</a:t>
          </a:r>
        </a:p>
      </dgm:t>
    </dgm:pt>
    <dgm:pt modelId="{8E824AD7-C488-4396-8D60-6DAAE7502053}" type="parTrans" cxnId="{9E465FE4-3AEE-4D9C-AD3A-41476FB35597}">
      <dgm:prSet/>
      <dgm:spPr/>
      <dgm:t>
        <a:bodyPr/>
        <a:lstStyle/>
        <a:p>
          <a:endParaRPr lang="en-US"/>
        </a:p>
      </dgm:t>
    </dgm:pt>
    <dgm:pt modelId="{43942B7E-FFFB-4116-9E5F-3DB8BCDAEB5B}" type="sibTrans" cxnId="{9E465FE4-3AEE-4D9C-AD3A-41476FB35597}">
      <dgm:prSet/>
      <dgm:spPr/>
      <dgm:t>
        <a:bodyPr/>
        <a:lstStyle/>
        <a:p>
          <a:endParaRPr lang="en-US"/>
        </a:p>
      </dgm:t>
    </dgm:pt>
    <dgm:pt modelId="{FD28F9DF-CC43-429E-8930-4E5C9E413D3C}">
      <dgm:prSet phldrT="[Text]" custT="1"/>
      <dgm:spPr/>
      <dgm:t>
        <a:bodyPr/>
        <a:lstStyle/>
        <a:p>
          <a:r>
            <a:rPr lang="en-US" sz="1400" b="1" dirty="0">
              <a:solidFill>
                <a:schemeClr val="tx2"/>
              </a:solidFill>
              <a:latin typeface="Arial" panose="020B0604020202020204" pitchFamily="34" charset="0"/>
              <a:cs typeface="Arial" panose="020B0604020202020204" pitchFamily="34" charset="0"/>
            </a:rPr>
            <a:t>Behavioral Health Bureau Risk Score = N/A</a:t>
          </a:r>
        </a:p>
        <a:p>
          <a:r>
            <a:rPr lang="en-US" sz="1400" dirty="0">
              <a:solidFill>
                <a:schemeClr val="tx2"/>
              </a:solidFill>
              <a:latin typeface="Arial" panose="020B0604020202020204" pitchFamily="34" charset="0"/>
              <a:cs typeface="Arial" panose="020B0604020202020204" pitchFamily="34" charset="0"/>
            </a:rPr>
            <a:t>Approved budget of $1,445,465</a:t>
          </a:r>
        </a:p>
        <a:p>
          <a:r>
            <a:rPr lang="en-US" sz="1400" dirty="0">
              <a:solidFill>
                <a:schemeClr val="tx2"/>
              </a:solidFill>
              <a:latin typeface="Arial" panose="020B0604020202020204" pitchFamily="34" charset="0"/>
              <a:cs typeface="Arial" panose="020B0604020202020204" pitchFamily="34" charset="0"/>
            </a:rPr>
            <a:t>$1,168,805  for salaries and benefits</a:t>
          </a:r>
        </a:p>
        <a:p>
          <a:r>
            <a:rPr lang="en-US" sz="1400" dirty="0">
              <a:solidFill>
                <a:schemeClr val="tx2"/>
              </a:solidFill>
              <a:latin typeface="Arial" panose="020B0604020202020204" pitchFamily="34" charset="0"/>
              <a:cs typeface="Arial" panose="020B0604020202020204" pitchFamily="34" charset="0"/>
            </a:rPr>
            <a:t>$47,688 for materials and supplies</a:t>
          </a:r>
        </a:p>
        <a:p>
          <a:r>
            <a:rPr lang="en-US" sz="1400" dirty="0">
              <a:solidFill>
                <a:schemeClr val="tx2"/>
              </a:solidFill>
              <a:latin typeface="Arial" panose="020B0604020202020204" pitchFamily="34" charset="0"/>
              <a:cs typeface="Arial" panose="020B0604020202020204" pitchFamily="34" charset="0"/>
            </a:rPr>
            <a:t>$211,876 for contractual and other Services </a:t>
          </a:r>
        </a:p>
      </dgm:t>
    </dgm:pt>
    <dgm:pt modelId="{45724B68-FF7E-449A-8362-1D7304C967F4}" type="parTrans" cxnId="{475F5D2F-1C03-4C01-8B9C-0F49C1489AA6}">
      <dgm:prSet/>
      <dgm:spPr/>
      <dgm:t>
        <a:bodyPr/>
        <a:lstStyle/>
        <a:p>
          <a:endParaRPr lang="en-US"/>
        </a:p>
      </dgm:t>
    </dgm:pt>
    <dgm:pt modelId="{1A624329-A2F3-48F9-92F9-68C1BBDE429B}" type="sibTrans" cxnId="{475F5D2F-1C03-4C01-8B9C-0F49C1489AA6}">
      <dgm:prSet/>
      <dgm:spPr/>
      <dgm:t>
        <a:bodyPr/>
        <a:lstStyle/>
        <a:p>
          <a:endParaRPr lang="en-US"/>
        </a:p>
      </dgm:t>
    </dgm:pt>
    <dgm:pt modelId="{43314F00-7C96-43AF-AE85-85D70B7D10A7}">
      <dgm:prSet phldrT="[Text]"/>
      <dgm:spPr/>
      <dgm:t>
        <a:bodyPr/>
        <a:lstStyle/>
        <a:p>
          <a:r>
            <a:rPr lang="en-US" b="1" dirty="0">
              <a:solidFill>
                <a:schemeClr val="tx2"/>
              </a:solidFill>
              <a:latin typeface="Arial" panose="020B0604020202020204" pitchFamily="34" charset="0"/>
              <a:cs typeface="Arial" panose="020B0604020202020204" pitchFamily="34" charset="0"/>
            </a:rPr>
            <a:t>Casa de Salud Risk Score = 0</a:t>
          </a:r>
        </a:p>
        <a:p>
          <a:r>
            <a:rPr lang="en-US" dirty="0">
              <a:solidFill>
                <a:schemeClr val="tx2"/>
              </a:solidFill>
              <a:latin typeface="Arial" panose="020B0604020202020204" pitchFamily="34" charset="0"/>
              <a:cs typeface="Arial" panose="020B0604020202020204" pitchFamily="34" charset="0"/>
            </a:rPr>
            <a:t>Cash on Hand, Debt Ratio, Current Ratio scores = 0</a:t>
          </a:r>
          <a:endParaRPr lang="en-US" b="1" dirty="0">
            <a:solidFill>
              <a:schemeClr val="tx2"/>
            </a:solidFill>
            <a:latin typeface="Arial" panose="020B0604020202020204" pitchFamily="34" charset="0"/>
            <a:cs typeface="Arial" panose="020B0604020202020204" pitchFamily="34" charset="0"/>
          </a:endParaRPr>
        </a:p>
        <a:p>
          <a:r>
            <a:rPr lang="en-US" dirty="0">
              <a:solidFill>
                <a:schemeClr val="tx2"/>
              </a:solidFill>
              <a:latin typeface="Arial" panose="020B0604020202020204" pitchFamily="34" charset="0"/>
              <a:cs typeface="Arial" panose="020B0604020202020204" pitchFamily="34" charset="0"/>
            </a:rPr>
            <a:t>28% positive change in net position from previous audit</a:t>
          </a:r>
        </a:p>
        <a:p>
          <a:r>
            <a:rPr lang="en-US" dirty="0">
              <a:solidFill>
                <a:schemeClr val="tx2"/>
              </a:solidFill>
              <a:latin typeface="Arial" panose="020B0604020202020204" pitchFamily="34" charset="0"/>
              <a:cs typeface="Arial" panose="020B0604020202020204" pitchFamily="34" charset="0"/>
            </a:rPr>
            <a:t>Current audit is unmodified and accurate</a:t>
          </a:r>
          <a:endParaRPr lang="en-US" b="1" dirty="0">
            <a:solidFill>
              <a:schemeClr val="tx2"/>
            </a:solidFill>
            <a:latin typeface="Arial" panose="020B0604020202020204" pitchFamily="34" charset="0"/>
            <a:cs typeface="Arial" panose="020B0604020202020204" pitchFamily="34" charset="0"/>
          </a:endParaRPr>
        </a:p>
      </dgm:t>
    </dgm:pt>
    <dgm:pt modelId="{71CA759D-F5E7-4043-9954-ADF299DD794A}" type="parTrans" cxnId="{D3EB68C7-5D8B-4091-BC4B-B3FE0B24150D}">
      <dgm:prSet/>
      <dgm:spPr/>
      <dgm:t>
        <a:bodyPr/>
        <a:lstStyle/>
        <a:p>
          <a:endParaRPr lang="en-US"/>
        </a:p>
      </dgm:t>
    </dgm:pt>
    <dgm:pt modelId="{0B0219FF-5D9C-4AAD-B524-754604BB47FF}" type="sibTrans" cxnId="{D3EB68C7-5D8B-4091-BC4B-B3FE0B24150D}">
      <dgm:prSet/>
      <dgm:spPr/>
      <dgm:t>
        <a:bodyPr/>
        <a:lstStyle/>
        <a:p>
          <a:endParaRPr lang="en-US"/>
        </a:p>
      </dgm:t>
    </dgm:pt>
    <dgm:pt modelId="{2E5A104A-C768-40F5-9B3B-8025DD2348BC}">
      <dgm:prSet phldrT="[Text]"/>
      <dgm:spPr/>
      <dgm:t>
        <a:bodyPr/>
        <a:lstStyle/>
        <a:p>
          <a:r>
            <a:rPr lang="en-US" b="1" dirty="0">
              <a:solidFill>
                <a:schemeClr val="tx2"/>
              </a:solidFill>
              <a:latin typeface="Arial" panose="020B0604020202020204" pitchFamily="34" charset="0"/>
              <a:cs typeface="Arial" panose="020B0604020202020204" pitchFamily="34" charset="0"/>
            </a:rPr>
            <a:t>United 4 Children Risk Score = 7</a:t>
          </a:r>
        </a:p>
        <a:p>
          <a:r>
            <a:rPr lang="en-US" dirty="0">
              <a:solidFill>
                <a:schemeClr val="tx2"/>
              </a:solidFill>
              <a:latin typeface="Arial" panose="020B0604020202020204" pitchFamily="34" charset="0"/>
              <a:cs typeface="Arial" panose="020B0604020202020204" pitchFamily="34" charset="0"/>
            </a:rPr>
            <a:t>Cash on Hand = 3, Debt Ratio = 2, Current Ratio = 2</a:t>
          </a:r>
        </a:p>
        <a:p>
          <a:r>
            <a:rPr lang="en-US" dirty="0">
              <a:solidFill>
                <a:schemeClr val="tx2"/>
              </a:solidFill>
              <a:latin typeface="Arial" panose="020B0604020202020204" pitchFamily="34" charset="0"/>
              <a:cs typeface="Arial" panose="020B0604020202020204" pitchFamily="34" charset="0"/>
            </a:rPr>
            <a:t>16% positive change in net position from previous audit</a:t>
          </a:r>
        </a:p>
        <a:p>
          <a:r>
            <a:rPr lang="en-US" dirty="0">
              <a:solidFill>
                <a:schemeClr val="tx2"/>
              </a:solidFill>
              <a:latin typeface="Arial" panose="020B0604020202020204" pitchFamily="34" charset="0"/>
              <a:cs typeface="Arial" panose="020B0604020202020204" pitchFamily="34" charset="0"/>
            </a:rPr>
            <a:t>Current audit is unmodified and accurate</a:t>
          </a:r>
          <a:endParaRPr lang="en-US" b="1" dirty="0">
            <a:solidFill>
              <a:schemeClr val="tx2"/>
            </a:solidFill>
            <a:latin typeface="Arial" panose="020B0604020202020204" pitchFamily="34" charset="0"/>
            <a:cs typeface="Arial" panose="020B0604020202020204" pitchFamily="34" charset="0"/>
          </a:endParaRPr>
        </a:p>
      </dgm:t>
    </dgm:pt>
    <dgm:pt modelId="{5E5716AF-EE95-47F0-AE26-60223B10114C}" type="parTrans" cxnId="{2F47FAF3-062B-47AC-9618-36195A3C7D89}">
      <dgm:prSet/>
      <dgm:spPr/>
      <dgm:t>
        <a:bodyPr/>
        <a:lstStyle/>
        <a:p>
          <a:endParaRPr lang="en-US"/>
        </a:p>
      </dgm:t>
    </dgm:pt>
    <dgm:pt modelId="{7F8723DF-EB5C-4590-AD27-28BA25CBD241}" type="sibTrans" cxnId="{2F47FAF3-062B-47AC-9618-36195A3C7D89}">
      <dgm:prSet/>
      <dgm:spPr/>
      <dgm:t>
        <a:bodyPr/>
        <a:lstStyle/>
        <a:p>
          <a:endParaRPr lang="en-US"/>
        </a:p>
      </dgm:t>
    </dgm:pt>
    <dgm:pt modelId="{F9375074-DCB9-4A7E-891C-7F14D3EF1D54}" type="pres">
      <dgm:prSet presAssocID="{4F26BD85-4916-474D-BD6B-38AAF8983C0A}" presName="vert0" presStyleCnt="0">
        <dgm:presLayoutVars>
          <dgm:dir/>
          <dgm:animOne val="branch"/>
          <dgm:animLvl val="lvl"/>
        </dgm:presLayoutVars>
      </dgm:prSet>
      <dgm:spPr/>
    </dgm:pt>
    <dgm:pt modelId="{22537DB5-3D68-4CDD-938C-9772D76DB07C}" type="pres">
      <dgm:prSet presAssocID="{21C0AB2A-C6B6-4E26-83F7-4B88F724A2F8}" presName="thickLine" presStyleLbl="alignNode1" presStyleIdx="0" presStyleCnt="4"/>
      <dgm:spPr/>
    </dgm:pt>
    <dgm:pt modelId="{879C6DB0-2FE0-44DB-BE8D-2F7F735FAE40}" type="pres">
      <dgm:prSet presAssocID="{21C0AB2A-C6B6-4E26-83F7-4B88F724A2F8}" presName="horz1" presStyleCnt="0"/>
      <dgm:spPr/>
    </dgm:pt>
    <dgm:pt modelId="{56384346-84EF-4843-8F26-781E5F41AB7B}" type="pres">
      <dgm:prSet presAssocID="{21C0AB2A-C6B6-4E26-83F7-4B88F724A2F8}" presName="tx1" presStyleLbl="revTx" presStyleIdx="0" presStyleCnt="4"/>
      <dgm:spPr/>
    </dgm:pt>
    <dgm:pt modelId="{9E7D9CB2-D628-474D-A24B-74280131E0EF}" type="pres">
      <dgm:prSet presAssocID="{21C0AB2A-C6B6-4E26-83F7-4B88F724A2F8}" presName="vert1" presStyleCnt="0"/>
      <dgm:spPr/>
    </dgm:pt>
    <dgm:pt modelId="{3B8754E0-AEBC-4093-8D15-EEE0189FC0EE}" type="pres">
      <dgm:prSet presAssocID="{FD28F9DF-CC43-429E-8930-4E5C9E413D3C}" presName="thickLine" presStyleLbl="alignNode1" presStyleIdx="1" presStyleCnt="4"/>
      <dgm:spPr>
        <a:ln>
          <a:solidFill>
            <a:schemeClr val="accent1"/>
          </a:solidFill>
        </a:ln>
      </dgm:spPr>
    </dgm:pt>
    <dgm:pt modelId="{423FA3D6-9B4C-49F2-8662-2AB03404576E}" type="pres">
      <dgm:prSet presAssocID="{FD28F9DF-CC43-429E-8930-4E5C9E413D3C}" presName="horz1" presStyleCnt="0"/>
      <dgm:spPr/>
    </dgm:pt>
    <dgm:pt modelId="{FF4CD8F9-8FA8-4754-A157-E463436CECBA}" type="pres">
      <dgm:prSet presAssocID="{FD28F9DF-CC43-429E-8930-4E5C9E413D3C}" presName="tx1" presStyleLbl="revTx" presStyleIdx="1" presStyleCnt="4"/>
      <dgm:spPr/>
    </dgm:pt>
    <dgm:pt modelId="{64BD4D0B-4B2C-4561-A138-7BCFD6BF1DD4}" type="pres">
      <dgm:prSet presAssocID="{FD28F9DF-CC43-429E-8930-4E5C9E413D3C}" presName="vert1" presStyleCnt="0"/>
      <dgm:spPr/>
    </dgm:pt>
    <dgm:pt modelId="{94B0F33C-6E17-4604-A080-8B525463482B}" type="pres">
      <dgm:prSet presAssocID="{43314F00-7C96-43AF-AE85-85D70B7D10A7}" presName="thickLine" presStyleLbl="alignNode1" presStyleIdx="2" presStyleCnt="4"/>
      <dgm:spPr>
        <a:ln>
          <a:solidFill>
            <a:schemeClr val="accent1"/>
          </a:solidFill>
        </a:ln>
      </dgm:spPr>
    </dgm:pt>
    <dgm:pt modelId="{CCD163B0-DA83-455B-8732-78771DCA6006}" type="pres">
      <dgm:prSet presAssocID="{43314F00-7C96-43AF-AE85-85D70B7D10A7}" presName="horz1" presStyleCnt="0"/>
      <dgm:spPr/>
    </dgm:pt>
    <dgm:pt modelId="{272846DC-B68C-4695-878E-71F6D2937C0D}" type="pres">
      <dgm:prSet presAssocID="{43314F00-7C96-43AF-AE85-85D70B7D10A7}" presName="tx1" presStyleLbl="revTx" presStyleIdx="2" presStyleCnt="4"/>
      <dgm:spPr/>
    </dgm:pt>
    <dgm:pt modelId="{157942D1-063A-42CE-B100-E96BED898F0A}" type="pres">
      <dgm:prSet presAssocID="{43314F00-7C96-43AF-AE85-85D70B7D10A7}" presName="vert1" presStyleCnt="0"/>
      <dgm:spPr/>
    </dgm:pt>
    <dgm:pt modelId="{26DDA1E7-E927-4B80-AEFB-346DA1F90B31}" type="pres">
      <dgm:prSet presAssocID="{2E5A104A-C768-40F5-9B3B-8025DD2348BC}" presName="thickLine" presStyleLbl="alignNode1" presStyleIdx="3" presStyleCnt="4"/>
      <dgm:spPr>
        <a:ln>
          <a:solidFill>
            <a:schemeClr val="accent1"/>
          </a:solidFill>
        </a:ln>
      </dgm:spPr>
    </dgm:pt>
    <dgm:pt modelId="{6172D9E7-174D-4F61-95FC-4DDA9788418F}" type="pres">
      <dgm:prSet presAssocID="{2E5A104A-C768-40F5-9B3B-8025DD2348BC}" presName="horz1" presStyleCnt="0"/>
      <dgm:spPr/>
    </dgm:pt>
    <dgm:pt modelId="{36F61428-301A-4541-96FA-304C9BF37E1D}" type="pres">
      <dgm:prSet presAssocID="{2E5A104A-C768-40F5-9B3B-8025DD2348BC}" presName="tx1" presStyleLbl="revTx" presStyleIdx="3" presStyleCnt="4"/>
      <dgm:spPr/>
    </dgm:pt>
    <dgm:pt modelId="{A5FB0211-FD6D-4DE1-9A3A-2FFA546F34B7}" type="pres">
      <dgm:prSet presAssocID="{2E5A104A-C768-40F5-9B3B-8025DD2348BC}" presName="vert1" presStyleCnt="0"/>
      <dgm:spPr/>
    </dgm:pt>
  </dgm:ptLst>
  <dgm:cxnLst>
    <dgm:cxn modelId="{475F5D2F-1C03-4C01-8B9C-0F49C1489AA6}" srcId="{4F26BD85-4916-474D-BD6B-38AAF8983C0A}" destId="{FD28F9DF-CC43-429E-8930-4E5C9E413D3C}" srcOrd="1" destOrd="0" parTransId="{45724B68-FF7E-449A-8362-1D7304C967F4}" sibTransId="{1A624329-A2F3-48F9-92F9-68C1BBDE429B}"/>
    <dgm:cxn modelId="{5B296E3C-A06D-4161-8F8B-B79354045E23}" type="presOf" srcId="{43314F00-7C96-43AF-AE85-85D70B7D10A7}" destId="{272846DC-B68C-4695-878E-71F6D2937C0D}" srcOrd="0" destOrd="0" presId="urn:microsoft.com/office/officeart/2008/layout/LinedList"/>
    <dgm:cxn modelId="{7FBF245B-931E-4CE8-BBEC-B07D37CD86E5}" type="presOf" srcId="{FD28F9DF-CC43-429E-8930-4E5C9E413D3C}" destId="{FF4CD8F9-8FA8-4754-A157-E463436CECBA}" srcOrd="0" destOrd="0" presId="urn:microsoft.com/office/officeart/2008/layout/LinedList"/>
    <dgm:cxn modelId="{0869B65F-257E-4BE0-AD60-21A2925A7A05}" type="presOf" srcId="{2E5A104A-C768-40F5-9B3B-8025DD2348BC}" destId="{36F61428-301A-4541-96FA-304C9BF37E1D}" srcOrd="0" destOrd="0" presId="urn:microsoft.com/office/officeart/2008/layout/LinedList"/>
    <dgm:cxn modelId="{A3B8BDA9-C4D6-4FEA-8459-95A03E6ABB8A}" type="presOf" srcId="{21C0AB2A-C6B6-4E26-83F7-4B88F724A2F8}" destId="{56384346-84EF-4843-8F26-781E5F41AB7B}" srcOrd="0" destOrd="0" presId="urn:microsoft.com/office/officeart/2008/layout/LinedList"/>
    <dgm:cxn modelId="{2FBC50B6-CBD7-4472-8338-A6FDAC4ED685}" type="presOf" srcId="{4F26BD85-4916-474D-BD6B-38AAF8983C0A}" destId="{F9375074-DCB9-4A7E-891C-7F14D3EF1D54}" srcOrd="0" destOrd="0" presId="urn:microsoft.com/office/officeart/2008/layout/LinedList"/>
    <dgm:cxn modelId="{D3EB68C7-5D8B-4091-BC4B-B3FE0B24150D}" srcId="{4F26BD85-4916-474D-BD6B-38AAF8983C0A}" destId="{43314F00-7C96-43AF-AE85-85D70B7D10A7}" srcOrd="2" destOrd="0" parTransId="{71CA759D-F5E7-4043-9954-ADF299DD794A}" sibTransId="{0B0219FF-5D9C-4AAD-B524-754604BB47FF}"/>
    <dgm:cxn modelId="{9E465FE4-3AEE-4D9C-AD3A-41476FB35597}" srcId="{4F26BD85-4916-474D-BD6B-38AAF8983C0A}" destId="{21C0AB2A-C6B6-4E26-83F7-4B88F724A2F8}" srcOrd="0" destOrd="0" parTransId="{8E824AD7-C488-4396-8D60-6DAAE7502053}" sibTransId="{43942B7E-FFFB-4116-9E5F-3DB8BCDAEB5B}"/>
    <dgm:cxn modelId="{2F47FAF3-062B-47AC-9618-36195A3C7D89}" srcId="{4F26BD85-4916-474D-BD6B-38AAF8983C0A}" destId="{2E5A104A-C768-40F5-9B3B-8025DD2348BC}" srcOrd="3" destOrd="0" parTransId="{5E5716AF-EE95-47F0-AE26-60223B10114C}" sibTransId="{7F8723DF-EB5C-4590-AD27-28BA25CBD241}"/>
    <dgm:cxn modelId="{4A7EA3A2-2B8A-45AE-A9B4-F39576148AF0}" type="presParOf" srcId="{F9375074-DCB9-4A7E-891C-7F14D3EF1D54}" destId="{22537DB5-3D68-4CDD-938C-9772D76DB07C}" srcOrd="0" destOrd="0" presId="urn:microsoft.com/office/officeart/2008/layout/LinedList"/>
    <dgm:cxn modelId="{C78134DF-ED31-4027-A47E-8DAAD5EB3E22}" type="presParOf" srcId="{F9375074-DCB9-4A7E-891C-7F14D3EF1D54}" destId="{879C6DB0-2FE0-44DB-BE8D-2F7F735FAE40}" srcOrd="1" destOrd="0" presId="urn:microsoft.com/office/officeart/2008/layout/LinedList"/>
    <dgm:cxn modelId="{C228E0A0-51A9-4AD2-B7CE-9CD7D3511D08}" type="presParOf" srcId="{879C6DB0-2FE0-44DB-BE8D-2F7F735FAE40}" destId="{56384346-84EF-4843-8F26-781E5F41AB7B}" srcOrd="0" destOrd="0" presId="urn:microsoft.com/office/officeart/2008/layout/LinedList"/>
    <dgm:cxn modelId="{D8D6733D-D40D-424E-BFEE-D156C57190D2}" type="presParOf" srcId="{879C6DB0-2FE0-44DB-BE8D-2F7F735FAE40}" destId="{9E7D9CB2-D628-474D-A24B-74280131E0EF}" srcOrd="1" destOrd="0" presId="urn:microsoft.com/office/officeart/2008/layout/LinedList"/>
    <dgm:cxn modelId="{B2BDB668-E4B0-4C30-806C-4C568C04F034}" type="presParOf" srcId="{F9375074-DCB9-4A7E-891C-7F14D3EF1D54}" destId="{3B8754E0-AEBC-4093-8D15-EEE0189FC0EE}" srcOrd="2" destOrd="0" presId="urn:microsoft.com/office/officeart/2008/layout/LinedList"/>
    <dgm:cxn modelId="{4BCDEC5D-1E55-43C8-B49F-401BFE67665E}" type="presParOf" srcId="{F9375074-DCB9-4A7E-891C-7F14D3EF1D54}" destId="{423FA3D6-9B4C-49F2-8662-2AB03404576E}" srcOrd="3" destOrd="0" presId="urn:microsoft.com/office/officeart/2008/layout/LinedList"/>
    <dgm:cxn modelId="{C9054D72-D897-42C5-A2A5-E0E34E263434}" type="presParOf" srcId="{423FA3D6-9B4C-49F2-8662-2AB03404576E}" destId="{FF4CD8F9-8FA8-4754-A157-E463436CECBA}" srcOrd="0" destOrd="0" presId="urn:microsoft.com/office/officeart/2008/layout/LinedList"/>
    <dgm:cxn modelId="{FA736CA2-ECED-4165-A470-FA4CEC71025F}" type="presParOf" srcId="{423FA3D6-9B4C-49F2-8662-2AB03404576E}" destId="{64BD4D0B-4B2C-4561-A138-7BCFD6BF1DD4}" srcOrd="1" destOrd="0" presId="urn:microsoft.com/office/officeart/2008/layout/LinedList"/>
    <dgm:cxn modelId="{4403BC8C-E9D0-44A9-BB9D-3BBEC219A649}" type="presParOf" srcId="{F9375074-DCB9-4A7E-891C-7F14D3EF1D54}" destId="{94B0F33C-6E17-4604-A080-8B525463482B}" srcOrd="4" destOrd="0" presId="urn:microsoft.com/office/officeart/2008/layout/LinedList"/>
    <dgm:cxn modelId="{FAB056EE-1EFE-4C21-8CFE-27F3A4282F4D}" type="presParOf" srcId="{F9375074-DCB9-4A7E-891C-7F14D3EF1D54}" destId="{CCD163B0-DA83-455B-8732-78771DCA6006}" srcOrd="5" destOrd="0" presId="urn:microsoft.com/office/officeart/2008/layout/LinedList"/>
    <dgm:cxn modelId="{9332488A-3497-4DF3-92A5-38B190E7F16B}" type="presParOf" srcId="{CCD163B0-DA83-455B-8732-78771DCA6006}" destId="{272846DC-B68C-4695-878E-71F6D2937C0D}" srcOrd="0" destOrd="0" presId="urn:microsoft.com/office/officeart/2008/layout/LinedList"/>
    <dgm:cxn modelId="{AB5F9892-E757-427B-B604-91566D1D2962}" type="presParOf" srcId="{CCD163B0-DA83-455B-8732-78771DCA6006}" destId="{157942D1-063A-42CE-B100-E96BED898F0A}" srcOrd="1" destOrd="0" presId="urn:microsoft.com/office/officeart/2008/layout/LinedList"/>
    <dgm:cxn modelId="{13B50E6B-E4BE-4A75-824B-329320E9CB6E}" type="presParOf" srcId="{F9375074-DCB9-4A7E-891C-7F14D3EF1D54}" destId="{26DDA1E7-E927-4B80-AEFB-346DA1F90B31}" srcOrd="6" destOrd="0" presId="urn:microsoft.com/office/officeart/2008/layout/LinedList"/>
    <dgm:cxn modelId="{38E4D422-9E5E-4922-817F-E51EA62F2F68}" type="presParOf" srcId="{F9375074-DCB9-4A7E-891C-7F14D3EF1D54}" destId="{6172D9E7-174D-4F61-95FC-4DDA9788418F}" srcOrd="7" destOrd="0" presId="urn:microsoft.com/office/officeart/2008/layout/LinedList"/>
    <dgm:cxn modelId="{17363C01-11DD-48AE-B0D3-DF87A1B06E56}" type="presParOf" srcId="{6172D9E7-174D-4F61-95FC-4DDA9788418F}" destId="{36F61428-301A-4541-96FA-304C9BF37E1D}" srcOrd="0" destOrd="0" presId="urn:microsoft.com/office/officeart/2008/layout/LinedList"/>
    <dgm:cxn modelId="{09D1B2BE-813D-4210-9CE3-C40DF342FCA9}" type="presParOf" srcId="{6172D9E7-174D-4F61-95FC-4DDA9788418F}" destId="{A5FB0211-FD6D-4DE1-9A3A-2FFA546F34B7}" srcOrd="1" destOrd="0" presId="urn:microsoft.com/office/officeart/2008/layout/LinedList"/>
  </dgm:cxnLst>
  <dgm:bg/>
  <dgm:whole>
    <a:ln>
      <a:solidFill>
        <a:schemeClr val="accent1"/>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D282E9-EAC1-4005-8C2F-B4C29656B8D5}">
      <dsp:nvSpPr>
        <dsp:cNvPr id="0" name=""/>
        <dsp:cNvSpPr/>
      </dsp:nvSpPr>
      <dsp:spPr>
        <a:xfrm>
          <a:off x="7076" y="620955"/>
          <a:ext cx="2115007" cy="16259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Aug – Sep 2025</a:t>
          </a:r>
        </a:p>
        <a:p>
          <a:pPr marL="0" lvl="0" indent="0" algn="ctr" defTabSz="800100">
            <a:lnSpc>
              <a:spcPct val="90000"/>
            </a:lnSpc>
            <a:spcBef>
              <a:spcPct val="0"/>
            </a:spcBef>
            <a:spcAft>
              <a:spcPct val="35000"/>
            </a:spcAft>
            <a:buNone/>
          </a:pPr>
          <a:r>
            <a:rPr lang="en-US" sz="1400" kern="1200" dirty="0"/>
            <a:t>1) Assess data practices</a:t>
          </a:r>
        </a:p>
        <a:p>
          <a:pPr marL="0" lvl="0" indent="0" algn="ctr" defTabSz="800100">
            <a:lnSpc>
              <a:spcPct val="90000"/>
            </a:lnSpc>
            <a:spcBef>
              <a:spcPct val="0"/>
            </a:spcBef>
            <a:spcAft>
              <a:spcPct val="35000"/>
            </a:spcAft>
            <a:buNone/>
          </a:pPr>
          <a:r>
            <a:rPr lang="en-US" sz="1400" kern="1200" dirty="0"/>
            <a:t>2) Identify immigrant community leaders</a:t>
          </a:r>
        </a:p>
        <a:p>
          <a:pPr marL="0" lvl="0" indent="0" algn="ctr" defTabSz="800100">
            <a:lnSpc>
              <a:spcPct val="90000"/>
            </a:lnSpc>
            <a:spcBef>
              <a:spcPct val="0"/>
            </a:spcBef>
            <a:spcAft>
              <a:spcPct val="35000"/>
            </a:spcAft>
            <a:buNone/>
          </a:pPr>
          <a:r>
            <a:rPr lang="en-US" sz="1400" kern="1200" dirty="0"/>
            <a:t>3) Conduct focus groups</a:t>
          </a:r>
        </a:p>
      </dsp:txBody>
      <dsp:txXfrm>
        <a:off x="54697" y="668576"/>
        <a:ext cx="2019765" cy="1530669"/>
      </dsp:txXfrm>
    </dsp:sp>
    <dsp:sp modelId="{EB31143E-467F-4880-A31C-2777D0585DF2}">
      <dsp:nvSpPr>
        <dsp:cNvPr id="0" name=""/>
        <dsp:cNvSpPr/>
      </dsp:nvSpPr>
      <dsp:spPr>
        <a:xfrm>
          <a:off x="2333584" y="1171650"/>
          <a:ext cx="448381" cy="52452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2333584" y="1276554"/>
        <a:ext cx="313867" cy="314713"/>
      </dsp:txXfrm>
    </dsp:sp>
    <dsp:sp modelId="{FE30AAB6-078C-4A69-99D9-4E3D36756DA8}">
      <dsp:nvSpPr>
        <dsp:cNvPr id="0" name=""/>
        <dsp:cNvSpPr/>
      </dsp:nvSpPr>
      <dsp:spPr>
        <a:xfrm>
          <a:off x="2968086" y="620955"/>
          <a:ext cx="2115007" cy="16259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Feb – Mar 2026</a:t>
          </a:r>
        </a:p>
        <a:p>
          <a:pPr marL="0" lvl="0" indent="0" algn="ctr" defTabSz="800100">
            <a:lnSpc>
              <a:spcPct val="90000"/>
            </a:lnSpc>
            <a:spcBef>
              <a:spcPct val="0"/>
            </a:spcBef>
            <a:spcAft>
              <a:spcPct val="35000"/>
            </a:spcAft>
            <a:buNone/>
          </a:pPr>
          <a:endParaRPr lang="en-US" sz="1600" kern="1200" dirty="0"/>
        </a:p>
        <a:p>
          <a:pPr marL="0" lvl="0" indent="0" algn="ctr" defTabSz="800100">
            <a:lnSpc>
              <a:spcPct val="90000"/>
            </a:lnSpc>
            <a:spcBef>
              <a:spcPct val="0"/>
            </a:spcBef>
            <a:spcAft>
              <a:spcPct val="35000"/>
            </a:spcAft>
            <a:buNone/>
          </a:pPr>
          <a:r>
            <a:rPr lang="en-US" sz="1400" kern="1200" dirty="0"/>
            <a:t>Evaluate initial data and gather input from care providers</a:t>
          </a:r>
        </a:p>
      </dsp:txBody>
      <dsp:txXfrm>
        <a:off x="3015707" y="668576"/>
        <a:ext cx="2019765" cy="1530669"/>
      </dsp:txXfrm>
    </dsp:sp>
    <dsp:sp modelId="{AEEAB30A-937F-4E1F-8DF7-5CE43EF7DDC7}">
      <dsp:nvSpPr>
        <dsp:cNvPr id="0" name=""/>
        <dsp:cNvSpPr/>
      </dsp:nvSpPr>
      <dsp:spPr>
        <a:xfrm>
          <a:off x="5294594" y="1171650"/>
          <a:ext cx="448381" cy="52452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5294594" y="1276554"/>
        <a:ext cx="313867" cy="314713"/>
      </dsp:txXfrm>
    </dsp:sp>
    <dsp:sp modelId="{06BBB337-1D01-4EE1-9F65-AB9013113B03}">
      <dsp:nvSpPr>
        <dsp:cNvPr id="0" name=""/>
        <dsp:cNvSpPr/>
      </dsp:nvSpPr>
      <dsp:spPr>
        <a:xfrm>
          <a:off x="5929096" y="620955"/>
          <a:ext cx="2115007" cy="16259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Apr – May 2026</a:t>
          </a:r>
        </a:p>
        <a:p>
          <a:pPr marL="0" lvl="0" indent="0" algn="ctr" defTabSz="800100">
            <a:lnSpc>
              <a:spcPct val="90000"/>
            </a:lnSpc>
            <a:spcBef>
              <a:spcPct val="0"/>
            </a:spcBef>
            <a:spcAft>
              <a:spcPct val="35000"/>
            </a:spcAft>
            <a:buNone/>
          </a:pPr>
          <a:endParaRPr lang="en-US" sz="1600" kern="1200" dirty="0"/>
        </a:p>
        <a:p>
          <a:pPr marL="0" lvl="0" indent="0" algn="ctr" defTabSz="800100">
            <a:lnSpc>
              <a:spcPct val="90000"/>
            </a:lnSpc>
            <a:spcBef>
              <a:spcPct val="0"/>
            </a:spcBef>
            <a:spcAft>
              <a:spcPct val="35000"/>
            </a:spcAft>
            <a:buNone/>
          </a:pPr>
          <a:r>
            <a:rPr lang="en-US" sz="1400" kern="1200" dirty="0"/>
            <a:t>Create a document with a call to action and an implementation plan</a:t>
          </a:r>
        </a:p>
      </dsp:txBody>
      <dsp:txXfrm>
        <a:off x="5976717" y="668576"/>
        <a:ext cx="2019765" cy="15306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537DB5-3D68-4CDD-938C-9772D76DB07C}">
      <dsp:nvSpPr>
        <dsp:cNvPr id="0" name=""/>
        <dsp:cNvSpPr/>
      </dsp:nvSpPr>
      <dsp:spPr>
        <a:xfrm>
          <a:off x="0" y="0"/>
          <a:ext cx="4395439"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384346-84EF-4843-8F26-781E5F41AB7B}">
      <dsp:nvSpPr>
        <dsp:cNvPr id="0" name=""/>
        <dsp:cNvSpPr/>
      </dsp:nvSpPr>
      <dsp:spPr>
        <a:xfrm>
          <a:off x="0" y="0"/>
          <a:ext cx="4395439" cy="13065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b="1" kern="1200" dirty="0">
              <a:solidFill>
                <a:schemeClr val="tx2"/>
              </a:solidFill>
              <a:latin typeface="Arial" panose="020B0604020202020204" pitchFamily="34" charset="0"/>
              <a:cs typeface="Arial" panose="020B0604020202020204" pitchFamily="34" charset="0"/>
            </a:rPr>
            <a:t>Behavioral Health Network Risk Score = 0</a:t>
          </a:r>
        </a:p>
        <a:p>
          <a:pPr marL="0" lvl="0" indent="0" algn="l" defTabSz="622300">
            <a:lnSpc>
              <a:spcPct val="90000"/>
            </a:lnSpc>
            <a:spcBef>
              <a:spcPct val="0"/>
            </a:spcBef>
            <a:spcAft>
              <a:spcPct val="35000"/>
            </a:spcAft>
            <a:buNone/>
          </a:pPr>
          <a:r>
            <a:rPr lang="en-US" sz="1400" kern="1200" dirty="0">
              <a:solidFill>
                <a:schemeClr val="tx2"/>
              </a:solidFill>
              <a:latin typeface="Arial" panose="020B0604020202020204" pitchFamily="34" charset="0"/>
              <a:cs typeface="Arial" panose="020B0604020202020204" pitchFamily="34" charset="0"/>
            </a:rPr>
            <a:t>Cash on Hand, Debt Ratio, Current Ratio scores = 0</a:t>
          </a:r>
        </a:p>
        <a:p>
          <a:pPr marL="0" lvl="0" indent="0" algn="l" defTabSz="622300">
            <a:lnSpc>
              <a:spcPct val="90000"/>
            </a:lnSpc>
            <a:spcBef>
              <a:spcPct val="0"/>
            </a:spcBef>
            <a:spcAft>
              <a:spcPct val="35000"/>
            </a:spcAft>
            <a:buNone/>
          </a:pPr>
          <a:r>
            <a:rPr lang="en-US" sz="1400" kern="1200" dirty="0">
              <a:solidFill>
                <a:schemeClr val="tx2"/>
              </a:solidFill>
              <a:latin typeface="Arial" panose="020B0604020202020204" pitchFamily="34" charset="0"/>
              <a:cs typeface="Arial" panose="020B0604020202020204" pitchFamily="34" charset="0"/>
            </a:rPr>
            <a:t>12% positive change in net position from previous audit</a:t>
          </a:r>
        </a:p>
        <a:p>
          <a:pPr marL="0" lvl="0" indent="0" algn="l" defTabSz="622300">
            <a:lnSpc>
              <a:spcPct val="90000"/>
            </a:lnSpc>
            <a:spcBef>
              <a:spcPct val="0"/>
            </a:spcBef>
            <a:spcAft>
              <a:spcPct val="35000"/>
            </a:spcAft>
            <a:buNone/>
          </a:pPr>
          <a:r>
            <a:rPr lang="en-US" sz="1400" kern="1200" dirty="0">
              <a:solidFill>
                <a:schemeClr val="tx2"/>
              </a:solidFill>
              <a:latin typeface="Arial" panose="020B0604020202020204" pitchFamily="34" charset="0"/>
              <a:cs typeface="Arial" panose="020B0604020202020204" pitchFamily="34" charset="0"/>
            </a:rPr>
            <a:t>Current audit is unmodified and accurate</a:t>
          </a:r>
        </a:p>
      </dsp:txBody>
      <dsp:txXfrm>
        <a:off x="0" y="0"/>
        <a:ext cx="4395439" cy="1306512"/>
      </dsp:txXfrm>
    </dsp:sp>
    <dsp:sp modelId="{3B8754E0-AEBC-4093-8D15-EEE0189FC0EE}">
      <dsp:nvSpPr>
        <dsp:cNvPr id="0" name=""/>
        <dsp:cNvSpPr/>
      </dsp:nvSpPr>
      <dsp:spPr>
        <a:xfrm>
          <a:off x="0" y="1306512"/>
          <a:ext cx="4395439" cy="0"/>
        </a:xfrm>
        <a:prstGeom prst="line">
          <a:avLst/>
        </a:prstGeom>
        <a:solidFill>
          <a:schemeClr val="accent2">
            <a:hueOff val="0"/>
            <a:satOff val="0"/>
            <a:lumOff val="0"/>
            <a:alphaOff val="0"/>
          </a:schemeClr>
        </a:soli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FF4CD8F9-8FA8-4754-A157-E463436CECBA}">
      <dsp:nvSpPr>
        <dsp:cNvPr id="0" name=""/>
        <dsp:cNvSpPr/>
      </dsp:nvSpPr>
      <dsp:spPr>
        <a:xfrm>
          <a:off x="0" y="1306512"/>
          <a:ext cx="4395439" cy="13065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b="1" kern="1200" dirty="0">
              <a:solidFill>
                <a:schemeClr val="tx2"/>
              </a:solidFill>
              <a:latin typeface="Arial" panose="020B0604020202020204" pitchFamily="34" charset="0"/>
              <a:cs typeface="Arial" panose="020B0604020202020204" pitchFamily="34" charset="0"/>
            </a:rPr>
            <a:t>Behavioral Health Bureau Risk Score = N/A</a:t>
          </a:r>
        </a:p>
        <a:p>
          <a:pPr marL="0" lvl="0" indent="0" algn="l" defTabSz="622300">
            <a:lnSpc>
              <a:spcPct val="90000"/>
            </a:lnSpc>
            <a:spcBef>
              <a:spcPct val="0"/>
            </a:spcBef>
            <a:spcAft>
              <a:spcPct val="35000"/>
            </a:spcAft>
            <a:buNone/>
          </a:pPr>
          <a:r>
            <a:rPr lang="en-US" sz="1400" kern="1200" dirty="0">
              <a:solidFill>
                <a:schemeClr val="tx2"/>
              </a:solidFill>
              <a:latin typeface="Arial" panose="020B0604020202020204" pitchFamily="34" charset="0"/>
              <a:cs typeface="Arial" panose="020B0604020202020204" pitchFamily="34" charset="0"/>
            </a:rPr>
            <a:t>Approved budget of $1,445,465</a:t>
          </a:r>
        </a:p>
        <a:p>
          <a:pPr marL="0" lvl="0" indent="0" algn="l" defTabSz="622300">
            <a:lnSpc>
              <a:spcPct val="90000"/>
            </a:lnSpc>
            <a:spcBef>
              <a:spcPct val="0"/>
            </a:spcBef>
            <a:spcAft>
              <a:spcPct val="35000"/>
            </a:spcAft>
            <a:buNone/>
          </a:pPr>
          <a:r>
            <a:rPr lang="en-US" sz="1400" kern="1200" dirty="0">
              <a:solidFill>
                <a:schemeClr val="tx2"/>
              </a:solidFill>
              <a:latin typeface="Arial" panose="020B0604020202020204" pitchFamily="34" charset="0"/>
              <a:cs typeface="Arial" panose="020B0604020202020204" pitchFamily="34" charset="0"/>
            </a:rPr>
            <a:t>$1,168,805  for salaries and benefits</a:t>
          </a:r>
        </a:p>
        <a:p>
          <a:pPr marL="0" lvl="0" indent="0" algn="l" defTabSz="622300">
            <a:lnSpc>
              <a:spcPct val="90000"/>
            </a:lnSpc>
            <a:spcBef>
              <a:spcPct val="0"/>
            </a:spcBef>
            <a:spcAft>
              <a:spcPct val="35000"/>
            </a:spcAft>
            <a:buNone/>
          </a:pPr>
          <a:r>
            <a:rPr lang="en-US" sz="1400" kern="1200" dirty="0">
              <a:solidFill>
                <a:schemeClr val="tx2"/>
              </a:solidFill>
              <a:latin typeface="Arial" panose="020B0604020202020204" pitchFamily="34" charset="0"/>
              <a:cs typeface="Arial" panose="020B0604020202020204" pitchFamily="34" charset="0"/>
            </a:rPr>
            <a:t>$47,688 for materials and supplies</a:t>
          </a:r>
        </a:p>
        <a:p>
          <a:pPr marL="0" lvl="0" indent="0" algn="l" defTabSz="622300">
            <a:lnSpc>
              <a:spcPct val="90000"/>
            </a:lnSpc>
            <a:spcBef>
              <a:spcPct val="0"/>
            </a:spcBef>
            <a:spcAft>
              <a:spcPct val="35000"/>
            </a:spcAft>
            <a:buNone/>
          </a:pPr>
          <a:r>
            <a:rPr lang="en-US" sz="1400" kern="1200" dirty="0">
              <a:solidFill>
                <a:schemeClr val="tx2"/>
              </a:solidFill>
              <a:latin typeface="Arial" panose="020B0604020202020204" pitchFamily="34" charset="0"/>
              <a:cs typeface="Arial" panose="020B0604020202020204" pitchFamily="34" charset="0"/>
            </a:rPr>
            <a:t>$211,876 for contractual and other Services </a:t>
          </a:r>
        </a:p>
      </dsp:txBody>
      <dsp:txXfrm>
        <a:off x="0" y="1306512"/>
        <a:ext cx="4395439" cy="1306512"/>
      </dsp:txXfrm>
    </dsp:sp>
    <dsp:sp modelId="{94B0F33C-6E17-4604-A080-8B525463482B}">
      <dsp:nvSpPr>
        <dsp:cNvPr id="0" name=""/>
        <dsp:cNvSpPr/>
      </dsp:nvSpPr>
      <dsp:spPr>
        <a:xfrm>
          <a:off x="0" y="2613025"/>
          <a:ext cx="4395439" cy="0"/>
        </a:xfrm>
        <a:prstGeom prst="line">
          <a:avLst/>
        </a:prstGeom>
        <a:solidFill>
          <a:schemeClr val="accent2">
            <a:hueOff val="0"/>
            <a:satOff val="0"/>
            <a:lumOff val="0"/>
            <a:alphaOff val="0"/>
          </a:schemeClr>
        </a:soli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272846DC-B68C-4695-878E-71F6D2937C0D}">
      <dsp:nvSpPr>
        <dsp:cNvPr id="0" name=""/>
        <dsp:cNvSpPr/>
      </dsp:nvSpPr>
      <dsp:spPr>
        <a:xfrm>
          <a:off x="0" y="2613025"/>
          <a:ext cx="4395439" cy="13065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b="1" kern="1200" dirty="0">
              <a:solidFill>
                <a:schemeClr val="tx2"/>
              </a:solidFill>
              <a:latin typeface="Arial" panose="020B0604020202020204" pitchFamily="34" charset="0"/>
              <a:cs typeface="Arial" panose="020B0604020202020204" pitchFamily="34" charset="0"/>
            </a:rPr>
            <a:t>Casa de Salud Risk Score = 0</a:t>
          </a:r>
        </a:p>
        <a:p>
          <a:pPr marL="0" lvl="0" indent="0" algn="l" defTabSz="622300">
            <a:lnSpc>
              <a:spcPct val="90000"/>
            </a:lnSpc>
            <a:spcBef>
              <a:spcPct val="0"/>
            </a:spcBef>
            <a:spcAft>
              <a:spcPct val="35000"/>
            </a:spcAft>
            <a:buNone/>
          </a:pPr>
          <a:r>
            <a:rPr lang="en-US" sz="1400" kern="1200" dirty="0">
              <a:solidFill>
                <a:schemeClr val="tx2"/>
              </a:solidFill>
              <a:latin typeface="Arial" panose="020B0604020202020204" pitchFamily="34" charset="0"/>
              <a:cs typeface="Arial" panose="020B0604020202020204" pitchFamily="34" charset="0"/>
            </a:rPr>
            <a:t>Cash on Hand, Debt Ratio, Current Ratio scores = 0</a:t>
          </a:r>
          <a:endParaRPr lang="en-US" sz="1400" b="1" kern="1200" dirty="0">
            <a:solidFill>
              <a:schemeClr val="tx2"/>
            </a:solidFill>
            <a:latin typeface="Arial" panose="020B0604020202020204" pitchFamily="34" charset="0"/>
            <a:cs typeface="Arial" panose="020B0604020202020204" pitchFamily="34" charset="0"/>
          </a:endParaRPr>
        </a:p>
        <a:p>
          <a:pPr marL="0" lvl="0" indent="0" algn="l" defTabSz="622300">
            <a:lnSpc>
              <a:spcPct val="90000"/>
            </a:lnSpc>
            <a:spcBef>
              <a:spcPct val="0"/>
            </a:spcBef>
            <a:spcAft>
              <a:spcPct val="35000"/>
            </a:spcAft>
            <a:buNone/>
          </a:pPr>
          <a:r>
            <a:rPr lang="en-US" sz="1400" kern="1200" dirty="0">
              <a:solidFill>
                <a:schemeClr val="tx2"/>
              </a:solidFill>
              <a:latin typeface="Arial" panose="020B0604020202020204" pitchFamily="34" charset="0"/>
              <a:cs typeface="Arial" panose="020B0604020202020204" pitchFamily="34" charset="0"/>
            </a:rPr>
            <a:t>28% positive change in net position from previous audit</a:t>
          </a:r>
        </a:p>
        <a:p>
          <a:pPr marL="0" lvl="0" indent="0" algn="l" defTabSz="622300">
            <a:lnSpc>
              <a:spcPct val="90000"/>
            </a:lnSpc>
            <a:spcBef>
              <a:spcPct val="0"/>
            </a:spcBef>
            <a:spcAft>
              <a:spcPct val="35000"/>
            </a:spcAft>
            <a:buNone/>
          </a:pPr>
          <a:r>
            <a:rPr lang="en-US" sz="1400" kern="1200" dirty="0">
              <a:solidFill>
                <a:schemeClr val="tx2"/>
              </a:solidFill>
              <a:latin typeface="Arial" panose="020B0604020202020204" pitchFamily="34" charset="0"/>
              <a:cs typeface="Arial" panose="020B0604020202020204" pitchFamily="34" charset="0"/>
            </a:rPr>
            <a:t>Current audit is unmodified and accurate</a:t>
          </a:r>
          <a:endParaRPr lang="en-US" sz="1400" b="1" kern="1200" dirty="0">
            <a:solidFill>
              <a:schemeClr val="tx2"/>
            </a:solidFill>
            <a:latin typeface="Arial" panose="020B0604020202020204" pitchFamily="34" charset="0"/>
            <a:cs typeface="Arial" panose="020B0604020202020204" pitchFamily="34" charset="0"/>
          </a:endParaRPr>
        </a:p>
      </dsp:txBody>
      <dsp:txXfrm>
        <a:off x="0" y="2613025"/>
        <a:ext cx="4395439" cy="1306512"/>
      </dsp:txXfrm>
    </dsp:sp>
    <dsp:sp modelId="{26DDA1E7-E927-4B80-AEFB-346DA1F90B31}">
      <dsp:nvSpPr>
        <dsp:cNvPr id="0" name=""/>
        <dsp:cNvSpPr/>
      </dsp:nvSpPr>
      <dsp:spPr>
        <a:xfrm>
          <a:off x="0" y="3919537"/>
          <a:ext cx="4395439" cy="0"/>
        </a:xfrm>
        <a:prstGeom prst="line">
          <a:avLst/>
        </a:prstGeom>
        <a:solidFill>
          <a:schemeClr val="accent2">
            <a:hueOff val="0"/>
            <a:satOff val="0"/>
            <a:lumOff val="0"/>
            <a:alphaOff val="0"/>
          </a:schemeClr>
        </a:soli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36F61428-301A-4541-96FA-304C9BF37E1D}">
      <dsp:nvSpPr>
        <dsp:cNvPr id="0" name=""/>
        <dsp:cNvSpPr/>
      </dsp:nvSpPr>
      <dsp:spPr>
        <a:xfrm>
          <a:off x="0" y="3919537"/>
          <a:ext cx="4395439" cy="13065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b="1" kern="1200" dirty="0">
              <a:solidFill>
                <a:schemeClr val="tx2"/>
              </a:solidFill>
              <a:latin typeface="Arial" panose="020B0604020202020204" pitchFamily="34" charset="0"/>
              <a:cs typeface="Arial" panose="020B0604020202020204" pitchFamily="34" charset="0"/>
            </a:rPr>
            <a:t>United 4 Children Risk Score = 7</a:t>
          </a:r>
        </a:p>
        <a:p>
          <a:pPr marL="0" lvl="0" indent="0" algn="l" defTabSz="622300">
            <a:lnSpc>
              <a:spcPct val="90000"/>
            </a:lnSpc>
            <a:spcBef>
              <a:spcPct val="0"/>
            </a:spcBef>
            <a:spcAft>
              <a:spcPct val="35000"/>
            </a:spcAft>
            <a:buNone/>
          </a:pPr>
          <a:r>
            <a:rPr lang="en-US" sz="1400" kern="1200" dirty="0">
              <a:solidFill>
                <a:schemeClr val="tx2"/>
              </a:solidFill>
              <a:latin typeface="Arial" panose="020B0604020202020204" pitchFamily="34" charset="0"/>
              <a:cs typeface="Arial" panose="020B0604020202020204" pitchFamily="34" charset="0"/>
            </a:rPr>
            <a:t>Cash on Hand = 3, Debt Ratio = 2, Current Ratio = 2</a:t>
          </a:r>
        </a:p>
        <a:p>
          <a:pPr marL="0" lvl="0" indent="0" algn="l" defTabSz="622300">
            <a:lnSpc>
              <a:spcPct val="90000"/>
            </a:lnSpc>
            <a:spcBef>
              <a:spcPct val="0"/>
            </a:spcBef>
            <a:spcAft>
              <a:spcPct val="35000"/>
            </a:spcAft>
            <a:buNone/>
          </a:pPr>
          <a:r>
            <a:rPr lang="en-US" sz="1400" kern="1200" dirty="0">
              <a:solidFill>
                <a:schemeClr val="tx2"/>
              </a:solidFill>
              <a:latin typeface="Arial" panose="020B0604020202020204" pitchFamily="34" charset="0"/>
              <a:cs typeface="Arial" panose="020B0604020202020204" pitchFamily="34" charset="0"/>
            </a:rPr>
            <a:t>16% positive change in net position from previous audit</a:t>
          </a:r>
        </a:p>
        <a:p>
          <a:pPr marL="0" lvl="0" indent="0" algn="l" defTabSz="622300">
            <a:lnSpc>
              <a:spcPct val="90000"/>
            </a:lnSpc>
            <a:spcBef>
              <a:spcPct val="0"/>
            </a:spcBef>
            <a:spcAft>
              <a:spcPct val="35000"/>
            </a:spcAft>
            <a:buNone/>
          </a:pPr>
          <a:r>
            <a:rPr lang="en-US" sz="1400" kern="1200" dirty="0">
              <a:solidFill>
                <a:schemeClr val="tx2"/>
              </a:solidFill>
              <a:latin typeface="Arial" panose="020B0604020202020204" pitchFamily="34" charset="0"/>
              <a:cs typeface="Arial" panose="020B0604020202020204" pitchFamily="34" charset="0"/>
            </a:rPr>
            <a:t>Current audit is unmodified and accurate</a:t>
          </a:r>
          <a:endParaRPr lang="en-US" sz="1400" b="1" kern="1200" dirty="0">
            <a:solidFill>
              <a:schemeClr val="tx2"/>
            </a:solidFill>
            <a:latin typeface="Arial" panose="020B0604020202020204" pitchFamily="34" charset="0"/>
            <a:cs typeface="Arial" panose="020B0604020202020204" pitchFamily="34" charset="0"/>
          </a:endParaRPr>
        </a:p>
      </dsp:txBody>
      <dsp:txXfrm>
        <a:off x="0" y="3919537"/>
        <a:ext cx="4395439" cy="130651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93282FC-D5EC-4943-91D1-20946FE181CA}" type="datetimeFigureOut">
              <a:rPr lang="en-US" smtClean="0"/>
              <a:t>3/14/2025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BDD8B93-AAA5-2A4B-982D-DB2AA52BBE2F}" type="slidenum">
              <a:rPr lang="en-US" smtClean="0"/>
              <a:t>‹#›</a:t>
            </a:fld>
            <a:endParaRPr lang="en-US" dirty="0"/>
          </a:p>
        </p:txBody>
      </p:sp>
    </p:spTree>
    <p:extLst>
      <p:ext uri="{BB962C8B-B14F-4D97-AF65-F5344CB8AC3E}">
        <p14:creationId xmlns:p14="http://schemas.microsoft.com/office/powerpoint/2010/main" val="29814747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8AD1F3-45DE-0D4A-89A3-372156F84E4D}" type="datetimeFigureOut">
              <a:rPr lang="en-US" smtClean="0"/>
              <a:t>3/14/2025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BA30C5-7907-2249-84A8-CA2905C88B24}" type="slidenum">
              <a:rPr lang="en-US" smtClean="0"/>
              <a:t>‹#›</a:t>
            </a:fld>
            <a:endParaRPr lang="en-US" dirty="0"/>
          </a:p>
        </p:txBody>
      </p:sp>
    </p:spTree>
    <p:extLst>
      <p:ext uri="{BB962C8B-B14F-4D97-AF65-F5344CB8AC3E}">
        <p14:creationId xmlns:p14="http://schemas.microsoft.com/office/powerpoint/2010/main" val="220713881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399"/>
            <a:ext cx="5486400" cy="4341813"/>
          </a:xfrm>
        </p:spPr>
        <p:txBody>
          <a:bodyPr/>
          <a:lstStyle/>
          <a:p>
            <a:r>
              <a:rPr lang="en-US" sz="1200" dirty="0"/>
              <a:t>BHN develops collaborative initiatives to improve behavioral health (BH) services, reduce costs, and enhance quality of life. </a:t>
            </a:r>
          </a:p>
          <a:p>
            <a:r>
              <a:rPr lang="en-US" sz="1200" dirty="0"/>
              <a:t>MHB has funded Bridges to Care and Recovery (BCR) </a:t>
            </a:r>
            <a:r>
              <a:rPr lang="en-US" dirty="0"/>
              <a:t>since FY20</a:t>
            </a:r>
            <a:r>
              <a:rPr lang="en-US" sz="1200" dirty="0"/>
              <a:t> . The program mobilizes churches to support community members with BH challenges, successfully training 493 volunteers. </a:t>
            </a:r>
          </a:p>
          <a:p>
            <a:r>
              <a:rPr lang="en-US" sz="1200" dirty="0"/>
              <a:t>BHN partners with hospitals and treatment agencies to enhance service delivery, helping over 15,000 clients through the EPICC program. </a:t>
            </a:r>
          </a:p>
          <a:p>
            <a:endParaRPr lang="en-US" sz="1200" dirty="0"/>
          </a:p>
          <a:p>
            <a:r>
              <a:rPr lang="en-US" sz="1200" dirty="0"/>
              <a:t>Name a Few</a:t>
            </a:r>
          </a:p>
          <a:p>
            <a:r>
              <a:rPr lang="en-US" sz="1200" dirty="0"/>
              <a:t>Health Systems: BJC Healthcare, Mercy and SSM Health</a:t>
            </a:r>
          </a:p>
          <a:p>
            <a:r>
              <a:rPr lang="en-US" sz="1200" dirty="0"/>
              <a:t>Community Mental Health Centers: BJC Behavioral Health, Compass Health Network, Adapt, Independence Center, Places for People, People’s Health Centers </a:t>
            </a:r>
          </a:p>
          <a:p>
            <a:r>
              <a:rPr lang="en-US" sz="1200" dirty="0"/>
              <a:t>Housing Providers: Gateway Housing First, LIV Recovery, Haven Recovery Homes, St. Patrick Center, Peter and Paul Community Services</a:t>
            </a:r>
          </a:p>
          <a:p>
            <a:r>
              <a:rPr lang="en-US" sz="1200" dirty="0"/>
              <a:t>Managed Care Organizations: United Healthcare, Anthem/Elevance Health and Centene</a:t>
            </a:r>
          </a:p>
          <a:p>
            <a:r>
              <a:rPr lang="en-US" sz="1200" dirty="0"/>
              <a:t>Providers for Specialized Populations: Monarch and the Immigrant Service Providers Network, Casa de Salud </a:t>
            </a:r>
          </a:p>
          <a:p>
            <a:r>
              <a:rPr lang="en-US" sz="1200" dirty="0"/>
              <a:t>Other Thought Partners:  Missouri Hospital Association /HIDI, Integrated Health Network (IHN), Department of Mental Health (DMH)</a:t>
            </a:r>
          </a:p>
          <a:p>
            <a:endParaRPr lang="en-US" sz="1200" dirty="0"/>
          </a:p>
          <a:p>
            <a:r>
              <a:rPr lang="en-US" sz="1200" dirty="0"/>
              <a:t>MHB has approved $600,000 for Bridges to Care and Recovery and another $600,000 for Medical Respite</a:t>
            </a:r>
          </a:p>
          <a:p>
            <a:endParaRPr lang="en-US" sz="1200" dirty="0"/>
          </a:p>
          <a:p>
            <a:r>
              <a:rPr lang="en-US" sz="1200" dirty="0"/>
              <a:t> </a:t>
            </a:r>
            <a:endParaRPr lang="en-US" dirty="0"/>
          </a:p>
        </p:txBody>
      </p:sp>
      <p:sp>
        <p:nvSpPr>
          <p:cNvPr id="4" name="Slide Number Placeholder 3"/>
          <p:cNvSpPr>
            <a:spLocks noGrp="1"/>
          </p:cNvSpPr>
          <p:nvPr>
            <p:ph type="sldNum" sz="quarter" idx="5"/>
          </p:nvPr>
        </p:nvSpPr>
        <p:spPr/>
        <p:txBody>
          <a:bodyPr/>
          <a:lstStyle/>
          <a:p>
            <a:fld id="{97BA30C5-7907-2249-84A8-CA2905C88B24}" type="slidenum">
              <a:rPr lang="en-US" smtClean="0"/>
              <a:t>3</a:t>
            </a:fld>
            <a:endParaRPr lang="en-US" dirty="0"/>
          </a:p>
        </p:txBody>
      </p:sp>
    </p:spTree>
    <p:extLst>
      <p:ext uri="{BB962C8B-B14F-4D97-AF65-F5344CB8AC3E}">
        <p14:creationId xmlns:p14="http://schemas.microsoft.com/office/powerpoint/2010/main" val="30324080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BEFC2E-9AFE-3D7A-E30C-82F4706940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B56E0D-8007-2B75-6D8D-7F889D8F53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D66126-1FE8-58C2-B7D2-69AEA4ACED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BAB860-211E-EA44-29EE-D93A682A4B43}"/>
              </a:ext>
            </a:extLst>
          </p:cNvPr>
          <p:cNvSpPr>
            <a:spLocks noGrp="1"/>
          </p:cNvSpPr>
          <p:nvPr>
            <p:ph type="sldNum" sz="quarter" idx="5"/>
          </p:nvPr>
        </p:nvSpPr>
        <p:spPr/>
        <p:txBody>
          <a:bodyPr/>
          <a:lstStyle/>
          <a:p>
            <a:fld id="{97BA30C5-7907-2249-84A8-CA2905C88B24}" type="slidenum">
              <a:rPr lang="en-US" smtClean="0"/>
              <a:t>15</a:t>
            </a:fld>
            <a:endParaRPr lang="en-US" dirty="0"/>
          </a:p>
        </p:txBody>
      </p:sp>
    </p:spTree>
    <p:extLst>
      <p:ext uri="{BB962C8B-B14F-4D97-AF65-F5344CB8AC3E}">
        <p14:creationId xmlns:p14="http://schemas.microsoft.com/office/powerpoint/2010/main" val="18578691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9D1979-E29B-FE70-BAD6-DC456E8D0C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F53B63-3538-C18C-EEA5-22FEE9DF13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CAE287-FB70-C99C-1C1E-43579E9D9332}"/>
              </a:ext>
            </a:extLst>
          </p:cNvPr>
          <p:cNvSpPr>
            <a:spLocks noGrp="1"/>
          </p:cNvSpPr>
          <p:nvPr>
            <p:ph type="body" idx="1"/>
          </p:nvPr>
        </p:nvSpPr>
        <p:spPr/>
        <p:txBody>
          <a:bodyPr/>
          <a:lstStyle/>
          <a:p>
            <a:r>
              <a:rPr lang="en-US" sz="1200" dirty="0">
                <a:latin typeface="Arial" panose="020B0604020202020204" pitchFamily="34" charset="0"/>
                <a:cs typeface="Arial" panose="020B0604020202020204" pitchFamily="34" charset="0"/>
              </a:rPr>
              <a:t>Early childhood settings provide a chance to help children before trauma leads to bigger issues.</a:t>
            </a:r>
            <a:r>
              <a:rPr lang="en-US" sz="1200" b="0" i="0" dirty="0">
                <a:solidFill>
                  <a:srgbClr val="333333"/>
                </a:solidFill>
                <a:effectLst/>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Childcare providers can spot signs of distress and foster resilience by supporting children's emotional needs.</a:t>
            </a:r>
            <a:r>
              <a:rPr lang="en-US" sz="1200" b="0" i="0" dirty="0">
                <a:solidFill>
                  <a:srgbClr val="333333"/>
                </a:solidFill>
                <a:effectLst/>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However, many providers lack training and resources, especially in under-resourced communities, which increases risks of long-term problems.</a:t>
            </a:r>
          </a:p>
          <a:p>
            <a:endParaRPr lang="en-US" sz="1200" dirty="0">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Access to behavioral health support is often fragmented, with many helpful programs operating independently, leaving gaps in care.</a:t>
            </a:r>
            <a:r>
              <a:rPr lang="en-US" sz="1200" b="0" i="0" dirty="0">
                <a:solidFill>
                  <a:srgbClr val="333333"/>
                </a:solidFill>
                <a:effectLst/>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Investing in behavioral health intervention can enhance children’s long-term success and ensure access for all, requiring collaboration and a coordinated approach.</a:t>
            </a:r>
            <a:endParaRPr lang="en-US" sz="1200" dirty="0">
              <a:solidFill>
                <a:srgbClr val="333333"/>
              </a:solidFill>
              <a:latin typeface="Arial" panose="020B0604020202020204" pitchFamily="34" charset="0"/>
              <a:cs typeface="Arial" panose="020B0604020202020204" pitchFamily="34" charset="0"/>
            </a:endParaRPr>
          </a:p>
          <a:p>
            <a:br>
              <a:rPr lang="en-US" sz="1200" dirty="0">
                <a:latin typeface="Arial" panose="020B0604020202020204" pitchFamily="34" charset="0"/>
                <a:cs typeface="Arial" panose="020B0604020202020204" pitchFamily="34" charset="0"/>
              </a:rPr>
            </a:br>
            <a:endParaRPr lang="en-US" dirty="0"/>
          </a:p>
        </p:txBody>
      </p:sp>
      <p:sp>
        <p:nvSpPr>
          <p:cNvPr id="4" name="Slide Number Placeholder 3">
            <a:extLst>
              <a:ext uri="{FF2B5EF4-FFF2-40B4-BE49-F238E27FC236}">
                <a16:creationId xmlns:a16="http://schemas.microsoft.com/office/drawing/2014/main" id="{EB86B6EF-5E8A-4579-3A67-A38B7782D4AF}"/>
              </a:ext>
            </a:extLst>
          </p:cNvPr>
          <p:cNvSpPr>
            <a:spLocks noGrp="1"/>
          </p:cNvSpPr>
          <p:nvPr>
            <p:ph type="sldNum" sz="quarter" idx="5"/>
          </p:nvPr>
        </p:nvSpPr>
        <p:spPr/>
        <p:txBody>
          <a:bodyPr/>
          <a:lstStyle/>
          <a:p>
            <a:fld id="{97BA30C5-7907-2249-84A8-CA2905C88B24}" type="slidenum">
              <a:rPr lang="en-US" smtClean="0"/>
              <a:t>16</a:t>
            </a:fld>
            <a:endParaRPr lang="en-US" dirty="0"/>
          </a:p>
        </p:txBody>
      </p:sp>
    </p:spTree>
    <p:extLst>
      <p:ext uri="{BB962C8B-B14F-4D97-AF65-F5344CB8AC3E}">
        <p14:creationId xmlns:p14="http://schemas.microsoft.com/office/powerpoint/2010/main" val="5110293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u="sng" dirty="0"/>
              <a:t>9 Member Board</a:t>
            </a:r>
          </a:p>
          <a:p>
            <a:pPr marL="0" indent="0">
              <a:buNone/>
            </a:pPr>
            <a:r>
              <a:rPr lang="en-US" sz="1200" dirty="0"/>
              <a:t>This board consists of individuals who have expertise in business, finance, Insurance, IT, and education.</a:t>
            </a:r>
          </a:p>
          <a:p>
            <a:endParaRPr lang="en-US" dirty="0"/>
          </a:p>
        </p:txBody>
      </p:sp>
      <p:sp>
        <p:nvSpPr>
          <p:cNvPr id="4" name="Slide Number Placeholder 3"/>
          <p:cNvSpPr>
            <a:spLocks noGrp="1"/>
          </p:cNvSpPr>
          <p:nvPr>
            <p:ph type="sldNum" sz="quarter" idx="5"/>
          </p:nvPr>
        </p:nvSpPr>
        <p:spPr/>
        <p:txBody>
          <a:bodyPr/>
          <a:lstStyle/>
          <a:p>
            <a:fld id="{97BA30C5-7907-2249-84A8-CA2905C88B24}" type="slidenum">
              <a:rPr lang="en-US" smtClean="0"/>
              <a:t>17</a:t>
            </a:fld>
            <a:endParaRPr lang="en-US" dirty="0"/>
          </a:p>
        </p:txBody>
      </p:sp>
    </p:spTree>
    <p:extLst>
      <p:ext uri="{BB962C8B-B14F-4D97-AF65-F5344CB8AC3E}">
        <p14:creationId xmlns:p14="http://schemas.microsoft.com/office/powerpoint/2010/main" val="41871934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D94AE-2934-42F1-743E-55C170BE1E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8FDDFC-5AB8-774C-7DCD-DDE32E599C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477F6E-9B6A-468C-12B7-1258A92D86EE}"/>
              </a:ext>
            </a:extLst>
          </p:cNvPr>
          <p:cNvSpPr>
            <a:spLocks noGrp="1"/>
          </p:cNvSpPr>
          <p:nvPr>
            <p:ph type="body" idx="1"/>
          </p:nvPr>
        </p:nvSpPr>
        <p:spPr/>
        <p:txBody>
          <a:bodyPr/>
          <a:lstStyle/>
          <a:p>
            <a:r>
              <a:rPr lang="en-US" dirty="0"/>
              <a:t>Change in net position tells whether the organization has had a net gain or net loss in the past year</a:t>
            </a:r>
          </a:p>
          <a:p>
            <a:r>
              <a:rPr lang="en-US" dirty="0"/>
              <a:t>Debt ratio tells whether organization has sufficient assets to cover its liabilities</a:t>
            </a:r>
          </a:p>
          <a:p>
            <a:r>
              <a:rPr lang="en-US" dirty="0"/>
              <a:t>Current ratio tells whether organization has sufficient assets to cover liabilities in the current year</a:t>
            </a:r>
          </a:p>
          <a:p>
            <a:r>
              <a:rPr lang="en-US" dirty="0"/>
              <a:t>Cash on hand tells how many days the organization could operate if it lost all revenue</a:t>
            </a:r>
          </a:p>
          <a:p>
            <a:endParaRPr lang="en-US" dirty="0"/>
          </a:p>
          <a:p>
            <a:r>
              <a:rPr lang="en-US" dirty="0"/>
              <a:t>$17,096 for Rent for the City BH Bureau</a:t>
            </a:r>
          </a:p>
        </p:txBody>
      </p:sp>
      <p:sp>
        <p:nvSpPr>
          <p:cNvPr id="4" name="Slide Number Placeholder 3">
            <a:extLst>
              <a:ext uri="{FF2B5EF4-FFF2-40B4-BE49-F238E27FC236}">
                <a16:creationId xmlns:a16="http://schemas.microsoft.com/office/drawing/2014/main" id="{FDE0EF2B-1C86-84C0-A0F1-3C22DD72E3D0}"/>
              </a:ext>
            </a:extLst>
          </p:cNvPr>
          <p:cNvSpPr>
            <a:spLocks noGrp="1"/>
          </p:cNvSpPr>
          <p:nvPr>
            <p:ph type="sldNum" sz="quarter" idx="5"/>
          </p:nvPr>
        </p:nvSpPr>
        <p:spPr/>
        <p:txBody>
          <a:bodyPr/>
          <a:lstStyle/>
          <a:p>
            <a:fld id="{97BA30C5-7907-2249-84A8-CA2905C88B24}" type="slidenum">
              <a:rPr lang="en-US" smtClean="0"/>
              <a:t>19</a:t>
            </a:fld>
            <a:endParaRPr lang="en-US" dirty="0"/>
          </a:p>
        </p:txBody>
      </p:sp>
    </p:spTree>
    <p:extLst>
      <p:ext uri="{BB962C8B-B14F-4D97-AF65-F5344CB8AC3E}">
        <p14:creationId xmlns:p14="http://schemas.microsoft.com/office/powerpoint/2010/main" val="3921833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Lack of right fit supported housing is a big issue when working with individuals who have Serious Mental illness. It is big factor in recidivism to hospitals.  </a:t>
            </a:r>
          </a:p>
          <a:p>
            <a:endParaRPr lang="en-US" dirty="0"/>
          </a:p>
          <a:p>
            <a:r>
              <a:rPr lang="en-US" dirty="0"/>
              <a:t>An Outreach plan is very important especially those wanting to serve the higher need clients with Serious Mental illness and in the immigrant, population given the current environment</a:t>
            </a:r>
          </a:p>
        </p:txBody>
      </p:sp>
      <p:sp>
        <p:nvSpPr>
          <p:cNvPr id="4" name="Slide Number Placeholder 3"/>
          <p:cNvSpPr>
            <a:spLocks noGrp="1"/>
          </p:cNvSpPr>
          <p:nvPr>
            <p:ph type="sldNum" sz="quarter" idx="5"/>
          </p:nvPr>
        </p:nvSpPr>
        <p:spPr/>
        <p:txBody>
          <a:bodyPr/>
          <a:lstStyle/>
          <a:p>
            <a:fld id="{97BA30C5-7907-2249-84A8-CA2905C88B24}" type="slidenum">
              <a:rPr lang="en-US" smtClean="0"/>
              <a:t>21</a:t>
            </a:fld>
            <a:endParaRPr lang="en-US" dirty="0"/>
          </a:p>
        </p:txBody>
      </p:sp>
    </p:spTree>
    <p:extLst>
      <p:ext uri="{BB962C8B-B14F-4D97-AF65-F5344CB8AC3E}">
        <p14:creationId xmlns:p14="http://schemas.microsoft.com/office/powerpoint/2010/main" val="1234127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BA30C5-7907-2249-84A8-CA2905C88B24}" type="slidenum">
              <a:rPr lang="en-US" smtClean="0"/>
              <a:t>4</a:t>
            </a:fld>
            <a:endParaRPr lang="en-US" dirty="0"/>
          </a:p>
        </p:txBody>
      </p:sp>
    </p:spTree>
    <p:extLst>
      <p:ext uri="{BB962C8B-B14F-4D97-AF65-F5344CB8AC3E}">
        <p14:creationId xmlns:p14="http://schemas.microsoft.com/office/powerpoint/2010/main" val="946220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R="0" lvl="0" indent="-228600" algn="l" defTabSz="457200" rtl="0" eaLnBrk="1" fontAlgn="auto" latinLnBrk="0" hangingPunct="1">
              <a:lnSpc>
                <a:spcPct val="100000"/>
              </a:lnSpc>
              <a:spcBef>
                <a:spcPts val="0"/>
              </a:spcBef>
              <a:spcAft>
                <a:spcPts val="0"/>
              </a:spcAft>
              <a:buClrTx/>
              <a:buSzTx/>
              <a:tabLst/>
              <a:defRPr/>
            </a:pPr>
            <a:r>
              <a:rPr lang="en-US" sz="1000" dirty="0"/>
              <a:t>• </a:t>
            </a:r>
            <a:r>
              <a:rPr lang="en-US" sz="1200" dirty="0">
                <a:latin typeface="Arial" panose="020B0604020202020204" pitchFamily="34" charset="0"/>
                <a:cs typeface="Arial" panose="020B0604020202020204" pitchFamily="34" charset="0"/>
              </a:rPr>
              <a:t>A core workgroup of health leaders has been formed for stakeholder engagement and will prioritize trauma-informed strategies.</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 Clear goals and action steps will be defined at the first stakeholder meetings.</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 Data analysis with the Hospital Industry Data Institute (HIDI) will help assess high utilizers and inform recommendations.</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 Sub-groups may be created for specific tasks, with leaders reporting progress to the Planning Committee.</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 Regular check-ins and feedback will ensure the project stays aligned and responsive to needs.</a:t>
            </a:r>
            <a:endParaRPr lang="en-US" dirty="0"/>
          </a:p>
          <a:p>
            <a:endParaRPr lang="en-US" dirty="0"/>
          </a:p>
        </p:txBody>
      </p:sp>
      <p:sp>
        <p:nvSpPr>
          <p:cNvPr id="4" name="Slide Number Placeholder 3"/>
          <p:cNvSpPr>
            <a:spLocks noGrp="1"/>
          </p:cNvSpPr>
          <p:nvPr>
            <p:ph type="sldNum" sz="quarter" idx="5"/>
          </p:nvPr>
        </p:nvSpPr>
        <p:spPr/>
        <p:txBody>
          <a:bodyPr/>
          <a:lstStyle/>
          <a:p>
            <a:fld id="{97BA30C5-7907-2249-84A8-CA2905C88B24}" type="slidenum">
              <a:rPr lang="en-US" smtClean="0"/>
              <a:t>5</a:t>
            </a:fld>
            <a:endParaRPr lang="en-US" dirty="0"/>
          </a:p>
        </p:txBody>
      </p:sp>
    </p:spTree>
    <p:extLst>
      <p:ext uri="{BB962C8B-B14F-4D97-AF65-F5344CB8AC3E}">
        <p14:creationId xmlns:p14="http://schemas.microsoft.com/office/powerpoint/2010/main" val="14542956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0" i="0" dirty="0">
                <a:solidFill>
                  <a:srgbClr val="333333"/>
                </a:solidFill>
                <a:effectLst/>
                <a:latin typeface="Arial" panose="020B0604020202020204" pitchFamily="34" charset="0"/>
                <a:cs typeface="Arial" panose="020B0604020202020204" pitchFamily="34" charset="0"/>
              </a:rPr>
              <a:t>Funding Distribution</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City of St. Louis Behavioral Health Bureau distributed $2.1 million in ARPA dollars</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Distributed $3.4 million in Opioid Settlement dollars</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Funds allocated to 21 grassroots partners in the community</a:t>
            </a:r>
            <a:br>
              <a:rPr lang="en-US" sz="1200" dirty="0">
                <a:latin typeface="Arial" panose="020B0604020202020204" pitchFamily="34" charset="0"/>
                <a:cs typeface="Arial" panose="020B0604020202020204" pitchFamily="34" charset="0"/>
              </a:rPr>
            </a:b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Narcan Distribution Program</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Launched with 6 locations for free Narcan</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Over 14,000 doses of Narcan distributed</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Narcan training at over 250 events for over 600 citizens</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80% satisfaction rate reported in surveys</a:t>
            </a:r>
            <a:br>
              <a:rPr lang="en-US" sz="1200" dirty="0">
                <a:latin typeface="Arial" panose="020B0604020202020204" pitchFamily="34" charset="0"/>
                <a:cs typeface="Arial" panose="020B0604020202020204" pitchFamily="34" charset="0"/>
              </a:rPr>
            </a:b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Behavioral Health Urgent Care</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Partnership led to first Behavioral Health Urgent Care opened in August 2024</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Seeing approximately 120 walk• in patients monthly</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Filling critical access gaps in Behavioral Health</a:t>
            </a:r>
            <a:br>
              <a:rPr lang="en-US" sz="1200" dirty="0">
                <a:latin typeface="Arial" panose="020B0604020202020204" pitchFamily="34" charset="0"/>
                <a:cs typeface="Arial" panose="020B0604020202020204" pitchFamily="34" charset="0"/>
              </a:rPr>
            </a:b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BH Coalition</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Comprised of 32 active partners in mental health</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Includes an advisory board of </a:t>
            </a:r>
            <a:r>
              <a:rPr lang="en-US" sz="1200" dirty="0">
                <a:solidFill>
                  <a:srgbClr val="333333"/>
                </a:solidFill>
                <a:latin typeface="Arial" panose="020B0604020202020204" pitchFamily="34" charset="0"/>
                <a:cs typeface="Arial" panose="020B0604020202020204" pitchFamily="34" charset="0"/>
              </a:rPr>
              <a:t>5</a:t>
            </a:r>
            <a:r>
              <a:rPr lang="en-US" sz="1200" b="0" i="0" dirty="0">
                <a:solidFill>
                  <a:srgbClr val="333333"/>
                </a:solidFill>
                <a:effectLst/>
                <a:latin typeface="Arial" panose="020B0604020202020204" pitchFamily="34" charset="0"/>
                <a:cs typeface="Arial" panose="020B0604020202020204" pitchFamily="34" charset="0"/>
              </a:rPr>
              <a:t> influential leaders</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Monthly discussions on system gaps and leveraging coalition relationships for new projects</a:t>
            </a:r>
            <a:endParaRPr lang="en-US" sz="1200" dirty="0">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00" dirty="0">
              <a:effectLst/>
              <a:latin typeface="Arial" panose="020B0604020202020204" pitchFamily="34" charset="0"/>
              <a:ea typeface="Aptos" panose="020B000402020202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00" dirty="0">
                <a:effectLst/>
                <a:latin typeface="Arial" panose="020B0604020202020204" pitchFamily="34" charset="0"/>
                <a:ea typeface="Aptos" panose="020B0004020202020204" pitchFamily="34" charset="0"/>
                <a:cs typeface="Arial" panose="020B0604020202020204" pitchFamily="34" charset="0"/>
              </a:rPr>
              <a:t>The Saint Louis City Department of Health’s Behavioral Health Bureau has chosen three main partners for a project focused on integrated behavioral healthcare: Places for People, Inc. , Preferred Family Healthcare, and Peter and Paul Community Services. These organizations have a strong history of collaboration to support St. Louis City, sharing resources and funding. They aim to address mental healthcare, substance use treatment, physical healthcare, and housing through their expertise and frontline services. </a:t>
            </a:r>
          </a:p>
          <a:p>
            <a:endParaRPr lang="en-US" dirty="0"/>
          </a:p>
        </p:txBody>
      </p:sp>
      <p:sp>
        <p:nvSpPr>
          <p:cNvPr id="4" name="Slide Number Placeholder 3"/>
          <p:cNvSpPr>
            <a:spLocks noGrp="1"/>
          </p:cNvSpPr>
          <p:nvPr>
            <p:ph type="sldNum" sz="quarter" idx="5"/>
          </p:nvPr>
        </p:nvSpPr>
        <p:spPr/>
        <p:txBody>
          <a:bodyPr/>
          <a:lstStyle/>
          <a:p>
            <a:fld id="{97BA30C5-7907-2249-84A8-CA2905C88B24}" type="slidenum">
              <a:rPr lang="en-US" smtClean="0"/>
              <a:t>7</a:t>
            </a:fld>
            <a:endParaRPr lang="en-US" dirty="0"/>
          </a:p>
        </p:txBody>
      </p:sp>
    </p:spTree>
    <p:extLst>
      <p:ext uri="{BB962C8B-B14F-4D97-AF65-F5344CB8AC3E}">
        <p14:creationId xmlns:p14="http://schemas.microsoft.com/office/powerpoint/2010/main" val="32265050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The Bureau of Behavioral Health has an advisory board with members from organizations in Housing, Substance Use and Behavioral Health. They have a 5-person leadership counsel for this advisory board</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dirty="0">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Other Key staff</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Alayna Sibert Patrick - Public Health Program Supervisor </a:t>
            </a:r>
            <a:endParaRPr lang="en-US" sz="1200" dirty="0">
              <a:latin typeface="Arial" panose="020B0604020202020204" pitchFamily="34" charset="0"/>
              <a:cs typeface="Arial" panose="020B0604020202020204" pitchFamily="34" charset="0"/>
            </a:endParaRPr>
          </a:p>
          <a:p>
            <a:r>
              <a:rPr lang="en-US" sz="1800" dirty="0">
                <a:effectLst/>
                <a:latin typeface="Times New Roman" panose="02020603050405020304" pitchFamily="18" charset="0"/>
                <a:ea typeface="Times New Roman" panose="02020603050405020304" pitchFamily="18" charset="0"/>
              </a:rPr>
              <a:t>Sam Wittich is a Public Health Program Representative</a:t>
            </a:r>
          </a:p>
          <a:p>
            <a:r>
              <a:rPr lang="en-US" sz="1800" b="1" dirty="0">
                <a:effectLst/>
                <a:latin typeface="Times New Roman" panose="02020603050405020304" pitchFamily="18" charset="0"/>
                <a:ea typeface="Times New Roman" panose="02020603050405020304" pitchFamily="18" charset="0"/>
              </a:rPr>
              <a:t>James Washington is a public health program representative </a:t>
            </a:r>
          </a:p>
          <a:p>
            <a:r>
              <a:rPr lang="en-US" sz="1800" dirty="0">
                <a:effectLst/>
                <a:latin typeface="Times New Roman" panose="02020603050405020304" pitchFamily="18" charset="0"/>
                <a:ea typeface="Times New Roman" panose="02020603050405020304" pitchFamily="18" charset="0"/>
              </a:rPr>
              <a:t>Alexis Zahuranec is a Public Health Program Representative</a:t>
            </a:r>
          </a:p>
          <a:p>
            <a:r>
              <a:rPr lang="en-US" sz="1800" dirty="0">
                <a:effectLst/>
                <a:latin typeface="Times New Roman" panose="02020603050405020304" pitchFamily="18" charset="0"/>
                <a:ea typeface="Times New Roman" panose="02020603050405020304" pitchFamily="18" charset="0"/>
              </a:rPr>
              <a:t>Tamara McNeil, MSW  - Public Health Education Coordinator</a:t>
            </a:r>
          </a:p>
          <a:p>
            <a:r>
              <a:rPr lang="en-US" sz="1800" dirty="0">
                <a:effectLst/>
                <a:latin typeface="Times New Roman" panose="02020603050405020304" pitchFamily="18" charset="0"/>
                <a:ea typeface="Times New Roman" panose="02020603050405020304" pitchFamily="18" charset="0"/>
              </a:rPr>
              <a:t>Denaro Mack is a Public Health Educator </a:t>
            </a:r>
            <a:endParaRPr lang="en-US" dirty="0"/>
          </a:p>
        </p:txBody>
      </p:sp>
      <p:sp>
        <p:nvSpPr>
          <p:cNvPr id="4" name="Slide Number Placeholder 3"/>
          <p:cNvSpPr>
            <a:spLocks noGrp="1"/>
          </p:cNvSpPr>
          <p:nvPr>
            <p:ph type="sldNum" sz="quarter" idx="5"/>
          </p:nvPr>
        </p:nvSpPr>
        <p:spPr/>
        <p:txBody>
          <a:bodyPr/>
          <a:lstStyle/>
          <a:p>
            <a:fld id="{97BA30C5-7907-2249-84A8-CA2905C88B24}" type="slidenum">
              <a:rPr lang="en-US" smtClean="0"/>
              <a:t>8</a:t>
            </a:fld>
            <a:endParaRPr lang="en-US" dirty="0"/>
          </a:p>
        </p:txBody>
      </p:sp>
    </p:spTree>
    <p:extLst>
      <p:ext uri="{BB962C8B-B14F-4D97-AF65-F5344CB8AC3E}">
        <p14:creationId xmlns:p14="http://schemas.microsoft.com/office/powerpoint/2010/main" val="26884448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ffectLst/>
                <a:latin typeface="Arial" panose="020B0604020202020204" pitchFamily="34" charset="0"/>
                <a:ea typeface="Aptos" panose="020B0004020202020204" pitchFamily="34" charset="0"/>
                <a:cs typeface="Arial" panose="020B0604020202020204" pitchFamily="34" charset="0"/>
              </a:rPr>
              <a:t>The project’s focus  is on areas with high mental health and substance use problems and low health determinants, especially Wards 11, 12, 13, and 14.</a:t>
            </a:r>
          </a:p>
          <a:p>
            <a:r>
              <a:rPr lang="en-US" sz="1200" dirty="0">
                <a:latin typeface="Arial" panose="020B0604020202020204" pitchFamily="34" charset="0"/>
                <a:ea typeface="Aptos" panose="020B0004020202020204" pitchFamily="34" charset="0"/>
                <a:cs typeface="Arial" panose="020B0604020202020204" pitchFamily="34" charset="0"/>
              </a:rPr>
              <a:t>Part of this planning period will determine if they need a physical location for this project in the designated area. </a:t>
            </a:r>
            <a:endParaRPr lang="en-US" sz="1200" dirty="0">
              <a:effectLst/>
              <a:latin typeface="Arial" panose="020B0604020202020204" pitchFamily="34" charset="0"/>
              <a:ea typeface="Aptos" panose="020B00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97BA30C5-7907-2249-84A8-CA2905C88B24}" type="slidenum">
              <a:rPr lang="en-US" smtClean="0"/>
              <a:t>9</a:t>
            </a:fld>
            <a:endParaRPr lang="en-US" dirty="0"/>
          </a:p>
        </p:txBody>
      </p:sp>
    </p:spTree>
    <p:extLst>
      <p:ext uri="{BB962C8B-B14F-4D97-AF65-F5344CB8AC3E}">
        <p14:creationId xmlns:p14="http://schemas.microsoft.com/office/powerpoint/2010/main" val="18975355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br>
              <a:rPr lang="en-US" dirty="0">
                <a:latin typeface="Arial" panose="020B0604020202020204" pitchFamily="34" charset="0"/>
                <a:cs typeface="Arial" panose="020B0604020202020204" pitchFamily="34" charset="0"/>
              </a:rPr>
            </a:br>
            <a:r>
              <a:rPr lang="en-US" b="0" i="0" dirty="0">
                <a:solidFill>
                  <a:srgbClr val="333333"/>
                </a:solidFill>
                <a:effectLst/>
                <a:latin typeface="Arial" panose="020B0604020202020204" pitchFamily="34" charset="0"/>
                <a:cs typeface="Arial" panose="020B0604020202020204" pitchFamily="34" charset="0"/>
              </a:rPr>
              <a:t>• Founded by Bob Fox, addressing challenges faced by immigrants.</a:t>
            </a:r>
            <a:endParaRPr lang="en-US" dirty="0"/>
          </a:p>
          <a:p>
            <a:endParaRPr lang="en-US" dirty="0"/>
          </a:p>
        </p:txBody>
      </p:sp>
      <p:sp>
        <p:nvSpPr>
          <p:cNvPr id="4" name="Slide Number Placeholder 3"/>
          <p:cNvSpPr>
            <a:spLocks noGrp="1"/>
          </p:cNvSpPr>
          <p:nvPr>
            <p:ph type="sldNum" sz="quarter" idx="5"/>
          </p:nvPr>
        </p:nvSpPr>
        <p:spPr/>
        <p:txBody>
          <a:bodyPr/>
          <a:lstStyle/>
          <a:p>
            <a:fld id="{97BA30C5-7907-2249-84A8-CA2905C88B24}" type="slidenum">
              <a:rPr lang="en-US" smtClean="0"/>
              <a:t>11</a:t>
            </a:fld>
            <a:endParaRPr lang="en-US" dirty="0"/>
          </a:p>
        </p:txBody>
      </p:sp>
    </p:spTree>
    <p:extLst>
      <p:ext uri="{BB962C8B-B14F-4D97-AF65-F5344CB8AC3E}">
        <p14:creationId xmlns:p14="http://schemas.microsoft.com/office/powerpoint/2010/main" val="41327721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101C83-EC2F-F095-04F1-3467697C34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66BA8D-7E28-2FFE-882A-C6645B5A8D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E84B52-B1E8-730F-465D-5325837B749E}"/>
              </a:ext>
            </a:extLst>
          </p:cNvPr>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00" dirty="0">
                <a:effectLst/>
                <a:latin typeface="Arial" panose="020B0604020202020204" pitchFamily="34" charset="0"/>
                <a:ea typeface="Aptos" panose="020B0004020202020204" pitchFamily="34" charset="0"/>
                <a:cs typeface="Arial" panose="020B0604020202020204" pitchFamily="34" charset="0"/>
              </a:rPr>
              <a:t>In Missouri, many immigrants lack access to higher-level mental health care, like psychiatric hospitalization or intensive substance abuse treatment, primarily due to Medicaid eligibility restrictions. Uninsured immigrants, often because their employers don't provide coverage or due to a waiting period for Medicaid, face this challenge. While some agencies offer affordable outpatient therapy, it is not enough for those needing more intensive care.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0" i="0" dirty="0">
                <a:solidFill>
                  <a:srgbClr val="333333"/>
                </a:solidFill>
                <a:effectLst/>
                <a:latin typeface="Arial" panose="020B0604020202020204" pitchFamily="34" charset="0"/>
                <a:cs typeface="Arial" panose="020B0604020202020204" pitchFamily="34" charset="0"/>
              </a:rPr>
              <a:t>June • July 2025</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Convene partners</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Identify additional partners for implementation phase</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Find experts from local universities for data integrity advice</a:t>
            </a:r>
            <a:br>
              <a:rPr lang="en-US" sz="1200" dirty="0">
                <a:latin typeface="Arial" panose="020B0604020202020204" pitchFamily="34" charset="0"/>
                <a:cs typeface="Arial" panose="020B0604020202020204" pitchFamily="34" charset="0"/>
              </a:rPr>
            </a:b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August • September 2025</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Discovery phase to assess data collection practices</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Identify community leaders in immigrant communities</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Conduct focus groups for respectful data collection</a:t>
            </a:r>
            <a:br>
              <a:rPr lang="en-US" sz="1200" dirty="0">
                <a:latin typeface="Arial" panose="020B0604020202020204" pitchFamily="34" charset="0"/>
                <a:cs typeface="Arial" panose="020B0604020202020204" pitchFamily="34" charset="0"/>
              </a:rPr>
            </a:b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October • November 2025</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Implement new system and train staff</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Outreach to partners for data contributions</a:t>
            </a:r>
            <a:br>
              <a:rPr lang="en-US" sz="1200" dirty="0">
                <a:latin typeface="Arial" panose="020B0604020202020204" pitchFamily="34" charset="0"/>
                <a:cs typeface="Arial" panose="020B0604020202020204" pitchFamily="34" charset="0"/>
              </a:rPr>
            </a:b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December 2025 • January 2026</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Convene meeting to discuss and troubleshoot issues</a:t>
            </a:r>
            <a:br>
              <a:rPr lang="en-US" sz="1200" dirty="0">
                <a:latin typeface="Arial" panose="020B0604020202020204" pitchFamily="34" charset="0"/>
                <a:cs typeface="Arial" panose="020B0604020202020204" pitchFamily="34" charset="0"/>
              </a:rPr>
            </a:b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February • March 2026</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Evaluate initial data and identify gaps</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Meet care providers in St. Louis to share data and seek input</a:t>
            </a:r>
            <a:br>
              <a:rPr lang="en-US" sz="1200" dirty="0">
                <a:latin typeface="Arial" panose="020B0604020202020204" pitchFamily="34" charset="0"/>
                <a:cs typeface="Arial" panose="020B0604020202020204" pitchFamily="34" charset="0"/>
              </a:rPr>
            </a:b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April • May 2026</a:t>
            </a:r>
            <a:br>
              <a:rPr lang="en-US" sz="1200" dirty="0">
                <a:latin typeface="Arial" panose="020B0604020202020204" pitchFamily="34" charset="0"/>
                <a:cs typeface="Arial" panose="020B0604020202020204" pitchFamily="34" charset="0"/>
              </a:rPr>
            </a:br>
            <a:r>
              <a:rPr lang="en-US" sz="1200" b="0" i="0" dirty="0">
                <a:solidFill>
                  <a:srgbClr val="333333"/>
                </a:solidFill>
                <a:effectLst/>
                <a:latin typeface="Arial" panose="020B0604020202020204" pitchFamily="34" charset="0"/>
                <a:cs typeface="Arial" panose="020B0604020202020204" pitchFamily="34" charset="0"/>
              </a:rPr>
              <a:t>• Create a document with a call to action and implementation plan</a:t>
            </a:r>
            <a:endParaRPr lang="en-US" sz="1200" dirty="0">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00" dirty="0">
              <a:effectLst/>
              <a:latin typeface="Arial" panose="020B0604020202020204" pitchFamily="34" charset="0"/>
              <a:ea typeface="Aptos" panose="020B000402020202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00" dirty="0">
              <a:effectLst/>
              <a:latin typeface="Arial" panose="020B0604020202020204" pitchFamily="34" charset="0"/>
              <a:ea typeface="Aptos" panose="020B0004020202020204" pitchFamily="34" charset="0"/>
              <a:cs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8D953987-01A1-185D-67D9-A3A36DE15E79}"/>
              </a:ext>
            </a:extLst>
          </p:cNvPr>
          <p:cNvSpPr>
            <a:spLocks noGrp="1"/>
          </p:cNvSpPr>
          <p:nvPr>
            <p:ph type="sldNum" sz="quarter" idx="5"/>
          </p:nvPr>
        </p:nvSpPr>
        <p:spPr/>
        <p:txBody>
          <a:bodyPr/>
          <a:lstStyle/>
          <a:p>
            <a:fld id="{97BA30C5-7907-2249-84A8-CA2905C88B24}" type="slidenum">
              <a:rPr lang="en-US" smtClean="0"/>
              <a:t>12</a:t>
            </a:fld>
            <a:endParaRPr lang="en-US" dirty="0"/>
          </a:p>
        </p:txBody>
      </p:sp>
    </p:spTree>
    <p:extLst>
      <p:ext uri="{BB962C8B-B14F-4D97-AF65-F5344CB8AC3E}">
        <p14:creationId xmlns:p14="http://schemas.microsoft.com/office/powerpoint/2010/main" val="28678244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u="sng" dirty="0"/>
              <a:t>21 Member Board</a:t>
            </a:r>
          </a:p>
          <a:p>
            <a:pPr marL="0" indent="0">
              <a:buNone/>
            </a:pPr>
            <a:r>
              <a:rPr lang="en-US" sz="1200" dirty="0"/>
              <a:t>Casa de Salud’s board consists of representation from institutions of higher learning, health care organizations, Behavioral Health organizations and other community members</a:t>
            </a:r>
          </a:p>
          <a:p>
            <a:endParaRPr lang="en-US" dirty="0"/>
          </a:p>
        </p:txBody>
      </p:sp>
      <p:sp>
        <p:nvSpPr>
          <p:cNvPr id="4" name="Slide Number Placeholder 3"/>
          <p:cNvSpPr>
            <a:spLocks noGrp="1"/>
          </p:cNvSpPr>
          <p:nvPr>
            <p:ph type="sldNum" sz="quarter" idx="5"/>
          </p:nvPr>
        </p:nvSpPr>
        <p:spPr/>
        <p:txBody>
          <a:bodyPr/>
          <a:lstStyle/>
          <a:p>
            <a:fld id="{97BA30C5-7907-2249-84A8-CA2905C88B24}" type="slidenum">
              <a:rPr lang="en-US" smtClean="0"/>
              <a:t>13</a:t>
            </a:fld>
            <a:endParaRPr lang="en-US" dirty="0"/>
          </a:p>
        </p:txBody>
      </p:sp>
    </p:spTree>
    <p:extLst>
      <p:ext uri="{BB962C8B-B14F-4D97-AF65-F5344CB8AC3E}">
        <p14:creationId xmlns:p14="http://schemas.microsoft.com/office/powerpoint/2010/main" val="198968418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MHB Bcknds B 004.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9144000" cy="6858000"/>
          </a:xfrm>
          <a:prstGeom prst="rect">
            <a:avLst/>
          </a:prstGeom>
        </p:spPr>
      </p:pic>
      <p:pic>
        <p:nvPicPr>
          <p:cNvPr id="8" name="Picture 7" descr="STL MHB MASTER LOGO without TAG PERIODS.png"/>
          <p:cNvPicPr>
            <a:picLocks noChangeAspect="1"/>
          </p:cNvPicPr>
          <p:nvPr userDrawn="1"/>
        </p:nvPicPr>
        <p:blipFill rotWithShape="1">
          <a:blip r:embed="rId3" cstate="screen">
            <a:extLst>
              <a:ext uri="{28A0092B-C50C-407E-A947-70E740481C1C}">
                <a14:useLocalDpi xmlns:a14="http://schemas.microsoft.com/office/drawing/2010/main"/>
              </a:ext>
            </a:extLst>
          </a:blip>
          <a:srcRect r="36181"/>
          <a:stretch/>
        </p:blipFill>
        <p:spPr>
          <a:xfrm>
            <a:off x="508000" y="657110"/>
            <a:ext cx="2749550" cy="1117493"/>
          </a:xfrm>
          <a:prstGeom prst="rect">
            <a:avLst/>
          </a:prstGeom>
        </p:spPr>
      </p:pic>
      <p:pic>
        <p:nvPicPr>
          <p:cNvPr id="9" name="Picture 8" descr="STL MHB MASTER LOGO without TAG PERIODS.png"/>
          <p:cNvPicPr>
            <a:picLocks noChangeAspect="1"/>
          </p:cNvPicPr>
          <p:nvPr userDrawn="1"/>
        </p:nvPicPr>
        <p:blipFill rotWithShape="1">
          <a:blip r:embed="rId3" cstate="screen">
            <a:extLst>
              <a:ext uri="{28A0092B-C50C-407E-A947-70E740481C1C}">
                <a14:useLocalDpi xmlns:a14="http://schemas.microsoft.com/office/drawing/2010/main"/>
              </a:ext>
            </a:extLst>
          </a:blip>
          <a:srcRect l="62934" r="-4055"/>
          <a:stretch/>
        </p:blipFill>
        <p:spPr>
          <a:xfrm>
            <a:off x="6762750" y="657110"/>
            <a:ext cx="1771650" cy="1117493"/>
          </a:xfrm>
          <a:prstGeom prst="rect">
            <a:avLst/>
          </a:prstGeom>
        </p:spPr>
      </p:pic>
      <p:sp>
        <p:nvSpPr>
          <p:cNvPr id="2" name="Title 1"/>
          <p:cNvSpPr>
            <a:spLocks noGrp="1"/>
          </p:cNvSpPr>
          <p:nvPr>
            <p:ph type="ctrTitle"/>
          </p:nvPr>
        </p:nvSpPr>
        <p:spPr>
          <a:xfrm>
            <a:off x="486649" y="2679336"/>
            <a:ext cx="6046746" cy="1809336"/>
          </a:xfrm>
        </p:spPr>
        <p:txBody>
          <a:bodyPr/>
          <a:lstStyle>
            <a:lvl1pPr>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479308" y="6042771"/>
            <a:ext cx="3771069" cy="556471"/>
          </a:xfrm>
        </p:spPr>
        <p:txBody>
          <a:bodyPr/>
          <a:lstStyle>
            <a:lvl1pPr marL="0" indent="0" algn="l">
              <a:buNone/>
              <a:defRPr sz="1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802986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Date Placeholder 3"/>
          <p:cNvSpPr>
            <a:spLocks noGrp="1"/>
          </p:cNvSpPr>
          <p:nvPr>
            <p:ph type="dt" sz="half" idx="2"/>
          </p:nvPr>
        </p:nvSpPr>
        <p:spPr>
          <a:xfrm>
            <a:off x="6271189" y="6356350"/>
            <a:ext cx="21336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8466350E-FD96-544C-AE0E-5023492063AA}" type="datetime4">
              <a:rPr lang="en-US" smtClean="0"/>
              <a:t>March 14, 2025</a:t>
            </a:fld>
            <a:endParaRPr lang="en-US" dirty="0"/>
          </a:p>
        </p:txBody>
      </p:sp>
      <p:sp>
        <p:nvSpPr>
          <p:cNvPr id="9" name="Slide Number Placeholder 5"/>
          <p:cNvSpPr>
            <a:spLocks noGrp="1"/>
          </p:cNvSpPr>
          <p:nvPr>
            <p:ph type="sldNum" sz="quarter" idx="4"/>
          </p:nvPr>
        </p:nvSpPr>
        <p:spPr>
          <a:xfrm>
            <a:off x="6641292" y="6356350"/>
            <a:ext cx="21336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spTree>
    <p:extLst>
      <p:ext uri="{BB962C8B-B14F-4D97-AF65-F5344CB8AC3E}">
        <p14:creationId xmlns:p14="http://schemas.microsoft.com/office/powerpoint/2010/main" val="2869498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p:nvPr userDrawn="1"/>
        </p:nvSpPr>
        <p:spPr>
          <a:xfrm>
            <a:off x="0" y="0"/>
            <a:ext cx="9144000" cy="594360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Date Placeholder 3"/>
          <p:cNvSpPr>
            <a:spLocks noGrp="1"/>
          </p:cNvSpPr>
          <p:nvPr>
            <p:ph type="dt" sz="half" idx="2"/>
          </p:nvPr>
        </p:nvSpPr>
        <p:spPr>
          <a:xfrm>
            <a:off x="6271189" y="6356350"/>
            <a:ext cx="21336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68F07696-A4C3-104F-B2B4-D0AAA6E4798F}" type="datetime4">
              <a:rPr lang="en-US" smtClean="0"/>
              <a:t>March 14, 2025</a:t>
            </a:fld>
            <a:endParaRPr lang="en-US" dirty="0"/>
          </a:p>
        </p:txBody>
      </p:sp>
      <p:sp>
        <p:nvSpPr>
          <p:cNvPr id="10" name="Slide Number Placeholder 5"/>
          <p:cNvSpPr>
            <a:spLocks noGrp="1"/>
          </p:cNvSpPr>
          <p:nvPr>
            <p:ph type="sldNum" sz="quarter" idx="4"/>
          </p:nvPr>
        </p:nvSpPr>
        <p:spPr>
          <a:xfrm>
            <a:off x="6641292" y="6356350"/>
            <a:ext cx="21336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6" name="Picture 5" descr="STLMHB Brand Signature for PPT FOOTER RGB 042018_notag.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41325" y="6207000"/>
            <a:ext cx="1022350" cy="438910"/>
          </a:xfrm>
          <a:prstGeom prst="rect">
            <a:avLst/>
          </a:prstGeom>
        </p:spPr>
      </p:pic>
    </p:spTree>
    <p:extLst>
      <p:ext uri="{BB962C8B-B14F-4D97-AF65-F5344CB8AC3E}">
        <p14:creationId xmlns:p14="http://schemas.microsoft.com/office/powerpoint/2010/main" val="1742017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pic>
        <p:nvPicPr>
          <p:cNvPr id="10" name="Picture 9" descr="MHB Bcknds B 006.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9144000" cy="6858000"/>
          </a:xfrm>
          <a:prstGeom prst="rect">
            <a:avLst/>
          </a:prstGeom>
        </p:spPr>
      </p:pic>
      <p:pic>
        <p:nvPicPr>
          <p:cNvPr id="8" name="Picture 7" descr="STL MHB MASTER LOGO without TAG PERIODS.png"/>
          <p:cNvPicPr>
            <a:picLocks noChangeAspect="1"/>
          </p:cNvPicPr>
          <p:nvPr userDrawn="1"/>
        </p:nvPicPr>
        <p:blipFill rotWithShape="1">
          <a:blip r:embed="rId3" cstate="screen">
            <a:extLst>
              <a:ext uri="{28A0092B-C50C-407E-A947-70E740481C1C}">
                <a14:useLocalDpi xmlns:a14="http://schemas.microsoft.com/office/drawing/2010/main"/>
              </a:ext>
            </a:extLst>
          </a:blip>
          <a:srcRect r="36181"/>
          <a:stretch/>
        </p:blipFill>
        <p:spPr>
          <a:xfrm>
            <a:off x="508000" y="657110"/>
            <a:ext cx="2749550" cy="1117493"/>
          </a:xfrm>
          <a:prstGeom prst="rect">
            <a:avLst/>
          </a:prstGeom>
        </p:spPr>
      </p:pic>
      <p:pic>
        <p:nvPicPr>
          <p:cNvPr id="9" name="Picture 8" descr="STL MHB MASTER LOGO without TAG PERIODS.png"/>
          <p:cNvPicPr>
            <a:picLocks noChangeAspect="1"/>
          </p:cNvPicPr>
          <p:nvPr userDrawn="1"/>
        </p:nvPicPr>
        <p:blipFill rotWithShape="1">
          <a:blip r:embed="rId3" cstate="screen">
            <a:extLst>
              <a:ext uri="{28A0092B-C50C-407E-A947-70E740481C1C}">
                <a14:useLocalDpi xmlns:a14="http://schemas.microsoft.com/office/drawing/2010/main"/>
              </a:ext>
            </a:extLst>
          </a:blip>
          <a:srcRect l="62934" r="-4055"/>
          <a:stretch/>
        </p:blipFill>
        <p:spPr>
          <a:xfrm>
            <a:off x="6762750" y="657110"/>
            <a:ext cx="1771650" cy="1117493"/>
          </a:xfrm>
          <a:prstGeom prst="rect">
            <a:avLst/>
          </a:prstGeom>
        </p:spPr>
      </p:pic>
      <p:sp>
        <p:nvSpPr>
          <p:cNvPr id="2" name="Title 1"/>
          <p:cNvSpPr>
            <a:spLocks noGrp="1"/>
          </p:cNvSpPr>
          <p:nvPr>
            <p:ph type="ctrTitle"/>
          </p:nvPr>
        </p:nvSpPr>
        <p:spPr>
          <a:xfrm>
            <a:off x="486649" y="2679336"/>
            <a:ext cx="6046746" cy="1809336"/>
          </a:xfrm>
        </p:spPr>
        <p:txBody>
          <a:bodyPr/>
          <a:lstStyle>
            <a:lvl1pPr>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479308" y="6042771"/>
            <a:ext cx="3771069" cy="556471"/>
          </a:xfrm>
        </p:spPr>
        <p:txBody>
          <a:bodyPr/>
          <a:lstStyle>
            <a:lvl1pPr marL="0" indent="0" algn="l">
              <a:buNone/>
              <a:defRPr sz="1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003125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2_Title Slide">
    <p:spTree>
      <p:nvGrpSpPr>
        <p:cNvPr id="1" name=""/>
        <p:cNvGrpSpPr/>
        <p:nvPr/>
      </p:nvGrpSpPr>
      <p:grpSpPr>
        <a:xfrm>
          <a:off x="0" y="0"/>
          <a:ext cx="0" cy="0"/>
          <a:chOff x="0" y="0"/>
          <a:chExt cx="0" cy="0"/>
        </a:xfrm>
      </p:grpSpPr>
      <p:pic>
        <p:nvPicPr>
          <p:cNvPr id="10" name="Picture 9" descr="MHB Bcknds B 005.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9144000" cy="6858000"/>
          </a:xfrm>
          <a:prstGeom prst="rect">
            <a:avLst/>
          </a:prstGeom>
        </p:spPr>
      </p:pic>
      <p:pic>
        <p:nvPicPr>
          <p:cNvPr id="8" name="Picture 7" descr="STL MHB MASTER LOGO without TAG PERIODS.png"/>
          <p:cNvPicPr>
            <a:picLocks noChangeAspect="1"/>
          </p:cNvPicPr>
          <p:nvPr userDrawn="1"/>
        </p:nvPicPr>
        <p:blipFill rotWithShape="1">
          <a:blip r:embed="rId3" cstate="screen">
            <a:extLst>
              <a:ext uri="{28A0092B-C50C-407E-A947-70E740481C1C}">
                <a14:useLocalDpi xmlns:a14="http://schemas.microsoft.com/office/drawing/2010/main"/>
              </a:ext>
            </a:extLst>
          </a:blip>
          <a:srcRect r="36181"/>
          <a:stretch/>
        </p:blipFill>
        <p:spPr>
          <a:xfrm>
            <a:off x="508000" y="657110"/>
            <a:ext cx="2749550" cy="1117493"/>
          </a:xfrm>
          <a:prstGeom prst="rect">
            <a:avLst/>
          </a:prstGeom>
        </p:spPr>
      </p:pic>
      <p:pic>
        <p:nvPicPr>
          <p:cNvPr id="9" name="Picture 8" descr="STL MHB MASTER LOGO without TAG PERIODS.png"/>
          <p:cNvPicPr>
            <a:picLocks noChangeAspect="1"/>
          </p:cNvPicPr>
          <p:nvPr userDrawn="1"/>
        </p:nvPicPr>
        <p:blipFill rotWithShape="1">
          <a:blip r:embed="rId3" cstate="screen">
            <a:extLst>
              <a:ext uri="{28A0092B-C50C-407E-A947-70E740481C1C}">
                <a14:useLocalDpi xmlns:a14="http://schemas.microsoft.com/office/drawing/2010/main"/>
              </a:ext>
            </a:extLst>
          </a:blip>
          <a:srcRect l="62934" r="-4055"/>
          <a:stretch/>
        </p:blipFill>
        <p:spPr>
          <a:xfrm>
            <a:off x="6762750" y="657110"/>
            <a:ext cx="1771650" cy="1117493"/>
          </a:xfrm>
          <a:prstGeom prst="rect">
            <a:avLst/>
          </a:prstGeom>
        </p:spPr>
      </p:pic>
      <p:sp>
        <p:nvSpPr>
          <p:cNvPr id="2" name="Title 1"/>
          <p:cNvSpPr>
            <a:spLocks noGrp="1"/>
          </p:cNvSpPr>
          <p:nvPr>
            <p:ph type="ctrTitle"/>
          </p:nvPr>
        </p:nvSpPr>
        <p:spPr>
          <a:xfrm>
            <a:off x="486649" y="2679336"/>
            <a:ext cx="6046746" cy="1809336"/>
          </a:xfrm>
        </p:spPr>
        <p:txBody>
          <a:bodyPr/>
          <a:lstStyle>
            <a:lvl1pPr>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479308" y="6042771"/>
            <a:ext cx="3771069" cy="556471"/>
          </a:xfrm>
        </p:spPr>
        <p:txBody>
          <a:bodyPr/>
          <a:lstStyle>
            <a:lvl1pPr marL="0" indent="0" algn="l">
              <a:buNone/>
              <a:defRPr sz="1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2054363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Date Placeholder 3"/>
          <p:cNvSpPr>
            <a:spLocks noGrp="1"/>
          </p:cNvSpPr>
          <p:nvPr>
            <p:ph type="dt" sz="half" idx="2"/>
          </p:nvPr>
        </p:nvSpPr>
        <p:spPr>
          <a:xfrm>
            <a:off x="6271189" y="6356350"/>
            <a:ext cx="21336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3F31F71A-E9C9-B742-924C-D0085507C1B1}" type="datetime4">
              <a:rPr lang="en-US" smtClean="0"/>
              <a:t>March 14, 2025</a:t>
            </a:fld>
            <a:endParaRPr lang="en-US" dirty="0"/>
          </a:p>
        </p:txBody>
      </p:sp>
      <p:sp>
        <p:nvSpPr>
          <p:cNvPr id="10" name="Slide Number Placeholder 5"/>
          <p:cNvSpPr>
            <a:spLocks noGrp="1"/>
          </p:cNvSpPr>
          <p:nvPr>
            <p:ph type="sldNum" sz="quarter" idx="4"/>
          </p:nvPr>
        </p:nvSpPr>
        <p:spPr>
          <a:xfrm>
            <a:off x="6641292" y="6356350"/>
            <a:ext cx="21336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spTree>
    <p:extLst>
      <p:ext uri="{BB962C8B-B14F-4D97-AF65-F5344CB8AC3E}">
        <p14:creationId xmlns:p14="http://schemas.microsoft.com/office/powerpoint/2010/main" val="3761526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15" name="Picture 14" descr="MHB Bcknds E2.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9144000" cy="6856629"/>
          </a:xfrm>
          <a:prstGeom prst="rect">
            <a:avLst/>
          </a:prstGeom>
        </p:spPr>
      </p:pic>
      <p:sp>
        <p:nvSpPr>
          <p:cNvPr id="2" name="Title 1"/>
          <p:cNvSpPr>
            <a:spLocks noGrp="1"/>
          </p:cNvSpPr>
          <p:nvPr>
            <p:ph type="title" hasCustomPrompt="1"/>
          </p:nvPr>
        </p:nvSpPr>
        <p:spPr>
          <a:xfrm>
            <a:off x="444501" y="440439"/>
            <a:ext cx="8225094" cy="1746300"/>
          </a:xfrm>
        </p:spPr>
        <p:txBody>
          <a:bodyPr anchor="b"/>
          <a:lstStyle>
            <a:lvl1pPr algn="l">
              <a:defRPr sz="3200" b="0" cap="none">
                <a:solidFill>
                  <a:srgbClr val="FFFFFF"/>
                </a:solidFill>
              </a:defRPr>
            </a:lvl1pPr>
          </a:lstStyle>
          <a:p>
            <a:r>
              <a:rPr lang="en-US" dirty="0"/>
              <a:t>Click To Edit Master Section Style</a:t>
            </a:r>
          </a:p>
        </p:txBody>
      </p:sp>
      <p:sp>
        <p:nvSpPr>
          <p:cNvPr id="3" name="Text Placeholder 2"/>
          <p:cNvSpPr>
            <a:spLocks noGrp="1"/>
          </p:cNvSpPr>
          <p:nvPr>
            <p:ph type="body" idx="1"/>
          </p:nvPr>
        </p:nvSpPr>
        <p:spPr>
          <a:xfrm>
            <a:off x="444501" y="2370846"/>
            <a:ext cx="8225094" cy="1500187"/>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3" name="Date Placeholder 3"/>
          <p:cNvSpPr>
            <a:spLocks noGrp="1"/>
          </p:cNvSpPr>
          <p:nvPr>
            <p:ph type="dt" sz="half" idx="2"/>
          </p:nvPr>
        </p:nvSpPr>
        <p:spPr>
          <a:xfrm>
            <a:off x="6271189" y="6356350"/>
            <a:ext cx="21336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945F9967-D669-2044-B7A4-59105BC695C9}" type="datetime4">
              <a:rPr lang="en-US" smtClean="0"/>
              <a:t>March 14, 2025</a:t>
            </a:fld>
            <a:endParaRPr lang="en-US" dirty="0"/>
          </a:p>
        </p:txBody>
      </p:sp>
      <p:sp>
        <p:nvSpPr>
          <p:cNvPr id="14" name="Slide Number Placeholder 5"/>
          <p:cNvSpPr>
            <a:spLocks noGrp="1"/>
          </p:cNvSpPr>
          <p:nvPr>
            <p:ph type="sldNum" sz="quarter" idx="4"/>
          </p:nvPr>
        </p:nvSpPr>
        <p:spPr>
          <a:xfrm>
            <a:off x="6641292" y="6356350"/>
            <a:ext cx="21336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8" name="Picture 7" descr="STLMHB Brand Signature for PPT FOOTER RGB 042018_notag.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41325" y="6207000"/>
            <a:ext cx="1022350" cy="438910"/>
          </a:xfrm>
          <a:prstGeom prst="rect">
            <a:avLst/>
          </a:prstGeom>
        </p:spPr>
      </p:pic>
    </p:spTree>
    <p:extLst>
      <p:ext uri="{BB962C8B-B14F-4D97-AF65-F5344CB8AC3E}">
        <p14:creationId xmlns:p14="http://schemas.microsoft.com/office/powerpoint/2010/main" val="2746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secHead" preserve="1">
  <p:cSld name="2_Section Header">
    <p:spTree>
      <p:nvGrpSpPr>
        <p:cNvPr id="1" name=""/>
        <p:cNvGrpSpPr/>
        <p:nvPr/>
      </p:nvGrpSpPr>
      <p:grpSpPr>
        <a:xfrm>
          <a:off x="0" y="0"/>
          <a:ext cx="0" cy="0"/>
          <a:chOff x="0" y="0"/>
          <a:chExt cx="0" cy="0"/>
        </a:xfrm>
      </p:grpSpPr>
      <p:sp>
        <p:nvSpPr>
          <p:cNvPr id="9" name="Rectangle 8"/>
          <p:cNvSpPr/>
          <p:nvPr userDrawn="1"/>
        </p:nvSpPr>
        <p:spPr>
          <a:xfrm>
            <a:off x="0" y="0"/>
            <a:ext cx="9144000" cy="59436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a:xfrm>
            <a:off x="444501" y="440439"/>
            <a:ext cx="8225094" cy="1746300"/>
          </a:xfrm>
        </p:spPr>
        <p:txBody>
          <a:bodyPr anchor="b"/>
          <a:lstStyle>
            <a:lvl1pPr algn="l">
              <a:defRPr sz="3200" b="0" cap="none">
                <a:solidFill>
                  <a:srgbClr val="FFFFFF"/>
                </a:solidFill>
              </a:defRPr>
            </a:lvl1pPr>
          </a:lstStyle>
          <a:p>
            <a:r>
              <a:rPr lang="en-US" dirty="0"/>
              <a:t>Click To Edit Master Section Style</a:t>
            </a:r>
          </a:p>
        </p:txBody>
      </p:sp>
      <p:sp>
        <p:nvSpPr>
          <p:cNvPr id="3" name="Text Placeholder 2"/>
          <p:cNvSpPr>
            <a:spLocks noGrp="1"/>
          </p:cNvSpPr>
          <p:nvPr>
            <p:ph type="body" idx="1"/>
          </p:nvPr>
        </p:nvSpPr>
        <p:spPr>
          <a:xfrm>
            <a:off x="444501" y="2370846"/>
            <a:ext cx="8225094" cy="1500187"/>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8" name="Date Placeholder 3"/>
          <p:cNvSpPr>
            <a:spLocks noGrp="1"/>
          </p:cNvSpPr>
          <p:nvPr>
            <p:ph type="dt" sz="half" idx="2"/>
          </p:nvPr>
        </p:nvSpPr>
        <p:spPr>
          <a:xfrm>
            <a:off x="6271189" y="6356350"/>
            <a:ext cx="21336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A8BD8249-E0F5-1049-8541-47EAF4DA503A}" type="datetime4">
              <a:rPr lang="en-US" smtClean="0"/>
              <a:t>March 14, 2025</a:t>
            </a:fld>
            <a:endParaRPr lang="en-US" dirty="0"/>
          </a:p>
        </p:txBody>
      </p:sp>
      <p:sp>
        <p:nvSpPr>
          <p:cNvPr id="13" name="Slide Number Placeholder 5"/>
          <p:cNvSpPr>
            <a:spLocks noGrp="1"/>
          </p:cNvSpPr>
          <p:nvPr>
            <p:ph type="sldNum" sz="quarter" idx="4"/>
          </p:nvPr>
        </p:nvSpPr>
        <p:spPr>
          <a:xfrm>
            <a:off x="6641292" y="6356350"/>
            <a:ext cx="21336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11" name="Picture 10" descr="STLMHB Brand Signature for PPT FOOTER RGB 042018_notag.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41325" y="6207000"/>
            <a:ext cx="1022350" cy="438910"/>
          </a:xfrm>
          <a:prstGeom prst="rect">
            <a:avLst/>
          </a:prstGeom>
        </p:spPr>
      </p:pic>
    </p:spTree>
    <p:extLst>
      <p:ext uri="{BB962C8B-B14F-4D97-AF65-F5344CB8AC3E}">
        <p14:creationId xmlns:p14="http://schemas.microsoft.com/office/powerpoint/2010/main" val="2220010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secHead" preserve="1">
  <p:cSld name="1_Section Header">
    <p:spTree>
      <p:nvGrpSpPr>
        <p:cNvPr id="1" name=""/>
        <p:cNvGrpSpPr/>
        <p:nvPr/>
      </p:nvGrpSpPr>
      <p:grpSpPr>
        <a:xfrm>
          <a:off x="0" y="0"/>
          <a:ext cx="0" cy="0"/>
          <a:chOff x="0" y="0"/>
          <a:chExt cx="0" cy="0"/>
        </a:xfrm>
      </p:grpSpPr>
      <p:pic>
        <p:nvPicPr>
          <p:cNvPr id="4" name="Picture 3" descr="MHB Bcknds E.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9144000" cy="6856629"/>
          </a:xfrm>
          <a:prstGeom prst="rect">
            <a:avLst/>
          </a:prstGeom>
        </p:spPr>
      </p:pic>
      <p:sp>
        <p:nvSpPr>
          <p:cNvPr id="2" name="Title 1"/>
          <p:cNvSpPr>
            <a:spLocks noGrp="1"/>
          </p:cNvSpPr>
          <p:nvPr>
            <p:ph type="title" hasCustomPrompt="1"/>
          </p:nvPr>
        </p:nvSpPr>
        <p:spPr>
          <a:xfrm>
            <a:off x="444501" y="440439"/>
            <a:ext cx="8225094" cy="1746300"/>
          </a:xfrm>
        </p:spPr>
        <p:txBody>
          <a:bodyPr anchor="b"/>
          <a:lstStyle>
            <a:lvl1pPr algn="l">
              <a:defRPr sz="3200" b="0" cap="none">
                <a:solidFill>
                  <a:srgbClr val="FFFFFF"/>
                </a:solidFill>
              </a:defRPr>
            </a:lvl1pPr>
          </a:lstStyle>
          <a:p>
            <a:r>
              <a:rPr lang="en-US" dirty="0"/>
              <a:t>Click To Edit Master Section Style</a:t>
            </a:r>
          </a:p>
        </p:txBody>
      </p:sp>
      <p:sp>
        <p:nvSpPr>
          <p:cNvPr id="3" name="Text Placeholder 2"/>
          <p:cNvSpPr>
            <a:spLocks noGrp="1"/>
          </p:cNvSpPr>
          <p:nvPr>
            <p:ph type="body" idx="1"/>
          </p:nvPr>
        </p:nvSpPr>
        <p:spPr>
          <a:xfrm>
            <a:off x="444501" y="2370846"/>
            <a:ext cx="8225094" cy="1500187"/>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8" name="Date Placeholder 3"/>
          <p:cNvSpPr>
            <a:spLocks noGrp="1"/>
          </p:cNvSpPr>
          <p:nvPr>
            <p:ph type="dt" sz="half" idx="2"/>
          </p:nvPr>
        </p:nvSpPr>
        <p:spPr>
          <a:xfrm>
            <a:off x="6271189" y="6356350"/>
            <a:ext cx="21336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2A426BFE-2333-0746-A516-6DEF36BCF74C}" type="datetime4">
              <a:rPr lang="en-US" smtClean="0"/>
              <a:t>March 14, 2025</a:t>
            </a:fld>
            <a:endParaRPr lang="en-US" dirty="0"/>
          </a:p>
        </p:txBody>
      </p:sp>
      <p:sp>
        <p:nvSpPr>
          <p:cNvPr id="13" name="Slide Number Placeholder 5"/>
          <p:cNvSpPr>
            <a:spLocks noGrp="1"/>
          </p:cNvSpPr>
          <p:nvPr>
            <p:ph type="sldNum" sz="quarter" idx="4"/>
          </p:nvPr>
        </p:nvSpPr>
        <p:spPr>
          <a:xfrm>
            <a:off x="6641292" y="6356350"/>
            <a:ext cx="21336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9" name="Picture 8" descr="STLMHB Brand Signature for PPT FOOTER RGB 042018_notag.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41325" y="6207000"/>
            <a:ext cx="1022350" cy="438910"/>
          </a:xfrm>
          <a:prstGeom prst="rect">
            <a:avLst/>
          </a:prstGeom>
        </p:spPr>
      </p:pic>
    </p:spTree>
    <p:extLst>
      <p:ext uri="{BB962C8B-B14F-4D97-AF65-F5344CB8AC3E}">
        <p14:creationId xmlns:p14="http://schemas.microsoft.com/office/powerpoint/2010/main" val="3586290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130300"/>
            <a:ext cx="4038600" cy="4720197"/>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130300"/>
            <a:ext cx="4038600" cy="4720197"/>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p:cNvSpPr>
            <a:spLocks noGrp="1"/>
          </p:cNvSpPr>
          <p:nvPr>
            <p:ph type="dt" sz="half" idx="10"/>
          </p:nvPr>
        </p:nvSpPr>
        <p:spPr>
          <a:xfrm>
            <a:off x="6271189" y="6356350"/>
            <a:ext cx="21336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25B8800B-9F5F-F846-B616-8D93E75A6C84}" type="datetime4">
              <a:rPr lang="en-US" smtClean="0"/>
              <a:t>March 14, 2025</a:t>
            </a:fld>
            <a:endParaRPr lang="en-US" dirty="0"/>
          </a:p>
        </p:txBody>
      </p:sp>
      <p:sp>
        <p:nvSpPr>
          <p:cNvPr id="11" name="Slide Number Placeholder 5"/>
          <p:cNvSpPr>
            <a:spLocks noGrp="1"/>
          </p:cNvSpPr>
          <p:nvPr>
            <p:ph type="sldNum" sz="quarter" idx="4"/>
          </p:nvPr>
        </p:nvSpPr>
        <p:spPr>
          <a:xfrm>
            <a:off x="6641292" y="6356350"/>
            <a:ext cx="21336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spTree>
    <p:extLst>
      <p:ext uri="{BB962C8B-B14F-4D97-AF65-F5344CB8AC3E}">
        <p14:creationId xmlns:p14="http://schemas.microsoft.com/office/powerpoint/2010/main" val="2295572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03313"/>
            <a:ext cx="4040188" cy="505588"/>
          </a:xfrm>
        </p:spPr>
        <p:txBody>
          <a:bodyPr anchor="t"/>
          <a:lstStyle>
            <a:lvl1pPr marL="0" indent="0">
              <a:buNone/>
              <a:defRPr sz="20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1682306"/>
            <a:ext cx="4040188" cy="436289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103313"/>
            <a:ext cx="4041775" cy="505588"/>
          </a:xfrm>
        </p:spPr>
        <p:txBody>
          <a:bodyPr anchor="t"/>
          <a:lstStyle>
            <a:lvl1pPr marL="0" indent="0">
              <a:buNone/>
              <a:defRPr sz="20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682306"/>
            <a:ext cx="4041775" cy="436289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3"/>
          <p:cNvSpPr>
            <a:spLocks noGrp="1"/>
          </p:cNvSpPr>
          <p:nvPr>
            <p:ph type="dt" sz="half" idx="10"/>
          </p:nvPr>
        </p:nvSpPr>
        <p:spPr>
          <a:xfrm>
            <a:off x="6271189" y="6356350"/>
            <a:ext cx="21336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5FC0CE27-7AC2-F94C-A270-6413DED8A74C}" type="datetime4">
              <a:rPr lang="en-US" smtClean="0"/>
              <a:t>March 14, 2025</a:t>
            </a:fld>
            <a:endParaRPr lang="en-US" dirty="0"/>
          </a:p>
        </p:txBody>
      </p:sp>
      <p:sp>
        <p:nvSpPr>
          <p:cNvPr id="13" name="Slide Number Placeholder 5"/>
          <p:cNvSpPr>
            <a:spLocks noGrp="1"/>
          </p:cNvSpPr>
          <p:nvPr>
            <p:ph type="sldNum" sz="quarter" idx="11"/>
          </p:nvPr>
        </p:nvSpPr>
        <p:spPr>
          <a:xfrm>
            <a:off x="6641292" y="6356350"/>
            <a:ext cx="21336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spTree>
    <p:extLst>
      <p:ext uri="{BB962C8B-B14F-4D97-AF65-F5344CB8AC3E}">
        <p14:creationId xmlns:p14="http://schemas.microsoft.com/office/powerpoint/2010/main" val="3770468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9" name="Straight Connector 8"/>
          <p:cNvCxnSpPr/>
          <p:nvPr userDrawn="1"/>
        </p:nvCxnSpPr>
        <p:spPr>
          <a:xfrm flipV="1">
            <a:off x="457200" y="1008062"/>
            <a:ext cx="8267700" cy="12700"/>
          </a:xfrm>
          <a:prstGeom prst="line">
            <a:avLst/>
          </a:prstGeom>
          <a:ln w="6350" cmpd="sng">
            <a:solidFill>
              <a:schemeClr val="accent2"/>
            </a:solidFill>
          </a:ln>
          <a:effectLst/>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457200" y="127000"/>
            <a:ext cx="8229600" cy="853613"/>
          </a:xfrm>
          <a:prstGeom prst="rect">
            <a:avLst/>
          </a:prstGeom>
        </p:spPr>
        <p:txBody>
          <a:bodyPr vert="horz" lIns="0" tIns="0" rIns="0" bIns="0" rtlCol="0" anchor="b">
            <a:noAutofit/>
          </a:bodyPr>
          <a:lstStyle/>
          <a:p>
            <a:r>
              <a:rPr lang="en-US" dirty="0"/>
              <a:t>Click to edit Master title style</a:t>
            </a:r>
          </a:p>
        </p:txBody>
      </p:sp>
      <p:sp>
        <p:nvSpPr>
          <p:cNvPr id="3" name="Text Placeholder 2"/>
          <p:cNvSpPr>
            <a:spLocks noGrp="1"/>
          </p:cNvSpPr>
          <p:nvPr>
            <p:ph type="body" idx="1"/>
          </p:nvPr>
        </p:nvSpPr>
        <p:spPr>
          <a:xfrm>
            <a:off x="457200" y="1134532"/>
            <a:ext cx="8229600" cy="4715965"/>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71189" y="6356350"/>
            <a:ext cx="21336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914102CC-2C54-B544-AF45-0E6B8270D4F3}" type="datetime4">
              <a:rPr lang="en-US" smtClean="0"/>
              <a:t>March 14, 2025</a:t>
            </a:fld>
            <a:endParaRPr lang="en-US" dirty="0"/>
          </a:p>
        </p:txBody>
      </p:sp>
      <p:sp>
        <p:nvSpPr>
          <p:cNvPr id="6" name="Slide Number Placeholder 5"/>
          <p:cNvSpPr>
            <a:spLocks noGrp="1"/>
          </p:cNvSpPr>
          <p:nvPr>
            <p:ph type="sldNum" sz="quarter" idx="4"/>
          </p:nvPr>
        </p:nvSpPr>
        <p:spPr>
          <a:xfrm>
            <a:off x="6641292" y="6356350"/>
            <a:ext cx="21336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5" name="Picture 4" descr="STLMHB Brand Signature for PPT FOOTER RGB 042018_notag.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441325" y="6207000"/>
            <a:ext cx="1022350" cy="438910"/>
          </a:xfrm>
          <a:prstGeom prst="rect">
            <a:avLst/>
          </a:prstGeom>
        </p:spPr>
      </p:pic>
    </p:spTree>
    <p:extLst>
      <p:ext uri="{BB962C8B-B14F-4D97-AF65-F5344CB8AC3E}">
        <p14:creationId xmlns:p14="http://schemas.microsoft.com/office/powerpoint/2010/main" val="2099186449"/>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7" r:id="rId3"/>
    <p:sldLayoutId id="2147483650" r:id="rId4"/>
    <p:sldLayoutId id="2147483651" r:id="rId5"/>
    <p:sldLayoutId id="2147483659" r:id="rId6"/>
    <p:sldLayoutId id="2147483658" r:id="rId7"/>
    <p:sldLayoutId id="2147483652" r:id="rId8"/>
    <p:sldLayoutId id="2147483653" r:id="rId9"/>
    <p:sldLayoutId id="2147483654" r:id="rId10"/>
    <p:sldLayoutId id="2147483655" r:id="rId11"/>
  </p:sldLayoutIdLst>
  <p:hf hdr="0" ftr="0"/>
  <p:txStyles>
    <p:titleStyle>
      <a:lvl1pPr algn="l" defTabSz="457200" rtl="0" eaLnBrk="1" latinLnBrk="0" hangingPunct="1">
        <a:lnSpc>
          <a:spcPts val="3300"/>
        </a:lnSpc>
        <a:spcBef>
          <a:spcPts val="0"/>
        </a:spcBef>
        <a:buNone/>
        <a:defRPr sz="3200" kern="1200">
          <a:solidFill>
            <a:schemeClr val="tx2"/>
          </a:solidFill>
          <a:latin typeface="+mj-lt"/>
          <a:ea typeface="+mj-ea"/>
          <a:cs typeface="+mj-cs"/>
        </a:defRPr>
      </a:lvl1pPr>
    </p:titleStyle>
    <p:bodyStyle>
      <a:lvl1pPr marL="227013" indent="-227013" algn="l" defTabSz="457200" rtl="0" eaLnBrk="1" latinLnBrk="0" hangingPunct="1">
        <a:spcBef>
          <a:spcPts val="1200"/>
        </a:spcBef>
        <a:buClr>
          <a:schemeClr val="accent1"/>
        </a:buClr>
        <a:buFont typeface="Arial"/>
        <a:buChar char="•"/>
        <a:defRPr sz="2400" kern="1200">
          <a:solidFill>
            <a:schemeClr val="tx2"/>
          </a:solidFill>
          <a:latin typeface="Arial"/>
          <a:ea typeface="+mn-ea"/>
          <a:cs typeface="Arial"/>
        </a:defRPr>
      </a:lvl1pPr>
      <a:lvl2pPr marL="573088" indent="-287338" algn="l" defTabSz="457200" rtl="0" eaLnBrk="1" latinLnBrk="0" hangingPunct="1">
        <a:spcBef>
          <a:spcPts val="1200"/>
        </a:spcBef>
        <a:buClr>
          <a:schemeClr val="accent1"/>
        </a:buClr>
        <a:buFont typeface="Lucida Grande"/>
        <a:buChar char="-"/>
        <a:defRPr sz="2000" kern="1200">
          <a:solidFill>
            <a:schemeClr val="tx2"/>
          </a:solidFill>
          <a:latin typeface="Arial"/>
          <a:ea typeface="+mn-ea"/>
          <a:cs typeface="Arial"/>
        </a:defRPr>
      </a:lvl2pPr>
      <a:lvl3pPr marL="857250" indent="-228600" algn="l" defTabSz="457200" rtl="0" eaLnBrk="1" latinLnBrk="0" hangingPunct="1">
        <a:spcBef>
          <a:spcPts val="1200"/>
        </a:spcBef>
        <a:buClr>
          <a:schemeClr val="accent1"/>
        </a:buClr>
        <a:buFont typeface="Lucida Grande"/>
        <a:buChar char="-"/>
        <a:defRPr sz="1800" kern="1200">
          <a:solidFill>
            <a:schemeClr val="tx2"/>
          </a:solidFill>
          <a:latin typeface="Arial"/>
          <a:ea typeface="+mn-ea"/>
          <a:cs typeface="Arial"/>
        </a:defRPr>
      </a:lvl3pPr>
      <a:lvl4pPr marL="1144588" indent="-228600" algn="l" defTabSz="457200" rtl="0" eaLnBrk="1" latinLnBrk="0" hangingPunct="1">
        <a:spcBef>
          <a:spcPts val="1200"/>
        </a:spcBef>
        <a:buClr>
          <a:schemeClr val="accent1"/>
        </a:buClr>
        <a:buFont typeface="Lucida Grande"/>
        <a:buChar char="-"/>
        <a:defRPr sz="1600" kern="1200">
          <a:solidFill>
            <a:schemeClr val="tx2"/>
          </a:solidFill>
          <a:latin typeface="Arial"/>
          <a:ea typeface="+mn-ea"/>
          <a:cs typeface="Arial"/>
        </a:defRPr>
      </a:lvl4pPr>
      <a:lvl5pPr marL="1433513" indent="-228600" algn="l" defTabSz="457200" rtl="0" eaLnBrk="1" latinLnBrk="0" hangingPunct="1">
        <a:spcBef>
          <a:spcPts val="1200"/>
        </a:spcBef>
        <a:buClr>
          <a:schemeClr val="accent1"/>
        </a:buClr>
        <a:buFont typeface="Lucida Grande"/>
        <a:buChar char="-"/>
        <a:defRPr sz="1600" kern="1200">
          <a:solidFill>
            <a:schemeClr val="tx2"/>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8.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479308" y="2899317"/>
            <a:ext cx="6925102" cy="1773044"/>
          </a:xfrm>
        </p:spPr>
        <p:txBody>
          <a:bodyPr/>
          <a:lstStyle/>
          <a:p>
            <a:r>
              <a:rPr lang="en-US" dirty="0">
                <a:cs typeface="Arial" panose="020B0604020202020204" pitchFamily="34" charset="0"/>
              </a:rPr>
              <a:t>Systems Change Planning Grant</a:t>
            </a:r>
            <a:br>
              <a:rPr lang="en-US" dirty="0">
                <a:cs typeface="Arial" panose="020B0604020202020204" pitchFamily="34" charset="0"/>
              </a:rPr>
            </a:br>
            <a:r>
              <a:rPr lang="en-US" sz="2400" dirty="0">
                <a:cs typeface="Arial" panose="020B0604020202020204" pitchFamily="34" charset="0"/>
              </a:rPr>
              <a:t>Overview of applications and organizational health</a:t>
            </a:r>
            <a:br>
              <a:rPr lang="en-US" dirty="0">
                <a:latin typeface="Arial" panose="020B0604020202020204" pitchFamily="34" charset="0"/>
                <a:cs typeface="Arial" panose="020B0604020202020204" pitchFamily="34" charset="0"/>
              </a:rPr>
            </a:br>
            <a:endParaRPr lang="en-US" dirty="0">
              <a:cs typeface="Arial" panose="020B0604020202020204" pitchFamily="34" charset="0"/>
            </a:endParaRPr>
          </a:p>
        </p:txBody>
      </p:sp>
      <p:sp>
        <p:nvSpPr>
          <p:cNvPr id="7" name="Text Placeholder 6"/>
          <p:cNvSpPr>
            <a:spLocks noGrp="1"/>
          </p:cNvSpPr>
          <p:nvPr>
            <p:ph type="subTitle" idx="1"/>
          </p:nvPr>
        </p:nvSpPr>
        <p:spPr>
          <a:xfrm>
            <a:off x="479308" y="6042771"/>
            <a:ext cx="4170751" cy="556471"/>
          </a:xfrm>
        </p:spPr>
        <p:txBody>
          <a:bodyPr/>
          <a:lstStyle/>
          <a:p>
            <a:pPr>
              <a:spcBef>
                <a:spcPts val="0"/>
              </a:spcBef>
            </a:pPr>
            <a:r>
              <a:rPr lang="en-US" dirty="0">
                <a:latin typeface="Arial" panose="020B0604020202020204" pitchFamily="34" charset="0"/>
                <a:cs typeface="Arial" panose="020B0604020202020204" pitchFamily="34" charset="0"/>
              </a:rPr>
              <a:t>March 20, 2025</a:t>
            </a:r>
          </a:p>
          <a:p>
            <a:pPr>
              <a:spcBef>
                <a:spcPts val="0"/>
              </a:spcBef>
            </a:pPr>
            <a:r>
              <a:rPr lang="en-US" dirty="0">
                <a:latin typeface="Arial" panose="020B0604020202020204" pitchFamily="34" charset="0"/>
                <a:cs typeface="Arial" panose="020B0604020202020204" pitchFamily="34" charset="0"/>
              </a:rPr>
              <a:t>David Haasis, Clinical Partnership Director</a:t>
            </a:r>
          </a:p>
        </p:txBody>
      </p:sp>
    </p:spTree>
    <p:extLst>
      <p:ext uri="{BB962C8B-B14F-4D97-AF65-F5344CB8AC3E}">
        <p14:creationId xmlns:p14="http://schemas.microsoft.com/office/powerpoint/2010/main" val="11855248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9266F-EF74-C5E7-BEBD-531DBB297892}"/>
              </a:ext>
            </a:extLst>
          </p:cNvPr>
          <p:cNvSpPr>
            <a:spLocks noGrp="1"/>
          </p:cNvSpPr>
          <p:nvPr>
            <p:ph type="title"/>
          </p:nvPr>
        </p:nvSpPr>
        <p:spPr/>
        <p:txBody>
          <a:bodyPr/>
          <a:lstStyle/>
          <a:p>
            <a:r>
              <a:rPr lang="en-US" dirty="0">
                <a:cs typeface="Arial" panose="020B0604020202020204" pitchFamily="34" charset="0"/>
              </a:rPr>
              <a:t>Casa de Salud</a:t>
            </a:r>
            <a:endParaRPr lang="en-US" dirty="0"/>
          </a:p>
        </p:txBody>
      </p:sp>
      <p:sp>
        <p:nvSpPr>
          <p:cNvPr id="3" name="Text Placeholder 2">
            <a:extLst>
              <a:ext uri="{FF2B5EF4-FFF2-40B4-BE49-F238E27FC236}">
                <a16:creationId xmlns:a16="http://schemas.microsoft.com/office/drawing/2014/main" id="{A5B2B611-71B5-32FB-1EC7-DD7D80FCF39F}"/>
              </a:ext>
            </a:extLst>
          </p:cNvPr>
          <p:cNvSpPr>
            <a:spLocks noGrp="1"/>
          </p:cNvSpPr>
          <p:nvPr>
            <p:ph type="body" idx="1"/>
          </p:nvPr>
        </p:nvSpPr>
        <p:spPr/>
        <p:txBody>
          <a:bodyPr/>
          <a:lstStyle/>
          <a:p>
            <a:r>
              <a:rPr lang="en-US" sz="2800" dirty="0">
                <a:latin typeface="Arial" panose="020B0604020202020204" pitchFamily="34" charset="0"/>
                <a:cs typeface="Arial" panose="020B0604020202020204" pitchFamily="34" charset="0"/>
              </a:rPr>
              <a:t>System of care to meet the complex mental health care needs of immigrants in St. Louis</a:t>
            </a:r>
            <a:endParaRPr lang="en-US" sz="2800" dirty="0"/>
          </a:p>
        </p:txBody>
      </p:sp>
      <p:sp>
        <p:nvSpPr>
          <p:cNvPr id="5" name="Slide Number Placeholder 4">
            <a:extLst>
              <a:ext uri="{FF2B5EF4-FFF2-40B4-BE49-F238E27FC236}">
                <a16:creationId xmlns:a16="http://schemas.microsoft.com/office/drawing/2014/main" id="{587C586C-F0BE-9621-6B1B-C1DAC0A97335}"/>
              </a:ext>
            </a:extLst>
          </p:cNvPr>
          <p:cNvSpPr>
            <a:spLocks noGrp="1"/>
          </p:cNvSpPr>
          <p:nvPr>
            <p:ph type="sldNum" sz="quarter" idx="4"/>
          </p:nvPr>
        </p:nvSpPr>
        <p:spPr/>
        <p:txBody>
          <a:bodyPr/>
          <a:lstStyle/>
          <a:p>
            <a:fld id="{287F944C-6315-6042-840E-B3BFFC821D31}" type="slidenum">
              <a:rPr lang="en-US" smtClean="0"/>
              <a:pPr/>
              <a:t>10</a:t>
            </a:fld>
            <a:endParaRPr lang="en-US" dirty="0"/>
          </a:p>
        </p:txBody>
      </p:sp>
    </p:spTree>
    <p:extLst>
      <p:ext uri="{BB962C8B-B14F-4D97-AF65-F5344CB8AC3E}">
        <p14:creationId xmlns:p14="http://schemas.microsoft.com/office/powerpoint/2010/main" val="745332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DADB8-9F8F-A244-B605-1D8149E9F266}"/>
              </a:ext>
            </a:extLst>
          </p:cNvPr>
          <p:cNvSpPr>
            <a:spLocks noGrp="1"/>
          </p:cNvSpPr>
          <p:nvPr>
            <p:ph type="title"/>
          </p:nvPr>
        </p:nvSpPr>
        <p:spPr/>
        <p:txBody>
          <a:bodyPr/>
          <a:lstStyle/>
          <a:p>
            <a:r>
              <a:rPr lang="en-US" dirty="0">
                <a:cs typeface="Arial" panose="020B0604020202020204" pitchFamily="34" charset="0"/>
              </a:rPr>
              <a:t>Casa de Salud</a:t>
            </a:r>
            <a:br>
              <a:rPr lang="en-US" dirty="0">
                <a:cs typeface="Arial" panose="020B0604020202020204" pitchFamily="34" charset="0"/>
              </a:rPr>
            </a:br>
            <a:r>
              <a:rPr lang="en-US" dirty="0">
                <a:cs typeface="Arial" panose="020B0604020202020204" pitchFamily="34" charset="0"/>
              </a:rPr>
              <a:t>Planning Team Strengths</a:t>
            </a:r>
          </a:p>
        </p:txBody>
      </p:sp>
      <p:sp>
        <p:nvSpPr>
          <p:cNvPr id="3" name="Text Placeholder 2">
            <a:extLst>
              <a:ext uri="{FF2B5EF4-FFF2-40B4-BE49-F238E27FC236}">
                <a16:creationId xmlns:a16="http://schemas.microsoft.com/office/drawing/2014/main" id="{2204C489-C5E6-C819-075F-6634E3152D54}"/>
              </a:ext>
            </a:extLst>
          </p:cNvPr>
          <p:cNvSpPr>
            <a:spLocks noGrp="1"/>
          </p:cNvSpPr>
          <p:nvPr>
            <p:ph type="body" idx="1"/>
          </p:nvPr>
        </p:nvSpPr>
        <p:spPr/>
        <p:txBody>
          <a:bodyPr/>
          <a:lstStyle/>
          <a:p>
            <a:r>
              <a:rPr lang="en-US" dirty="0"/>
              <a:t>Lead applicant</a:t>
            </a:r>
          </a:p>
        </p:txBody>
      </p:sp>
      <p:sp>
        <p:nvSpPr>
          <p:cNvPr id="4" name="Content Placeholder 3">
            <a:extLst>
              <a:ext uri="{FF2B5EF4-FFF2-40B4-BE49-F238E27FC236}">
                <a16:creationId xmlns:a16="http://schemas.microsoft.com/office/drawing/2014/main" id="{0BD025FE-820E-DB48-B773-90EC9D1AA7E1}"/>
              </a:ext>
            </a:extLst>
          </p:cNvPr>
          <p:cNvSpPr>
            <a:spLocks noGrp="1"/>
          </p:cNvSpPr>
          <p:nvPr>
            <p:ph sz="half" idx="2"/>
          </p:nvPr>
        </p:nvSpPr>
        <p:spPr>
          <a:xfrm>
            <a:off x="457200" y="1608900"/>
            <a:ext cx="4040188" cy="4436299"/>
          </a:xfrm>
        </p:spPr>
        <p:txBody>
          <a:bodyPr/>
          <a:lstStyle/>
          <a:p>
            <a:r>
              <a:rPr lang="en-US" sz="1600" b="0" i="0" dirty="0">
                <a:solidFill>
                  <a:srgbClr val="333333"/>
                </a:solidFill>
                <a:effectLst/>
                <a:latin typeface="Arial" panose="020B0604020202020204" pitchFamily="34" charset="0"/>
                <a:cs typeface="Arial" panose="020B0604020202020204" pitchFamily="34" charset="0"/>
              </a:rPr>
              <a:t>Casa de Salud was established </a:t>
            </a:r>
            <a:r>
              <a:rPr lang="en-US" sz="1600" dirty="0">
                <a:solidFill>
                  <a:srgbClr val="333333"/>
                </a:solidFill>
                <a:latin typeface="Arial" panose="020B0604020202020204" pitchFamily="34" charset="0"/>
                <a:cs typeface="Arial" panose="020B0604020202020204" pitchFamily="34" charset="0"/>
              </a:rPr>
              <a:t>in 2010 in partnership </a:t>
            </a:r>
            <a:r>
              <a:rPr lang="en-US" sz="1600" b="0" i="0" dirty="0">
                <a:solidFill>
                  <a:srgbClr val="333333"/>
                </a:solidFill>
                <a:effectLst/>
                <a:latin typeface="Arial" panose="020B0604020202020204" pitchFamily="34" charset="0"/>
                <a:cs typeface="Arial" panose="020B0604020202020204" pitchFamily="34" charset="0"/>
              </a:rPr>
              <a:t>with Saint Louis University as its operational </a:t>
            </a:r>
            <a:r>
              <a:rPr lang="en-US" sz="1600" dirty="0">
                <a:solidFill>
                  <a:srgbClr val="333333"/>
                </a:solidFill>
                <a:latin typeface="Arial" panose="020B0604020202020204" pitchFamily="34" charset="0"/>
                <a:cs typeface="Arial" panose="020B0604020202020204" pitchFamily="34" charset="0"/>
              </a:rPr>
              <a:t>base</a:t>
            </a:r>
          </a:p>
          <a:p>
            <a:r>
              <a:rPr lang="en-US" sz="1600" dirty="0">
                <a:solidFill>
                  <a:srgbClr val="333333"/>
                </a:solidFill>
                <a:latin typeface="Arial" panose="020B0604020202020204" pitchFamily="34" charset="0"/>
                <a:cs typeface="Arial" panose="020B0604020202020204" pitchFamily="34" charset="0"/>
              </a:rPr>
              <a:t>The organization serves l</a:t>
            </a:r>
            <a:r>
              <a:rPr lang="en-US" sz="1600" dirty="0"/>
              <a:t>ow-income, uninsured, underinsured, and foreign-born clients with culturally sensitive services providing</a:t>
            </a:r>
            <a:r>
              <a:rPr lang="en-US" sz="1600" b="0" i="0" dirty="0">
                <a:solidFill>
                  <a:srgbClr val="333333"/>
                </a:solidFill>
                <a:effectLst/>
                <a:latin typeface="Arial" panose="020B0604020202020204" pitchFamily="34" charset="0"/>
                <a:cs typeface="Arial" panose="020B0604020202020204" pitchFamily="34" charset="0"/>
              </a:rPr>
              <a:t> primary/mental health/ preventive care, case management, and health education</a:t>
            </a:r>
            <a:endParaRPr lang="en-US" sz="1600" b="0" i="0" dirty="0">
              <a:solidFill>
                <a:srgbClr val="333333"/>
              </a:solidFill>
              <a:effectLst/>
              <a:latin typeface="Roboto" panose="02000000000000000000" pitchFamily="2" charset="0"/>
            </a:endParaRPr>
          </a:p>
          <a:p>
            <a:r>
              <a:rPr lang="en-US" sz="1600" dirty="0"/>
              <a:t>Since 2018, the Mental Health Collaborative (MHB) has brought together various partners to offer accessible mental health care.  MHC provides a space for agencies to collaborate, offers support to emerging and established therapists, and ensures easy access for clients.</a:t>
            </a:r>
          </a:p>
        </p:txBody>
      </p:sp>
      <p:sp>
        <p:nvSpPr>
          <p:cNvPr id="5" name="Text Placeholder 4">
            <a:extLst>
              <a:ext uri="{FF2B5EF4-FFF2-40B4-BE49-F238E27FC236}">
                <a16:creationId xmlns:a16="http://schemas.microsoft.com/office/drawing/2014/main" id="{5962DCEE-C501-F451-9637-A2DD835DDA00}"/>
              </a:ext>
            </a:extLst>
          </p:cNvPr>
          <p:cNvSpPr>
            <a:spLocks noGrp="1"/>
          </p:cNvSpPr>
          <p:nvPr>
            <p:ph type="body" sz="quarter" idx="3"/>
          </p:nvPr>
        </p:nvSpPr>
        <p:spPr/>
        <p:txBody>
          <a:bodyPr/>
          <a:lstStyle/>
          <a:p>
            <a:r>
              <a:rPr lang="en-US" dirty="0"/>
              <a:t>Key Partners</a:t>
            </a:r>
          </a:p>
        </p:txBody>
      </p:sp>
      <p:sp>
        <p:nvSpPr>
          <p:cNvPr id="6" name="Content Placeholder 5">
            <a:extLst>
              <a:ext uri="{FF2B5EF4-FFF2-40B4-BE49-F238E27FC236}">
                <a16:creationId xmlns:a16="http://schemas.microsoft.com/office/drawing/2014/main" id="{4170B780-0D33-7B2D-76FD-4EB48833A46F}"/>
              </a:ext>
            </a:extLst>
          </p:cNvPr>
          <p:cNvSpPr>
            <a:spLocks noGrp="1"/>
          </p:cNvSpPr>
          <p:nvPr>
            <p:ph sz="quarter" idx="4"/>
          </p:nvPr>
        </p:nvSpPr>
        <p:spPr>
          <a:xfrm>
            <a:off x="4645025" y="1608900"/>
            <a:ext cx="4041775" cy="4436299"/>
          </a:xfrm>
        </p:spPr>
        <p:txBody>
          <a:bodyPr/>
          <a:lstStyle/>
          <a:p>
            <a:pPr marL="342900" marR="0" lvl="0" indent="-342900">
              <a:lnSpc>
                <a:spcPct val="107000"/>
              </a:lnSpc>
              <a:buFont typeface="Symbol" panose="05050102010706020507" pitchFamily="18" charset="2"/>
              <a:buChar char=""/>
            </a:pPr>
            <a:r>
              <a:rPr lang="en-US" sz="1600" kern="100" dirty="0">
                <a:effectLst/>
                <a:latin typeface="Arial" panose="020B0604020202020204" pitchFamily="34" charset="0"/>
                <a:ea typeface="Aptos" panose="020B0004020202020204" pitchFamily="34" charset="0"/>
                <a:cs typeface="Arial" panose="020B0604020202020204" pitchFamily="34" charset="0"/>
              </a:rPr>
              <a:t>Monarch Immigrant Services, St. Francis Community Services, and Casa de Salud will integrate data collection into their case management programs to enhance mental health care access. These are referral sources for the project.</a:t>
            </a:r>
          </a:p>
          <a:p>
            <a:pPr marL="342900" marR="0" lvl="0" indent="-342900">
              <a:lnSpc>
                <a:spcPct val="107000"/>
              </a:lnSpc>
              <a:buFont typeface="Symbol" panose="05050102010706020507" pitchFamily="18" charset="2"/>
              <a:buChar char=""/>
            </a:pPr>
            <a:r>
              <a:rPr lang="en-US" sz="1600" kern="100" dirty="0">
                <a:effectLst/>
                <a:latin typeface="Arial" panose="020B0604020202020204" pitchFamily="34" charset="0"/>
                <a:ea typeface="Aptos" panose="020B0004020202020204" pitchFamily="34" charset="0"/>
                <a:cs typeface="Arial" panose="020B0604020202020204" pitchFamily="34" charset="0"/>
              </a:rPr>
              <a:t>Places for People provides expertise on treating severe mental illness and offers program design assistance </a:t>
            </a:r>
          </a:p>
          <a:p>
            <a:pPr marL="342900" marR="0" lvl="0" indent="-342900">
              <a:lnSpc>
                <a:spcPct val="107000"/>
              </a:lnSpc>
              <a:spcAft>
                <a:spcPts val="800"/>
              </a:spcAft>
              <a:buFont typeface="Symbol" panose="05050102010706020507" pitchFamily="18" charset="2"/>
              <a:buChar char=""/>
            </a:pPr>
            <a:r>
              <a:rPr lang="en-US" sz="1600" kern="100" dirty="0">
                <a:effectLst/>
                <a:latin typeface="Arial" panose="020B0604020202020204" pitchFamily="34" charset="0"/>
                <a:ea typeface="Aptos" panose="020B0004020202020204" pitchFamily="34" charset="0"/>
                <a:cs typeface="Arial" panose="020B0604020202020204" pitchFamily="34" charset="0"/>
              </a:rPr>
              <a:t>NAMI advocates for mental health needs and offers guidance on effective advocacy strategies </a:t>
            </a:r>
          </a:p>
          <a:p>
            <a:endParaRPr lang="en-US" dirty="0"/>
          </a:p>
        </p:txBody>
      </p:sp>
      <p:sp>
        <p:nvSpPr>
          <p:cNvPr id="8" name="Slide Number Placeholder 7">
            <a:extLst>
              <a:ext uri="{FF2B5EF4-FFF2-40B4-BE49-F238E27FC236}">
                <a16:creationId xmlns:a16="http://schemas.microsoft.com/office/drawing/2014/main" id="{D997224D-8FFA-F3CC-C5FF-5DA920D25443}"/>
              </a:ext>
            </a:extLst>
          </p:cNvPr>
          <p:cNvSpPr>
            <a:spLocks noGrp="1"/>
          </p:cNvSpPr>
          <p:nvPr>
            <p:ph type="sldNum" sz="quarter" idx="11"/>
          </p:nvPr>
        </p:nvSpPr>
        <p:spPr/>
        <p:txBody>
          <a:bodyPr/>
          <a:lstStyle/>
          <a:p>
            <a:fld id="{287F944C-6315-6042-840E-B3BFFC821D31}" type="slidenum">
              <a:rPr lang="en-US" smtClean="0"/>
              <a:pPr/>
              <a:t>11</a:t>
            </a:fld>
            <a:endParaRPr lang="en-US" dirty="0"/>
          </a:p>
        </p:txBody>
      </p:sp>
    </p:spTree>
    <p:extLst>
      <p:ext uri="{BB962C8B-B14F-4D97-AF65-F5344CB8AC3E}">
        <p14:creationId xmlns:p14="http://schemas.microsoft.com/office/powerpoint/2010/main" val="27686772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6B03D6-944C-C4FC-52C6-AC9AA585E6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76F3BE-1F5D-B629-EFBF-7B4F6B0DF554}"/>
              </a:ext>
            </a:extLst>
          </p:cNvPr>
          <p:cNvSpPr>
            <a:spLocks noGrp="1"/>
          </p:cNvSpPr>
          <p:nvPr>
            <p:ph type="title"/>
          </p:nvPr>
        </p:nvSpPr>
        <p:spPr/>
        <p:txBody>
          <a:bodyPr/>
          <a:lstStyle/>
          <a:p>
            <a:r>
              <a:rPr lang="en-US" dirty="0">
                <a:cs typeface="Arial" panose="020B0604020202020204" pitchFamily="34" charset="0"/>
              </a:rPr>
              <a:t>Casa de Salud</a:t>
            </a:r>
            <a:br>
              <a:rPr lang="en-US" dirty="0">
                <a:cs typeface="Arial" panose="020B0604020202020204" pitchFamily="34" charset="0"/>
              </a:rPr>
            </a:br>
            <a:r>
              <a:rPr lang="en-US" dirty="0">
                <a:cs typeface="Arial" panose="020B0604020202020204" pitchFamily="34" charset="0"/>
              </a:rPr>
              <a:t>Proposed Plan and Project Overview</a:t>
            </a:r>
          </a:p>
        </p:txBody>
      </p:sp>
      <p:sp>
        <p:nvSpPr>
          <p:cNvPr id="5" name="Slide Number Placeholder 4">
            <a:extLst>
              <a:ext uri="{FF2B5EF4-FFF2-40B4-BE49-F238E27FC236}">
                <a16:creationId xmlns:a16="http://schemas.microsoft.com/office/drawing/2014/main" id="{8A396094-C23C-3EE3-DC81-5448E6A2AE48}"/>
              </a:ext>
            </a:extLst>
          </p:cNvPr>
          <p:cNvSpPr>
            <a:spLocks noGrp="1"/>
          </p:cNvSpPr>
          <p:nvPr>
            <p:ph type="sldNum" sz="quarter" idx="4"/>
          </p:nvPr>
        </p:nvSpPr>
        <p:spPr/>
        <p:txBody>
          <a:bodyPr/>
          <a:lstStyle/>
          <a:p>
            <a:fld id="{287F944C-6315-6042-840E-B3BFFC821D31}" type="slidenum">
              <a:rPr lang="en-US" smtClean="0"/>
              <a:pPr/>
              <a:t>12</a:t>
            </a:fld>
            <a:endParaRPr lang="en-US" dirty="0"/>
          </a:p>
        </p:txBody>
      </p:sp>
      <p:sp>
        <p:nvSpPr>
          <p:cNvPr id="8" name="TextBox 7">
            <a:extLst>
              <a:ext uri="{FF2B5EF4-FFF2-40B4-BE49-F238E27FC236}">
                <a16:creationId xmlns:a16="http://schemas.microsoft.com/office/drawing/2014/main" id="{6A800BE3-256C-E581-F203-CEAD0AC81C87}"/>
              </a:ext>
            </a:extLst>
          </p:cNvPr>
          <p:cNvSpPr txBox="1"/>
          <p:nvPr/>
        </p:nvSpPr>
        <p:spPr>
          <a:xfrm>
            <a:off x="457200" y="1503128"/>
            <a:ext cx="8229600" cy="1569660"/>
          </a:xfrm>
          <a:prstGeom prst="rect">
            <a:avLst/>
          </a:prstGeom>
          <a:noFill/>
        </p:spPr>
        <p:txBody>
          <a:bodyPr wrap="square">
            <a:spAutoFit/>
          </a:bodyPr>
          <a:lstStyle/>
          <a:p>
            <a:r>
              <a:rPr lang="en-US" sz="2400" b="0" i="0" dirty="0">
                <a:solidFill>
                  <a:srgbClr val="333333"/>
                </a:solidFill>
                <a:effectLst/>
                <a:latin typeface="Arial" panose="020B0604020202020204" pitchFamily="34" charset="0"/>
                <a:cs typeface="Arial" panose="020B0604020202020204" pitchFamily="34" charset="0"/>
              </a:rPr>
              <a:t>The initiative aims to identify barriers to higher-level mental health care and the needs of immigrants. Collaborations with stakeholders will help address mental health needs and expand access to services for all.</a:t>
            </a:r>
            <a:r>
              <a:rPr lang="en-US" sz="2400" kern="1200" dirty="0">
                <a:solidFill>
                  <a:srgbClr val="333333"/>
                </a:solidFill>
                <a:effectLst/>
                <a:latin typeface="Arial" panose="020B0604020202020204" pitchFamily="34" charset="0"/>
                <a:ea typeface="Times New Roman" panose="02020603050405020304" pitchFamily="18" charset="0"/>
              </a:rPr>
              <a:t> </a:t>
            </a:r>
          </a:p>
        </p:txBody>
      </p:sp>
      <p:graphicFrame>
        <p:nvGraphicFramePr>
          <p:cNvPr id="3" name="Diagram 2">
            <a:extLst>
              <a:ext uri="{FF2B5EF4-FFF2-40B4-BE49-F238E27FC236}">
                <a16:creationId xmlns:a16="http://schemas.microsoft.com/office/drawing/2014/main" id="{97571D05-D426-D3F2-FA99-73E44CDB1586}"/>
              </a:ext>
            </a:extLst>
          </p:cNvPr>
          <p:cNvGraphicFramePr/>
          <p:nvPr>
            <p:extLst>
              <p:ext uri="{D42A27DB-BD31-4B8C-83A1-F6EECF244321}">
                <p14:modId xmlns:p14="http://schemas.microsoft.com/office/powerpoint/2010/main" val="445558416"/>
              </p:ext>
            </p:extLst>
          </p:nvPr>
        </p:nvGraphicFramePr>
        <p:xfrm>
          <a:off x="635620" y="2721712"/>
          <a:ext cx="8051180" cy="28678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968765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208503-DD74-FC3B-795A-0F84B9BC72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7F32C7-17BB-C72E-C039-B4EDFD67391B}"/>
              </a:ext>
            </a:extLst>
          </p:cNvPr>
          <p:cNvSpPr>
            <a:spLocks noGrp="1"/>
          </p:cNvSpPr>
          <p:nvPr>
            <p:ph type="title"/>
          </p:nvPr>
        </p:nvSpPr>
        <p:spPr/>
        <p:txBody>
          <a:bodyPr/>
          <a:lstStyle/>
          <a:p>
            <a:r>
              <a:rPr lang="en-US" dirty="0">
                <a:cs typeface="Arial" panose="020B0604020202020204" pitchFamily="34" charset="0"/>
              </a:rPr>
              <a:t>Casa de Salud</a:t>
            </a:r>
            <a:br>
              <a:rPr lang="en-US" dirty="0">
                <a:cs typeface="Arial" panose="020B0604020202020204" pitchFamily="34" charset="0"/>
              </a:rPr>
            </a:br>
            <a:r>
              <a:rPr lang="en-US" dirty="0">
                <a:cs typeface="Arial" panose="020B0604020202020204" pitchFamily="34" charset="0"/>
              </a:rPr>
              <a:t>Organizational Leadership</a:t>
            </a:r>
          </a:p>
        </p:txBody>
      </p:sp>
      <p:sp>
        <p:nvSpPr>
          <p:cNvPr id="6" name="Content Placeholder 5">
            <a:extLst>
              <a:ext uri="{FF2B5EF4-FFF2-40B4-BE49-F238E27FC236}">
                <a16:creationId xmlns:a16="http://schemas.microsoft.com/office/drawing/2014/main" id="{C658FC8E-9EAD-84A7-BF9A-15CE38AF04E4}"/>
              </a:ext>
            </a:extLst>
          </p:cNvPr>
          <p:cNvSpPr>
            <a:spLocks noGrp="1"/>
          </p:cNvSpPr>
          <p:nvPr>
            <p:ph idx="1"/>
          </p:nvPr>
        </p:nvSpPr>
        <p:spPr/>
        <p:txBody>
          <a:bodyPr/>
          <a:lstStyle/>
          <a:p>
            <a:pPr marL="0" indent="0">
              <a:buNone/>
            </a:pPr>
            <a:r>
              <a:rPr lang="en-US" u="sng" dirty="0">
                <a:latin typeface="Arial" panose="020B0604020202020204" pitchFamily="34" charset="0"/>
                <a:cs typeface="Arial" panose="020B0604020202020204" pitchFamily="34" charset="0"/>
              </a:rPr>
              <a:t>3 Lead Staff</a:t>
            </a:r>
          </a:p>
          <a:p>
            <a:pPr marL="0" indent="0">
              <a:buNone/>
            </a:pPr>
            <a:r>
              <a:rPr lang="en-US" dirty="0">
                <a:latin typeface="Arial" panose="020B0604020202020204" pitchFamily="34" charset="0"/>
                <a:cs typeface="Arial" panose="020B0604020202020204" pitchFamily="34" charset="0"/>
              </a:rPr>
              <a:t>Diego Abente – President and CEO</a:t>
            </a:r>
          </a:p>
          <a:p>
            <a:r>
              <a:rPr lang="en-US" sz="1800"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20 years in non-profit management </a:t>
            </a:r>
          </a:p>
          <a:p>
            <a:pPr marL="0" indent="0">
              <a:buNone/>
            </a:pPr>
            <a:r>
              <a:rPr lang="en-US" dirty="0">
                <a:latin typeface="Arial" panose="020B0604020202020204" pitchFamily="34" charset="0"/>
                <a:cs typeface="Arial" panose="020B0604020202020204" pitchFamily="34" charset="0"/>
              </a:rPr>
              <a:t>Ophelia Velasquez – Director of Operations</a:t>
            </a:r>
          </a:p>
          <a:p>
            <a:r>
              <a:rPr lang="en-US" sz="2000" i="0" dirty="0">
                <a:effectLst/>
                <a:latin typeface="Arial" panose="020B0604020202020204" pitchFamily="34" charset="0"/>
                <a:cs typeface="Arial" panose="020B0604020202020204" pitchFamily="34" charset="0"/>
              </a:rPr>
              <a:t>10 years of experience working in non-profit healthcare both in the U.S. and in Central America</a:t>
            </a:r>
          </a:p>
          <a:p>
            <a:pPr marL="0" indent="0">
              <a:buNone/>
            </a:pPr>
            <a:r>
              <a:rPr lang="en-US" dirty="0">
                <a:latin typeface="Arial" panose="020B0604020202020204" pitchFamily="34" charset="0"/>
                <a:cs typeface="Arial" panose="020B0604020202020204" pitchFamily="34" charset="0"/>
              </a:rPr>
              <a:t>Lauren Kempton – Mental Health Collaborative Program Coordinator</a:t>
            </a:r>
          </a:p>
          <a:p>
            <a:pPr marL="0" indent="0">
              <a:buNone/>
            </a:pPr>
            <a:endParaRPr lang="en-US" dirty="0"/>
          </a:p>
          <a:p>
            <a:pPr marL="0" indent="0">
              <a:buNone/>
            </a:pPr>
            <a:endParaRPr lang="en-US" dirty="0"/>
          </a:p>
        </p:txBody>
      </p:sp>
      <p:sp>
        <p:nvSpPr>
          <p:cNvPr id="8" name="Slide Number Placeholder 7">
            <a:extLst>
              <a:ext uri="{FF2B5EF4-FFF2-40B4-BE49-F238E27FC236}">
                <a16:creationId xmlns:a16="http://schemas.microsoft.com/office/drawing/2014/main" id="{06A4897C-FFD6-A255-96A5-54B12594CA15}"/>
              </a:ext>
            </a:extLst>
          </p:cNvPr>
          <p:cNvSpPr>
            <a:spLocks noGrp="1"/>
          </p:cNvSpPr>
          <p:nvPr>
            <p:ph type="sldNum" sz="quarter" idx="4"/>
          </p:nvPr>
        </p:nvSpPr>
        <p:spPr/>
        <p:txBody>
          <a:bodyPr/>
          <a:lstStyle/>
          <a:p>
            <a:fld id="{287F944C-6315-6042-840E-B3BFFC821D31}" type="slidenum">
              <a:rPr lang="en-US" smtClean="0"/>
              <a:pPr/>
              <a:t>13</a:t>
            </a:fld>
            <a:endParaRPr lang="en-US" dirty="0"/>
          </a:p>
        </p:txBody>
      </p:sp>
    </p:spTree>
    <p:extLst>
      <p:ext uri="{BB962C8B-B14F-4D97-AF65-F5344CB8AC3E}">
        <p14:creationId xmlns:p14="http://schemas.microsoft.com/office/powerpoint/2010/main" val="29802612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756B74-A7B6-39C7-8214-CFECF57558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FE0EC9-1B27-7790-9E8C-84F4F7792664}"/>
              </a:ext>
            </a:extLst>
          </p:cNvPr>
          <p:cNvSpPr>
            <a:spLocks noGrp="1"/>
          </p:cNvSpPr>
          <p:nvPr>
            <p:ph type="title"/>
          </p:nvPr>
        </p:nvSpPr>
        <p:spPr/>
        <p:txBody>
          <a:bodyPr/>
          <a:lstStyle/>
          <a:p>
            <a:r>
              <a:rPr lang="en-US" dirty="0">
                <a:cs typeface="Arial" panose="020B0604020202020204" pitchFamily="34" charset="0"/>
              </a:rPr>
              <a:t>United 4 Children</a:t>
            </a:r>
            <a:endParaRPr lang="en-US" dirty="0"/>
          </a:p>
        </p:txBody>
      </p:sp>
      <p:sp>
        <p:nvSpPr>
          <p:cNvPr id="3" name="Text Placeholder 2">
            <a:extLst>
              <a:ext uri="{FF2B5EF4-FFF2-40B4-BE49-F238E27FC236}">
                <a16:creationId xmlns:a16="http://schemas.microsoft.com/office/drawing/2014/main" id="{C5AAC922-CBF0-17D9-EAAC-C1A8195596D1}"/>
              </a:ext>
            </a:extLst>
          </p:cNvPr>
          <p:cNvSpPr>
            <a:spLocks noGrp="1"/>
          </p:cNvSpPr>
          <p:nvPr>
            <p:ph type="body" idx="1"/>
          </p:nvPr>
        </p:nvSpPr>
        <p:spPr/>
        <p:txBody>
          <a:bodyPr/>
          <a:lstStyle/>
          <a:p>
            <a:r>
              <a:rPr lang="en-US" sz="2800" dirty="0">
                <a:latin typeface="Arial" panose="020B0604020202020204" pitchFamily="34" charset="0"/>
                <a:cs typeface="Arial" panose="020B0604020202020204" pitchFamily="34" charset="0"/>
              </a:rPr>
              <a:t>Partnering 4 Our Future: Innovating to Lasting Impact initiative</a:t>
            </a:r>
            <a:endParaRPr lang="en-US" sz="2800" dirty="0"/>
          </a:p>
        </p:txBody>
      </p:sp>
      <p:sp>
        <p:nvSpPr>
          <p:cNvPr id="5" name="Slide Number Placeholder 4">
            <a:extLst>
              <a:ext uri="{FF2B5EF4-FFF2-40B4-BE49-F238E27FC236}">
                <a16:creationId xmlns:a16="http://schemas.microsoft.com/office/drawing/2014/main" id="{7E413F09-16F7-1FCE-43F5-3DAC75701D31}"/>
              </a:ext>
            </a:extLst>
          </p:cNvPr>
          <p:cNvSpPr>
            <a:spLocks noGrp="1"/>
          </p:cNvSpPr>
          <p:nvPr>
            <p:ph type="sldNum" sz="quarter" idx="4"/>
          </p:nvPr>
        </p:nvSpPr>
        <p:spPr/>
        <p:txBody>
          <a:bodyPr/>
          <a:lstStyle/>
          <a:p>
            <a:fld id="{287F944C-6315-6042-840E-B3BFFC821D31}" type="slidenum">
              <a:rPr lang="en-US" smtClean="0"/>
              <a:pPr/>
              <a:t>14</a:t>
            </a:fld>
            <a:endParaRPr lang="en-US" dirty="0"/>
          </a:p>
        </p:txBody>
      </p:sp>
    </p:spTree>
    <p:extLst>
      <p:ext uri="{BB962C8B-B14F-4D97-AF65-F5344CB8AC3E}">
        <p14:creationId xmlns:p14="http://schemas.microsoft.com/office/powerpoint/2010/main" val="37106716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920D9F-64D5-E241-3344-92728B42FD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BF6017-7540-1DE2-A0F4-02DB58F35F70}"/>
              </a:ext>
            </a:extLst>
          </p:cNvPr>
          <p:cNvSpPr>
            <a:spLocks noGrp="1"/>
          </p:cNvSpPr>
          <p:nvPr>
            <p:ph type="title"/>
          </p:nvPr>
        </p:nvSpPr>
        <p:spPr/>
        <p:txBody>
          <a:bodyPr/>
          <a:lstStyle/>
          <a:p>
            <a:r>
              <a:rPr lang="en-US" dirty="0">
                <a:cs typeface="Arial" panose="020B0604020202020204" pitchFamily="34" charset="0"/>
              </a:rPr>
              <a:t>United 4 Children</a:t>
            </a:r>
            <a:br>
              <a:rPr lang="en-US" dirty="0">
                <a:cs typeface="Arial" panose="020B0604020202020204" pitchFamily="34" charset="0"/>
              </a:rPr>
            </a:br>
            <a:r>
              <a:rPr lang="en-US" dirty="0">
                <a:cs typeface="Arial" panose="020B0604020202020204" pitchFamily="34" charset="0"/>
              </a:rPr>
              <a:t>Planning Team Strengths</a:t>
            </a:r>
          </a:p>
        </p:txBody>
      </p:sp>
      <p:sp>
        <p:nvSpPr>
          <p:cNvPr id="6" name="Text Placeholder 5">
            <a:extLst>
              <a:ext uri="{FF2B5EF4-FFF2-40B4-BE49-F238E27FC236}">
                <a16:creationId xmlns:a16="http://schemas.microsoft.com/office/drawing/2014/main" id="{08D5581A-BEFC-2409-FC7C-B5058DCB5779}"/>
              </a:ext>
            </a:extLst>
          </p:cNvPr>
          <p:cNvSpPr>
            <a:spLocks noGrp="1"/>
          </p:cNvSpPr>
          <p:nvPr>
            <p:ph type="body" idx="1"/>
          </p:nvPr>
        </p:nvSpPr>
        <p:spPr/>
        <p:txBody>
          <a:bodyPr/>
          <a:lstStyle/>
          <a:p>
            <a:r>
              <a:rPr lang="en-US" dirty="0"/>
              <a:t>Lead Applicant</a:t>
            </a:r>
          </a:p>
        </p:txBody>
      </p:sp>
      <p:sp>
        <p:nvSpPr>
          <p:cNvPr id="7" name="Content Placeholder 6">
            <a:extLst>
              <a:ext uri="{FF2B5EF4-FFF2-40B4-BE49-F238E27FC236}">
                <a16:creationId xmlns:a16="http://schemas.microsoft.com/office/drawing/2014/main" id="{1D8E9D9F-B61A-5A44-E21E-D51920EC2B26}"/>
              </a:ext>
            </a:extLst>
          </p:cNvPr>
          <p:cNvSpPr>
            <a:spLocks noGrp="1"/>
          </p:cNvSpPr>
          <p:nvPr>
            <p:ph sz="half" idx="2"/>
          </p:nvPr>
        </p:nvSpPr>
        <p:spPr/>
        <p:txBody>
          <a:bodyPr/>
          <a:lstStyle/>
          <a:p>
            <a:r>
              <a:rPr lang="en-US" sz="2200" dirty="0">
                <a:solidFill>
                  <a:srgbClr val="333333"/>
                </a:solidFill>
                <a:latin typeface="Arial" panose="020B0604020202020204" pitchFamily="34" charset="0"/>
                <a:cs typeface="Arial" panose="020B0604020202020204" pitchFamily="34" charset="0"/>
              </a:rPr>
              <a:t>United 4 Children (U4C) has been a trusted advocate for early childhood development in St. Louis for over 40 years</a:t>
            </a:r>
          </a:p>
          <a:p>
            <a:r>
              <a:rPr lang="en-US" sz="2200" kern="100" dirty="0">
                <a:effectLst/>
                <a:latin typeface="Arial" panose="020B0604020202020204" pitchFamily="34" charset="0"/>
                <a:ea typeface="Aptos" panose="020B0004020202020204" pitchFamily="34" charset="0"/>
                <a:cs typeface="Arial" panose="020B0604020202020204" pitchFamily="34" charset="0"/>
              </a:rPr>
              <a:t>The organization focuses on community-driven, culturally responsive services for families </a:t>
            </a:r>
          </a:p>
          <a:p>
            <a:r>
              <a:rPr lang="en-US" sz="2200" dirty="0">
                <a:effectLst/>
                <a:latin typeface="Arial" panose="020B0604020202020204" pitchFamily="34" charset="0"/>
                <a:ea typeface="Aptos" panose="020B0004020202020204" pitchFamily="34" charset="0"/>
                <a:cs typeface="Arial" panose="020B0604020202020204" pitchFamily="34" charset="0"/>
              </a:rPr>
              <a:t>U4C offers training and resources for early childhood educators to support children with varied needs</a:t>
            </a:r>
          </a:p>
          <a:p>
            <a:pPr marL="0" indent="0">
              <a:buNone/>
            </a:pPr>
            <a:endParaRPr lang="en-US" dirty="0"/>
          </a:p>
        </p:txBody>
      </p:sp>
      <p:sp>
        <p:nvSpPr>
          <p:cNvPr id="8" name="Text Placeholder 7">
            <a:extLst>
              <a:ext uri="{FF2B5EF4-FFF2-40B4-BE49-F238E27FC236}">
                <a16:creationId xmlns:a16="http://schemas.microsoft.com/office/drawing/2014/main" id="{DF2E9BC8-7353-F94C-7166-A0FE6E1762EC}"/>
              </a:ext>
            </a:extLst>
          </p:cNvPr>
          <p:cNvSpPr>
            <a:spLocks noGrp="1"/>
          </p:cNvSpPr>
          <p:nvPr>
            <p:ph type="body" sz="quarter" idx="3"/>
          </p:nvPr>
        </p:nvSpPr>
        <p:spPr/>
        <p:txBody>
          <a:bodyPr/>
          <a:lstStyle/>
          <a:p>
            <a:r>
              <a:rPr lang="en-US" dirty="0"/>
              <a:t>Potential Partners</a:t>
            </a:r>
          </a:p>
        </p:txBody>
      </p:sp>
      <p:sp>
        <p:nvSpPr>
          <p:cNvPr id="9" name="Content Placeholder 8">
            <a:extLst>
              <a:ext uri="{FF2B5EF4-FFF2-40B4-BE49-F238E27FC236}">
                <a16:creationId xmlns:a16="http://schemas.microsoft.com/office/drawing/2014/main" id="{963534BA-3AC4-BE62-4945-BE2D316F5868}"/>
              </a:ext>
            </a:extLst>
          </p:cNvPr>
          <p:cNvSpPr>
            <a:spLocks noGrp="1"/>
          </p:cNvSpPr>
          <p:nvPr>
            <p:ph sz="quarter" idx="4"/>
          </p:nvPr>
        </p:nvSpPr>
        <p:spPr/>
        <p:txBody>
          <a:bodyPr/>
          <a:lstStyle/>
          <a:p>
            <a:pPr marL="0" indent="0">
              <a:buNone/>
            </a:pPr>
            <a:r>
              <a:rPr lang="en-US" dirty="0"/>
              <a:t>U4C will bring together partners in three areas.</a:t>
            </a:r>
          </a:p>
          <a:p>
            <a:pPr marL="0" indent="0">
              <a:buNone/>
            </a:pPr>
            <a:r>
              <a:rPr lang="en-US" dirty="0"/>
              <a:t>Examples include:</a:t>
            </a:r>
          </a:p>
          <a:p>
            <a:r>
              <a:rPr lang="en-US" b="1" dirty="0"/>
              <a:t>Direct Service Partners  </a:t>
            </a:r>
            <a:r>
              <a:rPr lang="en-US" dirty="0"/>
              <a:t>- Autism Support Now, Lake Shore Learning, Therapy for Kids</a:t>
            </a:r>
          </a:p>
          <a:p>
            <a:r>
              <a:rPr lang="en-US" b="1" dirty="0"/>
              <a:t>System Level Partners </a:t>
            </a:r>
            <a:r>
              <a:rPr lang="en-US" dirty="0"/>
              <a:t>– University of Missouri, Clark Fox Foundation, BioSTL</a:t>
            </a:r>
          </a:p>
          <a:p>
            <a:r>
              <a:rPr lang="en-US" b="1" dirty="0"/>
              <a:t>Policy and Advocacy Partners </a:t>
            </a:r>
            <a:r>
              <a:rPr lang="en-US" dirty="0"/>
              <a:t>– Gateway Early Childhood Alliance, WEPOWER</a:t>
            </a:r>
          </a:p>
          <a:p>
            <a:pPr marL="0" indent="0">
              <a:buNone/>
            </a:pPr>
            <a:r>
              <a:rPr lang="en-US" dirty="0"/>
              <a:t> </a:t>
            </a:r>
          </a:p>
        </p:txBody>
      </p:sp>
      <p:sp>
        <p:nvSpPr>
          <p:cNvPr id="5" name="Slide Number Placeholder 4">
            <a:extLst>
              <a:ext uri="{FF2B5EF4-FFF2-40B4-BE49-F238E27FC236}">
                <a16:creationId xmlns:a16="http://schemas.microsoft.com/office/drawing/2014/main" id="{223DF203-0C34-802F-1787-53B437ADB830}"/>
              </a:ext>
            </a:extLst>
          </p:cNvPr>
          <p:cNvSpPr>
            <a:spLocks noGrp="1"/>
          </p:cNvSpPr>
          <p:nvPr>
            <p:ph type="sldNum" sz="quarter" idx="11"/>
          </p:nvPr>
        </p:nvSpPr>
        <p:spPr/>
        <p:txBody>
          <a:bodyPr/>
          <a:lstStyle/>
          <a:p>
            <a:fld id="{287F944C-6315-6042-840E-B3BFFC821D31}" type="slidenum">
              <a:rPr lang="en-US" smtClean="0"/>
              <a:pPr/>
              <a:t>15</a:t>
            </a:fld>
            <a:endParaRPr lang="en-US" dirty="0"/>
          </a:p>
        </p:txBody>
      </p:sp>
    </p:spTree>
    <p:extLst>
      <p:ext uri="{BB962C8B-B14F-4D97-AF65-F5344CB8AC3E}">
        <p14:creationId xmlns:p14="http://schemas.microsoft.com/office/powerpoint/2010/main" val="2342044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A18949-3A95-C651-BF82-AE399116EE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9B809A-D236-C430-574E-6DCF87D5C878}"/>
              </a:ext>
            </a:extLst>
          </p:cNvPr>
          <p:cNvSpPr>
            <a:spLocks noGrp="1"/>
          </p:cNvSpPr>
          <p:nvPr>
            <p:ph type="title"/>
          </p:nvPr>
        </p:nvSpPr>
        <p:spPr>
          <a:xfrm>
            <a:off x="457200" y="127000"/>
            <a:ext cx="8229600" cy="853613"/>
          </a:xfrm>
        </p:spPr>
        <p:txBody>
          <a:bodyPr anchor="b">
            <a:normAutofit/>
          </a:bodyPr>
          <a:lstStyle/>
          <a:p>
            <a:r>
              <a:rPr lang="en-US" dirty="0">
                <a:cs typeface="Arial" panose="020B0604020202020204" pitchFamily="34" charset="0"/>
              </a:rPr>
              <a:t>United 4 Children</a:t>
            </a:r>
            <a:br>
              <a:rPr lang="en-US" dirty="0">
                <a:cs typeface="Arial" panose="020B0604020202020204" pitchFamily="34" charset="0"/>
              </a:rPr>
            </a:br>
            <a:r>
              <a:rPr lang="en-US" dirty="0">
                <a:cs typeface="Arial" panose="020B0604020202020204" pitchFamily="34" charset="0"/>
              </a:rPr>
              <a:t>Proposed Plan and Project Overview</a:t>
            </a:r>
          </a:p>
        </p:txBody>
      </p:sp>
      <p:sp>
        <p:nvSpPr>
          <p:cNvPr id="5" name="Slide Number Placeholder 4">
            <a:extLst>
              <a:ext uri="{FF2B5EF4-FFF2-40B4-BE49-F238E27FC236}">
                <a16:creationId xmlns:a16="http://schemas.microsoft.com/office/drawing/2014/main" id="{228AA5FC-74A8-6BBB-5049-1B272CAC3E74}"/>
              </a:ext>
            </a:extLst>
          </p:cNvPr>
          <p:cNvSpPr>
            <a:spLocks noGrp="1"/>
          </p:cNvSpPr>
          <p:nvPr>
            <p:ph type="sldNum" sz="quarter" idx="4"/>
          </p:nvPr>
        </p:nvSpPr>
        <p:spPr>
          <a:xfrm>
            <a:off x="6641292" y="6356350"/>
            <a:ext cx="2133600" cy="365125"/>
          </a:xfrm>
        </p:spPr>
        <p:txBody>
          <a:bodyPr anchor="ctr">
            <a:normAutofit/>
          </a:bodyPr>
          <a:lstStyle/>
          <a:p>
            <a:pPr>
              <a:spcAft>
                <a:spcPts val="600"/>
              </a:spcAft>
            </a:pPr>
            <a:fld id="{287F944C-6315-6042-840E-B3BFFC821D31}" type="slidenum">
              <a:rPr lang="en-US" smtClean="0"/>
              <a:pPr>
                <a:spcAft>
                  <a:spcPts val="600"/>
                </a:spcAft>
              </a:pPr>
              <a:t>16</a:t>
            </a:fld>
            <a:endParaRPr lang="en-US" dirty="0"/>
          </a:p>
        </p:txBody>
      </p:sp>
      <p:sp>
        <p:nvSpPr>
          <p:cNvPr id="6" name="Content Placeholder 5">
            <a:extLst>
              <a:ext uri="{FF2B5EF4-FFF2-40B4-BE49-F238E27FC236}">
                <a16:creationId xmlns:a16="http://schemas.microsoft.com/office/drawing/2014/main" id="{BC6E2E7B-B696-9EF3-1565-E331012FED18}"/>
              </a:ext>
            </a:extLst>
          </p:cNvPr>
          <p:cNvSpPr>
            <a:spLocks noGrp="1"/>
          </p:cNvSpPr>
          <p:nvPr>
            <p:ph idx="1"/>
          </p:nvPr>
        </p:nvSpPr>
        <p:spPr/>
        <p:txBody>
          <a:bodyPr>
            <a:normAutofit fontScale="92500" lnSpcReduction="10000"/>
          </a:bodyPr>
          <a:lstStyle/>
          <a:p>
            <a:pPr marL="0" indent="0">
              <a:buNone/>
            </a:pPr>
            <a:r>
              <a:rPr lang="en-US" dirty="0">
                <a:latin typeface="Arial" panose="020B0604020202020204" pitchFamily="34" charset="0"/>
                <a:cs typeface="Arial" panose="020B0604020202020204" pitchFamily="34" charset="0"/>
              </a:rPr>
              <a:t>U4C is proposing a pilot project aimed at improving behavioral health services for young children in Ward 10. The initiative will involve early childhood educators, experts, leaders, and families. The goal is to develop a scalable model that can be replicated across the city.</a:t>
            </a:r>
          </a:p>
          <a:p>
            <a:pPr marL="0" indent="0">
              <a:buNone/>
            </a:pPr>
            <a:r>
              <a:rPr lang="en-US" sz="2600" dirty="0">
                <a:latin typeface="Arial" panose="020B0604020202020204" pitchFamily="34" charset="0"/>
                <a:cs typeface="Arial" panose="020B0604020202020204" pitchFamily="34" charset="0"/>
              </a:rPr>
              <a:t>3 phases:</a:t>
            </a:r>
          </a:p>
          <a:p>
            <a:pPr marL="457200" indent="-457200">
              <a:buFont typeface="+mj-lt"/>
              <a:buAutoNum type="arabicPeriod"/>
            </a:pPr>
            <a:r>
              <a:rPr lang="en-US" sz="2200" dirty="0">
                <a:latin typeface="Arial" panose="020B0604020202020204" pitchFamily="34" charset="0"/>
                <a:cs typeface="Arial" panose="020B0604020202020204" pitchFamily="34" charset="0"/>
              </a:rPr>
              <a:t>Understand and Evaluate - Assess mental and behavioral health needs for children from birth to age 5</a:t>
            </a:r>
          </a:p>
          <a:p>
            <a:pPr marL="457200" indent="-457200">
              <a:buFont typeface="+mj-lt"/>
              <a:buAutoNum type="arabicPeriod"/>
            </a:pPr>
            <a:r>
              <a:rPr lang="en-US" sz="2200" dirty="0">
                <a:latin typeface="Arial" panose="020B0604020202020204" pitchFamily="34" charset="0"/>
                <a:cs typeface="Arial" panose="020B0604020202020204" pitchFamily="34" charset="0"/>
              </a:rPr>
              <a:t>Innovate and Design - Create integrated solutions based on gathered insights</a:t>
            </a:r>
          </a:p>
          <a:p>
            <a:pPr marL="457200" indent="-457200">
              <a:buFont typeface="+mj-lt"/>
              <a:buAutoNum type="arabicPeriod"/>
            </a:pPr>
            <a:r>
              <a:rPr lang="en-US" sz="2200" dirty="0">
                <a:latin typeface="Arial" panose="020B0604020202020204" pitchFamily="34" charset="0"/>
                <a:cs typeface="Arial" panose="020B0604020202020204" pitchFamily="34" charset="0"/>
              </a:rPr>
              <a:t>Develop and Propose Funding - Structure a scalable project for investment</a:t>
            </a:r>
            <a:br>
              <a:rPr lang="en-US" sz="2200" dirty="0">
                <a:latin typeface="Arial" panose="020B0604020202020204" pitchFamily="34" charset="0"/>
                <a:cs typeface="Arial" panose="020B0604020202020204" pitchFamily="34" charset="0"/>
              </a:rPr>
            </a:br>
            <a:endParaRPr lang="en-US" sz="2200" dirty="0"/>
          </a:p>
          <a:p>
            <a:endParaRPr lang="en-US" dirty="0"/>
          </a:p>
        </p:txBody>
      </p:sp>
    </p:spTree>
    <p:extLst>
      <p:ext uri="{BB962C8B-B14F-4D97-AF65-F5344CB8AC3E}">
        <p14:creationId xmlns:p14="http://schemas.microsoft.com/office/powerpoint/2010/main" val="16992631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7EB9E9-EFC1-B26D-E732-EA5EE3CA41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247B45-21AA-F415-1E5E-FC693C6BE908}"/>
              </a:ext>
            </a:extLst>
          </p:cNvPr>
          <p:cNvSpPr>
            <a:spLocks noGrp="1"/>
          </p:cNvSpPr>
          <p:nvPr>
            <p:ph type="title"/>
          </p:nvPr>
        </p:nvSpPr>
        <p:spPr/>
        <p:txBody>
          <a:bodyPr/>
          <a:lstStyle/>
          <a:p>
            <a:br>
              <a:rPr lang="en-US" sz="2400" dirty="0">
                <a:latin typeface="Arial" panose="020B0604020202020204" pitchFamily="34" charset="0"/>
                <a:cs typeface="Arial" panose="020B0604020202020204" pitchFamily="34" charset="0"/>
              </a:rPr>
            </a:br>
            <a:r>
              <a:rPr lang="en-US" dirty="0">
                <a:cs typeface="Arial" panose="020B0604020202020204" pitchFamily="34" charset="0"/>
              </a:rPr>
              <a:t>United 4 Children</a:t>
            </a:r>
            <a:br>
              <a:rPr lang="en-US" dirty="0">
                <a:cs typeface="Arial" panose="020B0604020202020204" pitchFamily="34" charset="0"/>
              </a:rPr>
            </a:br>
            <a:r>
              <a:rPr lang="en-US" dirty="0">
                <a:cs typeface="Arial" panose="020B0604020202020204" pitchFamily="34" charset="0"/>
              </a:rPr>
              <a:t>Organizational Leadership</a:t>
            </a:r>
          </a:p>
        </p:txBody>
      </p:sp>
      <p:sp>
        <p:nvSpPr>
          <p:cNvPr id="6" name="Content Placeholder 5">
            <a:extLst>
              <a:ext uri="{FF2B5EF4-FFF2-40B4-BE49-F238E27FC236}">
                <a16:creationId xmlns:a16="http://schemas.microsoft.com/office/drawing/2014/main" id="{694F97D8-D503-1801-0184-7EE148947BA7}"/>
              </a:ext>
            </a:extLst>
          </p:cNvPr>
          <p:cNvSpPr>
            <a:spLocks noGrp="1"/>
          </p:cNvSpPr>
          <p:nvPr>
            <p:ph idx="1"/>
          </p:nvPr>
        </p:nvSpPr>
        <p:spPr>
          <a:xfrm>
            <a:off x="457200" y="1134532"/>
            <a:ext cx="8229600" cy="4931731"/>
          </a:xfrm>
        </p:spPr>
        <p:txBody>
          <a:bodyPr/>
          <a:lstStyle/>
          <a:p>
            <a:pPr marL="0" indent="0">
              <a:buNone/>
            </a:pPr>
            <a:r>
              <a:rPr lang="en-US" sz="2200" u="sng" dirty="0">
                <a:latin typeface="Arial" panose="020B0604020202020204" pitchFamily="34" charset="0"/>
                <a:cs typeface="Arial" panose="020B0604020202020204" pitchFamily="34" charset="0"/>
              </a:rPr>
              <a:t>4 Lead Staff</a:t>
            </a:r>
          </a:p>
          <a:p>
            <a:pPr marL="0" indent="0">
              <a:buNone/>
            </a:pPr>
            <a:r>
              <a:rPr lang="en-US" sz="2200" dirty="0">
                <a:latin typeface="Arial" panose="020B0604020202020204" pitchFamily="34" charset="0"/>
                <a:cs typeface="Arial" panose="020B0604020202020204" pitchFamily="34" charset="0"/>
              </a:rPr>
              <a:t>Deanna Finch - Executive Director</a:t>
            </a:r>
          </a:p>
          <a:p>
            <a:r>
              <a:rPr lang="en-US" sz="1800" dirty="0">
                <a:effectLst/>
                <a:latin typeface="Arial" panose="020B0604020202020204" pitchFamily="34" charset="0"/>
                <a:ea typeface="Aptos" panose="020B0004020202020204" pitchFamily="34" charset="0"/>
                <a:cs typeface="Arial" panose="020B0604020202020204" pitchFamily="34" charset="0"/>
              </a:rPr>
              <a:t>Over 10 years of experience in business development and non-profit leadership</a:t>
            </a:r>
            <a:endParaRPr lang="en-US" sz="1800" dirty="0">
              <a:latin typeface="Arial" panose="020B0604020202020204" pitchFamily="34" charset="0"/>
              <a:cs typeface="Arial" panose="020B0604020202020204" pitchFamily="34" charset="0"/>
            </a:endParaRPr>
          </a:p>
          <a:p>
            <a:pPr marL="0" indent="0">
              <a:buNone/>
            </a:pPr>
            <a:r>
              <a:rPr lang="en-US" sz="2200" dirty="0">
                <a:latin typeface="Arial" panose="020B0604020202020204" pitchFamily="34" charset="0"/>
                <a:cs typeface="Arial" panose="020B0604020202020204" pitchFamily="34" charset="0"/>
              </a:rPr>
              <a:t>Amy Kimura Dickson – Senior Manager</a:t>
            </a:r>
          </a:p>
          <a:p>
            <a:r>
              <a:rPr lang="en-US" sz="1800" dirty="0">
                <a:latin typeface="Arial" panose="020B0604020202020204" pitchFamily="34" charset="0"/>
                <a:cs typeface="Arial" panose="020B0604020202020204" pitchFamily="34" charset="0"/>
              </a:rPr>
              <a:t>Involved in</a:t>
            </a:r>
            <a:r>
              <a:rPr lang="en-US" sz="1800" b="0" i="0" dirty="0">
                <a:effectLst/>
                <a:latin typeface="Arial" panose="020B0604020202020204" pitchFamily="34" charset="0"/>
                <a:cs typeface="Arial" panose="020B0604020202020204" pitchFamily="34" charset="0"/>
              </a:rPr>
              <a:t> program creation, including historically underrepresented, early intervention, and home visiting programs, curriculum development, as well educational leadership</a:t>
            </a:r>
            <a:endParaRPr lang="en-US" sz="1800" dirty="0">
              <a:latin typeface="Arial" panose="020B0604020202020204" pitchFamily="34" charset="0"/>
              <a:cs typeface="Arial" panose="020B0604020202020204" pitchFamily="34" charset="0"/>
            </a:endParaRPr>
          </a:p>
          <a:p>
            <a:pPr marL="0" indent="0">
              <a:buNone/>
            </a:pPr>
            <a:r>
              <a:rPr lang="en-US" sz="2200" dirty="0">
                <a:latin typeface="Arial" panose="020B0604020202020204" pitchFamily="34" charset="0"/>
                <a:cs typeface="Arial" panose="020B0604020202020204" pitchFamily="34" charset="0"/>
              </a:rPr>
              <a:t>Dani Cooper – Research and Data Specialist</a:t>
            </a:r>
          </a:p>
          <a:p>
            <a:r>
              <a:rPr lang="en-US" sz="1800" dirty="0">
                <a:latin typeface="Arial" panose="020B0604020202020204" pitchFamily="34" charset="0"/>
                <a:cs typeface="Arial" panose="020B0604020202020204" pitchFamily="34" charset="0"/>
              </a:rPr>
              <a:t>Assists in collecting, organizing and analyzing data</a:t>
            </a:r>
          </a:p>
          <a:p>
            <a:pPr marL="0" indent="0">
              <a:buNone/>
            </a:pPr>
            <a:r>
              <a:rPr lang="en-US" sz="2200" dirty="0">
                <a:latin typeface="Arial" panose="020B0604020202020204" pitchFamily="34" charset="0"/>
                <a:cs typeface="Arial" panose="020B0604020202020204" pitchFamily="34" charset="0"/>
              </a:rPr>
              <a:t>Christina Cathcart – Executive Assistant</a:t>
            </a:r>
          </a:p>
          <a:p>
            <a:r>
              <a:rPr lang="en-US" sz="1800" dirty="0">
                <a:latin typeface="Arial" panose="020B0604020202020204" pitchFamily="34" charset="0"/>
                <a:cs typeface="Arial" panose="020B0604020202020204" pitchFamily="34" charset="0"/>
              </a:rPr>
              <a:t>Manages Agency Operations</a:t>
            </a:r>
            <a:endParaRPr lang="en-US" sz="2000" dirty="0">
              <a:latin typeface="Arial" panose="020B0604020202020204" pitchFamily="34" charset="0"/>
              <a:cs typeface="Arial" panose="020B0604020202020204" pitchFamily="34" charset="0"/>
            </a:endParaRPr>
          </a:p>
          <a:p>
            <a:endParaRPr lang="en-US" sz="1600" dirty="0"/>
          </a:p>
          <a:p>
            <a:pPr marL="0" indent="0">
              <a:buNone/>
            </a:pPr>
            <a:endParaRPr lang="en-US" sz="1600" dirty="0"/>
          </a:p>
          <a:p>
            <a:pPr marL="0" indent="0">
              <a:buNone/>
            </a:pPr>
            <a:endParaRPr lang="en-US" sz="1600" dirty="0"/>
          </a:p>
          <a:p>
            <a:pPr marL="0" indent="0">
              <a:buNone/>
            </a:pPr>
            <a:endParaRPr lang="en-US" sz="1800" dirty="0"/>
          </a:p>
        </p:txBody>
      </p:sp>
      <p:sp>
        <p:nvSpPr>
          <p:cNvPr id="8" name="Slide Number Placeholder 7">
            <a:extLst>
              <a:ext uri="{FF2B5EF4-FFF2-40B4-BE49-F238E27FC236}">
                <a16:creationId xmlns:a16="http://schemas.microsoft.com/office/drawing/2014/main" id="{90F1767D-D6F4-995C-BBC1-9ECED8912B14}"/>
              </a:ext>
            </a:extLst>
          </p:cNvPr>
          <p:cNvSpPr>
            <a:spLocks noGrp="1"/>
          </p:cNvSpPr>
          <p:nvPr>
            <p:ph type="sldNum" sz="quarter" idx="4"/>
          </p:nvPr>
        </p:nvSpPr>
        <p:spPr/>
        <p:txBody>
          <a:bodyPr/>
          <a:lstStyle/>
          <a:p>
            <a:fld id="{287F944C-6315-6042-840E-B3BFFC821D31}" type="slidenum">
              <a:rPr lang="en-US" smtClean="0"/>
              <a:pPr/>
              <a:t>17</a:t>
            </a:fld>
            <a:endParaRPr lang="en-US" dirty="0"/>
          </a:p>
        </p:txBody>
      </p:sp>
    </p:spTree>
    <p:extLst>
      <p:ext uri="{BB962C8B-B14F-4D97-AF65-F5344CB8AC3E}">
        <p14:creationId xmlns:p14="http://schemas.microsoft.com/office/powerpoint/2010/main" val="10822283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0469B-C693-5C90-45BB-58F6C720D962}"/>
              </a:ext>
            </a:extLst>
          </p:cNvPr>
          <p:cNvSpPr>
            <a:spLocks noGrp="1"/>
          </p:cNvSpPr>
          <p:nvPr>
            <p:ph type="title"/>
          </p:nvPr>
        </p:nvSpPr>
        <p:spPr/>
        <p:txBody>
          <a:bodyPr/>
          <a:lstStyle/>
          <a:p>
            <a:r>
              <a:rPr lang="en-US" dirty="0"/>
              <a:t>All Applicants </a:t>
            </a:r>
          </a:p>
        </p:txBody>
      </p:sp>
      <p:sp>
        <p:nvSpPr>
          <p:cNvPr id="3" name="Text Placeholder 2">
            <a:extLst>
              <a:ext uri="{FF2B5EF4-FFF2-40B4-BE49-F238E27FC236}">
                <a16:creationId xmlns:a16="http://schemas.microsoft.com/office/drawing/2014/main" id="{727D4653-2616-C448-4215-4B60A7D01482}"/>
              </a:ext>
            </a:extLst>
          </p:cNvPr>
          <p:cNvSpPr>
            <a:spLocks noGrp="1"/>
          </p:cNvSpPr>
          <p:nvPr>
            <p:ph type="body" idx="1"/>
          </p:nvPr>
        </p:nvSpPr>
        <p:spPr/>
        <p:txBody>
          <a:bodyPr/>
          <a:lstStyle/>
          <a:p>
            <a:r>
              <a:rPr lang="en-US" sz="2800" dirty="0"/>
              <a:t>Commonalities and overarching themes</a:t>
            </a:r>
          </a:p>
        </p:txBody>
      </p:sp>
      <p:sp>
        <p:nvSpPr>
          <p:cNvPr id="5" name="Slide Number Placeholder 4">
            <a:extLst>
              <a:ext uri="{FF2B5EF4-FFF2-40B4-BE49-F238E27FC236}">
                <a16:creationId xmlns:a16="http://schemas.microsoft.com/office/drawing/2014/main" id="{BBD0E8AA-E3F1-43AC-C98F-8EA0DD7BC27D}"/>
              </a:ext>
            </a:extLst>
          </p:cNvPr>
          <p:cNvSpPr>
            <a:spLocks noGrp="1"/>
          </p:cNvSpPr>
          <p:nvPr>
            <p:ph type="sldNum" sz="quarter" idx="4"/>
          </p:nvPr>
        </p:nvSpPr>
        <p:spPr/>
        <p:txBody>
          <a:bodyPr/>
          <a:lstStyle/>
          <a:p>
            <a:fld id="{287F944C-6315-6042-840E-B3BFFC821D31}" type="slidenum">
              <a:rPr lang="en-US" smtClean="0"/>
              <a:pPr/>
              <a:t>18</a:t>
            </a:fld>
            <a:endParaRPr lang="en-US" dirty="0"/>
          </a:p>
        </p:txBody>
      </p:sp>
    </p:spTree>
    <p:extLst>
      <p:ext uri="{BB962C8B-B14F-4D97-AF65-F5344CB8AC3E}">
        <p14:creationId xmlns:p14="http://schemas.microsoft.com/office/powerpoint/2010/main" val="7058543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493572-3B4A-A40F-7E59-3ACAAFEA07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FDA93-B3C0-517A-08CA-0EA14A102276}"/>
              </a:ext>
            </a:extLst>
          </p:cNvPr>
          <p:cNvSpPr>
            <a:spLocks noGrp="1"/>
          </p:cNvSpPr>
          <p:nvPr>
            <p:ph type="title"/>
          </p:nvPr>
        </p:nvSpPr>
        <p:spPr>
          <a:xfrm>
            <a:off x="457200" y="127000"/>
            <a:ext cx="8229600" cy="853613"/>
          </a:xfrm>
        </p:spPr>
        <p:txBody>
          <a:bodyPr anchor="b">
            <a:normAutofit/>
          </a:bodyPr>
          <a:lstStyle/>
          <a:p>
            <a:r>
              <a:rPr lang="en-US" dirty="0"/>
              <a:t>Financial Risk Assessment</a:t>
            </a:r>
          </a:p>
        </p:txBody>
      </p:sp>
      <p:sp>
        <p:nvSpPr>
          <p:cNvPr id="6" name="Content Placeholder 5">
            <a:extLst>
              <a:ext uri="{FF2B5EF4-FFF2-40B4-BE49-F238E27FC236}">
                <a16:creationId xmlns:a16="http://schemas.microsoft.com/office/drawing/2014/main" id="{AE7C6988-9A0E-D041-4C6E-CB43A245DF7F}"/>
              </a:ext>
            </a:extLst>
          </p:cNvPr>
          <p:cNvSpPr>
            <a:spLocks noGrp="1"/>
          </p:cNvSpPr>
          <p:nvPr>
            <p:ph sz="half" idx="1"/>
          </p:nvPr>
        </p:nvSpPr>
        <p:spPr>
          <a:xfrm>
            <a:off x="457200" y="1130300"/>
            <a:ext cx="4038600" cy="4720197"/>
          </a:xfrm>
        </p:spPr>
        <p:txBody>
          <a:bodyPr>
            <a:normAutofit/>
          </a:bodyPr>
          <a:lstStyle/>
          <a:p>
            <a:r>
              <a:rPr lang="en-US" dirty="0"/>
              <a:t>Risk Score </a:t>
            </a:r>
          </a:p>
          <a:p>
            <a:pPr lvl="1"/>
            <a:r>
              <a:rPr lang="en-US" dirty="0"/>
              <a:t>&gt; 10 High Risk</a:t>
            </a:r>
          </a:p>
          <a:p>
            <a:pPr lvl="1"/>
            <a:r>
              <a:rPr lang="en-US" dirty="0"/>
              <a:t>8 – 10 Medium Risk</a:t>
            </a:r>
          </a:p>
          <a:p>
            <a:pPr lvl="1"/>
            <a:r>
              <a:rPr lang="en-US" dirty="0"/>
              <a:t>&lt; 7 Low Risk</a:t>
            </a:r>
          </a:p>
          <a:p>
            <a:r>
              <a:rPr lang="en-US" dirty="0"/>
              <a:t>Audit opinion (Unmodified, Modified, Adverse or No Audit)</a:t>
            </a:r>
          </a:p>
          <a:p>
            <a:r>
              <a:rPr lang="en-US" dirty="0"/>
              <a:t>% Change in net position</a:t>
            </a:r>
          </a:p>
          <a:p>
            <a:r>
              <a:rPr lang="en-US" dirty="0"/>
              <a:t>Debt ratio</a:t>
            </a:r>
          </a:p>
          <a:p>
            <a:r>
              <a:rPr lang="en-US" dirty="0"/>
              <a:t>Current ratio</a:t>
            </a:r>
          </a:p>
          <a:p>
            <a:r>
              <a:rPr lang="en-US" dirty="0"/>
              <a:t>Cash on hand</a:t>
            </a:r>
          </a:p>
        </p:txBody>
      </p:sp>
      <p:sp>
        <p:nvSpPr>
          <p:cNvPr id="5" name="Slide Number Placeholder 4">
            <a:extLst>
              <a:ext uri="{FF2B5EF4-FFF2-40B4-BE49-F238E27FC236}">
                <a16:creationId xmlns:a16="http://schemas.microsoft.com/office/drawing/2014/main" id="{BD1BA4B0-C905-7943-981A-EFD78E744E02}"/>
              </a:ext>
            </a:extLst>
          </p:cNvPr>
          <p:cNvSpPr>
            <a:spLocks noGrp="1"/>
          </p:cNvSpPr>
          <p:nvPr>
            <p:ph type="sldNum" sz="quarter" idx="4"/>
          </p:nvPr>
        </p:nvSpPr>
        <p:spPr>
          <a:xfrm>
            <a:off x="6641292" y="6356350"/>
            <a:ext cx="2133600" cy="365125"/>
          </a:xfrm>
        </p:spPr>
        <p:txBody>
          <a:bodyPr anchor="ctr">
            <a:normAutofit/>
          </a:bodyPr>
          <a:lstStyle/>
          <a:p>
            <a:pPr>
              <a:spcAft>
                <a:spcPts val="600"/>
              </a:spcAft>
            </a:pPr>
            <a:fld id="{287F944C-6315-6042-840E-B3BFFC821D31}" type="slidenum">
              <a:rPr lang="en-US" smtClean="0"/>
              <a:pPr>
                <a:spcAft>
                  <a:spcPts val="600"/>
                </a:spcAft>
              </a:pPr>
              <a:t>19</a:t>
            </a:fld>
            <a:endParaRPr lang="en-US" dirty="0"/>
          </a:p>
        </p:txBody>
      </p:sp>
      <p:graphicFrame>
        <p:nvGraphicFramePr>
          <p:cNvPr id="3" name="Diagram 2">
            <a:extLst>
              <a:ext uri="{FF2B5EF4-FFF2-40B4-BE49-F238E27FC236}">
                <a16:creationId xmlns:a16="http://schemas.microsoft.com/office/drawing/2014/main" id="{E792E43C-3255-26DF-D388-FCF0FFD15F37}"/>
              </a:ext>
            </a:extLst>
          </p:cNvPr>
          <p:cNvGraphicFramePr/>
          <p:nvPr>
            <p:extLst>
              <p:ext uri="{D42A27DB-BD31-4B8C-83A1-F6EECF244321}">
                <p14:modId xmlns:p14="http://schemas.microsoft.com/office/powerpoint/2010/main" val="3935737012"/>
              </p:ext>
            </p:extLst>
          </p:nvPr>
        </p:nvGraphicFramePr>
        <p:xfrm>
          <a:off x="4291360" y="1130300"/>
          <a:ext cx="4395439" cy="52260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46183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E8C97-F5B2-C4F7-30D9-AB970B2197DA}"/>
              </a:ext>
            </a:extLst>
          </p:cNvPr>
          <p:cNvSpPr>
            <a:spLocks noGrp="1"/>
          </p:cNvSpPr>
          <p:nvPr>
            <p:ph type="title"/>
          </p:nvPr>
        </p:nvSpPr>
        <p:spPr/>
        <p:txBody>
          <a:bodyPr/>
          <a:lstStyle/>
          <a:p>
            <a:r>
              <a:rPr lang="en-US" sz="3200" dirty="0">
                <a:cs typeface="Arial" panose="020B0604020202020204" pitchFamily="34" charset="0"/>
              </a:rPr>
              <a:t>Behavioral Health Network</a:t>
            </a:r>
            <a:endParaRPr lang="en-US" dirty="0"/>
          </a:p>
        </p:txBody>
      </p:sp>
      <p:sp>
        <p:nvSpPr>
          <p:cNvPr id="3" name="Text Placeholder 2">
            <a:extLst>
              <a:ext uri="{FF2B5EF4-FFF2-40B4-BE49-F238E27FC236}">
                <a16:creationId xmlns:a16="http://schemas.microsoft.com/office/drawing/2014/main" id="{BD95E9A0-9904-5EB2-0E2B-9DD64A31CB6A}"/>
              </a:ext>
            </a:extLst>
          </p:cNvPr>
          <p:cNvSpPr>
            <a:spLocks noGrp="1"/>
          </p:cNvSpPr>
          <p:nvPr>
            <p:ph type="body" idx="1"/>
          </p:nvPr>
        </p:nvSpPr>
        <p:spPr/>
        <p:txBody>
          <a:bodyPr/>
          <a:lstStyle/>
          <a:p>
            <a:r>
              <a:rPr lang="en-US" sz="2800" dirty="0">
                <a:latin typeface="Arial" panose="020B0604020202020204" pitchFamily="34" charset="0"/>
                <a:cs typeface="Arial" panose="020B0604020202020204" pitchFamily="34" charset="0"/>
              </a:rPr>
              <a:t>THRIVES:  Transforming Health Resources for Innovation, Value, Equity and Sustainability</a:t>
            </a:r>
            <a:endParaRPr lang="en-US" sz="2800" dirty="0"/>
          </a:p>
        </p:txBody>
      </p:sp>
      <p:sp>
        <p:nvSpPr>
          <p:cNvPr id="5" name="Slide Number Placeholder 4">
            <a:extLst>
              <a:ext uri="{FF2B5EF4-FFF2-40B4-BE49-F238E27FC236}">
                <a16:creationId xmlns:a16="http://schemas.microsoft.com/office/drawing/2014/main" id="{3123DF52-5766-CAF1-40EB-9873C0CC1FC5}"/>
              </a:ext>
            </a:extLst>
          </p:cNvPr>
          <p:cNvSpPr>
            <a:spLocks noGrp="1"/>
          </p:cNvSpPr>
          <p:nvPr>
            <p:ph type="sldNum" sz="quarter" idx="4"/>
          </p:nvPr>
        </p:nvSpPr>
        <p:spPr/>
        <p:txBody>
          <a:bodyPr/>
          <a:lstStyle/>
          <a:p>
            <a:fld id="{287F944C-6315-6042-840E-B3BFFC821D31}" type="slidenum">
              <a:rPr lang="en-US" smtClean="0"/>
              <a:pPr/>
              <a:t>2</a:t>
            </a:fld>
            <a:endParaRPr lang="en-US" dirty="0"/>
          </a:p>
        </p:txBody>
      </p:sp>
    </p:spTree>
    <p:extLst>
      <p:ext uri="{BB962C8B-B14F-4D97-AF65-F5344CB8AC3E}">
        <p14:creationId xmlns:p14="http://schemas.microsoft.com/office/powerpoint/2010/main" val="38333887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8D6F22-F0CE-6139-EEA0-EC02BAA0FD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081B39-59EC-0BAA-7648-6C7F8E5902B9}"/>
              </a:ext>
            </a:extLst>
          </p:cNvPr>
          <p:cNvSpPr>
            <a:spLocks noGrp="1"/>
          </p:cNvSpPr>
          <p:nvPr>
            <p:ph type="title"/>
          </p:nvPr>
        </p:nvSpPr>
        <p:spPr/>
        <p:txBody>
          <a:bodyPr/>
          <a:lstStyle/>
          <a:p>
            <a:r>
              <a:rPr lang="en-US" dirty="0"/>
              <a:t>Potential for Overlap</a:t>
            </a:r>
          </a:p>
        </p:txBody>
      </p:sp>
      <p:sp>
        <p:nvSpPr>
          <p:cNvPr id="3" name="Content Placeholder 2">
            <a:extLst>
              <a:ext uri="{FF2B5EF4-FFF2-40B4-BE49-F238E27FC236}">
                <a16:creationId xmlns:a16="http://schemas.microsoft.com/office/drawing/2014/main" id="{A9873C3B-B2AE-7822-16C5-35DBBFEC2395}"/>
              </a:ext>
            </a:extLst>
          </p:cNvPr>
          <p:cNvSpPr>
            <a:spLocks noGrp="1"/>
          </p:cNvSpPr>
          <p:nvPr>
            <p:ph sz="half" idx="1"/>
          </p:nvPr>
        </p:nvSpPr>
        <p:spPr/>
        <p:txBody>
          <a:bodyPr/>
          <a:lstStyle/>
          <a:p>
            <a:r>
              <a:rPr lang="en-US" sz="2400" dirty="0"/>
              <a:t>Will serve people with Serious Mental Illness</a:t>
            </a:r>
          </a:p>
          <a:p>
            <a:pPr lvl="1"/>
            <a:r>
              <a:rPr lang="en-US" sz="2000" dirty="0"/>
              <a:t>BHN</a:t>
            </a:r>
          </a:p>
          <a:p>
            <a:pPr lvl="1"/>
            <a:r>
              <a:rPr lang="en-US" sz="2000" dirty="0"/>
              <a:t>Casa De Salud</a:t>
            </a:r>
          </a:p>
          <a:p>
            <a:pPr lvl="1"/>
            <a:r>
              <a:rPr lang="en-US" sz="2000" dirty="0"/>
              <a:t>City BH Bureau  </a:t>
            </a:r>
            <a:endParaRPr lang="en-US" sz="2000" dirty="0">
              <a:highlight>
                <a:srgbClr val="FFFF00"/>
              </a:highlight>
            </a:endParaRPr>
          </a:p>
          <a:p>
            <a:r>
              <a:rPr lang="en-US" sz="2400" dirty="0"/>
              <a:t>Focused on North St. Louis Wards</a:t>
            </a:r>
          </a:p>
          <a:p>
            <a:pPr lvl="1"/>
            <a:r>
              <a:rPr lang="en-US" sz="2000" dirty="0"/>
              <a:t>City BH Bureau</a:t>
            </a:r>
          </a:p>
          <a:p>
            <a:pPr lvl="1"/>
            <a:r>
              <a:rPr lang="en-US" sz="2000" dirty="0"/>
              <a:t>U4C </a:t>
            </a:r>
            <a:endParaRPr lang="en-US" sz="2000" dirty="0">
              <a:highlight>
                <a:srgbClr val="FFFF00"/>
              </a:highlight>
            </a:endParaRPr>
          </a:p>
          <a:p>
            <a:endParaRPr lang="en-US" dirty="0"/>
          </a:p>
        </p:txBody>
      </p:sp>
      <p:sp>
        <p:nvSpPr>
          <p:cNvPr id="4" name="Content Placeholder 3">
            <a:extLst>
              <a:ext uri="{FF2B5EF4-FFF2-40B4-BE49-F238E27FC236}">
                <a16:creationId xmlns:a16="http://schemas.microsoft.com/office/drawing/2014/main" id="{93DC2C60-76F3-4842-E6C9-EA922DC4B0E6}"/>
              </a:ext>
            </a:extLst>
          </p:cNvPr>
          <p:cNvSpPr>
            <a:spLocks noGrp="1"/>
          </p:cNvSpPr>
          <p:nvPr>
            <p:ph sz="half" idx="2"/>
          </p:nvPr>
        </p:nvSpPr>
        <p:spPr/>
        <p:txBody>
          <a:bodyPr/>
          <a:lstStyle/>
          <a:p>
            <a:r>
              <a:rPr lang="en-US" sz="2400" dirty="0"/>
              <a:t>Includes housing component</a:t>
            </a:r>
          </a:p>
          <a:p>
            <a:pPr lvl="1"/>
            <a:r>
              <a:rPr lang="en-US" sz="2000" dirty="0"/>
              <a:t>BHN</a:t>
            </a:r>
          </a:p>
          <a:p>
            <a:pPr lvl="1"/>
            <a:r>
              <a:rPr lang="en-US" sz="2000" dirty="0"/>
              <a:t>City BH Bureau</a:t>
            </a:r>
            <a:endParaRPr lang="en-US" sz="2000" dirty="0">
              <a:highlight>
                <a:srgbClr val="FFFF00"/>
              </a:highlight>
            </a:endParaRPr>
          </a:p>
          <a:p>
            <a:r>
              <a:rPr lang="en-US" sz="2400" dirty="0"/>
              <a:t>Share some of the same partners</a:t>
            </a:r>
          </a:p>
          <a:p>
            <a:pPr lvl="1"/>
            <a:r>
              <a:rPr lang="en-US" sz="2000" dirty="0"/>
              <a:t>BHN </a:t>
            </a:r>
          </a:p>
          <a:p>
            <a:pPr lvl="1"/>
            <a:r>
              <a:rPr lang="en-US" sz="2000" dirty="0"/>
              <a:t>City BH Bureau</a:t>
            </a:r>
          </a:p>
          <a:p>
            <a:endParaRPr lang="en-US" dirty="0"/>
          </a:p>
        </p:txBody>
      </p:sp>
      <p:sp>
        <p:nvSpPr>
          <p:cNvPr id="5" name="Slide Number Placeholder 4">
            <a:extLst>
              <a:ext uri="{FF2B5EF4-FFF2-40B4-BE49-F238E27FC236}">
                <a16:creationId xmlns:a16="http://schemas.microsoft.com/office/drawing/2014/main" id="{1DFC2623-235F-2CE9-A822-19B7C55DC8B1}"/>
              </a:ext>
            </a:extLst>
          </p:cNvPr>
          <p:cNvSpPr>
            <a:spLocks noGrp="1"/>
          </p:cNvSpPr>
          <p:nvPr>
            <p:ph type="sldNum" sz="quarter" idx="4"/>
          </p:nvPr>
        </p:nvSpPr>
        <p:spPr/>
        <p:txBody>
          <a:bodyPr/>
          <a:lstStyle/>
          <a:p>
            <a:fld id="{287F944C-6315-6042-840E-B3BFFC821D31}" type="slidenum">
              <a:rPr lang="en-US" smtClean="0"/>
              <a:pPr/>
              <a:t>20</a:t>
            </a:fld>
            <a:endParaRPr lang="en-US" dirty="0"/>
          </a:p>
        </p:txBody>
      </p:sp>
    </p:spTree>
    <p:extLst>
      <p:ext uri="{BB962C8B-B14F-4D97-AF65-F5344CB8AC3E}">
        <p14:creationId xmlns:p14="http://schemas.microsoft.com/office/powerpoint/2010/main" val="40188200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80CDD-EB78-81E5-07DA-5F5A42D80368}"/>
              </a:ext>
            </a:extLst>
          </p:cNvPr>
          <p:cNvSpPr>
            <a:spLocks noGrp="1"/>
          </p:cNvSpPr>
          <p:nvPr>
            <p:ph type="title"/>
          </p:nvPr>
        </p:nvSpPr>
        <p:spPr/>
        <p:txBody>
          <a:bodyPr/>
          <a:lstStyle/>
          <a:p>
            <a:r>
              <a:rPr lang="en-US" dirty="0"/>
              <a:t>Additional Considerations</a:t>
            </a:r>
          </a:p>
        </p:txBody>
      </p:sp>
      <p:sp>
        <p:nvSpPr>
          <p:cNvPr id="3" name="Content Placeholder 2">
            <a:extLst>
              <a:ext uri="{FF2B5EF4-FFF2-40B4-BE49-F238E27FC236}">
                <a16:creationId xmlns:a16="http://schemas.microsoft.com/office/drawing/2014/main" id="{ECF49F7D-A5AD-F26A-9D17-42922314DD2D}"/>
              </a:ext>
            </a:extLst>
          </p:cNvPr>
          <p:cNvSpPr>
            <a:spLocks noGrp="1"/>
          </p:cNvSpPr>
          <p:nvPr>
            <p:ph idx="1"/>
          </p:nvPr>
        </p:nvSpPr>
        <p:spPr/>
        <p:txBody>
          <a:bodyPr/>
          <a:lstStyle/>
          <a:p>
            <a:r>
              <a:rPr lang="en-US" dirty="0"/>
              <a:t>The importance of Housing for Systems Change and recognizing capacity issues</a:t>
            </a:r>
          </a:p>
          <a:p>
            <a:r>
              <a:rPr lang="en-US" dirty="0"/>
              <a:t>Individual and Community Outreach as an essential component for a successful plan</a:t>
            </a:r>
          </a:p>
          <a:p>
            <a:endParaRPr lang="en-US" sz="3600" dirty="0"/>
          </a:p>
          <a:p>
            <a:endParaRPr lang="en-US" dirty="0"/>
          </a:p>
        </p:txBody>
      </p:sp>
      <p:sp>
        <p:nvSpPr>
          <p:cNvPr id="5" name="Slide Number Placeholder 4">
            <a:extLst>
              <a:ext uri="{FF2B5EF4-FFF2-40B4-BE49-F238E27FC236}">
                <a16:creationId xmlns:a16="http://schemas.microsoft.com/office/drawing/2014/main" id="{B36CCF71-36C0-8D61-EDFF-09A53ACDE199}"/>
              </a:ext>
            </a:extLst>
          </p:cNvPr>
          <p:cNvSpPr>
            <a:spLocks noGrp="1"/>
          </p:cNvSpPr>
          <p:nvPr>
            <p:ph type="sldNum" sz="quarter" idx="4"/>
          </p:nvPr>
        </p:nvSpPr>
        <p:spPr/>
        <p:txBody>
          <a:bodyPr/>
          <a:lstStyle/>
          <a:p>
            <a:fld id="{287F944C-6315-6042-840E-B3BFFC821D31}" type="slidenum">
              <a:rPr lang="en-US" smtClean="0"/>
              <a:pPr/>
              <a:t>21</a:t>
            </a:fld>
            <a:endParaRPr lang="en-US" dirty="0"/>
          </a:p>
        </p:txBody>
      </p:sp>
    </p:spTree>
    <p:extLst>
      <p:ext uri="{BB962C8B-B14F-4D97-AF65-F5344CB8AC3E}">
        <p14:creationId xmlns:p14="http://schemas.microsoft.com/office/powerpoint/2010/main" val="1864461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3CE79-E553-61AC-8387-B7DD3BCE60C9}"/>
              </a:ext>
            </a:extLst>
          </p:cNvPr>
          <p:cNvSpPr>
            <a:spLocks noGrp="1"/>
          </p:cNvSpPr>
          <p:nvPr>
            <p:ph type="title"/>
          </p:nvPr>
        </p:nvSpPr>
        <p:spPr/>
        <p:txBody>
          <a:bodyPr/>
          <a:lstStyle/>
          <a:p>
            <a:r>
              <a:rPr lang="en-US" dirty="0">
                <a:cs typeface="Arial" panose="020B0604020202020204" pitchFamily="34" charset="0"/>
              </a:rPr>
              <a:t>Behavioral Health Network (BHN)</a:t>
            </a:r>
            <a:br>
              <a:rPr lang="en-US" dirty="0">
                <a:cs typeface="Arial" panose="020B0604020202020204" pitchFamily="34" charset="0"/>
              </a:rPr>
            </a:br>
            <a:r>
              <a:rPr lang="en-US" dirty="0">
                <a:cs typeface="Arial" panose="020B0604020202020204" pitchFamily="34" charset="0"/>
              </a:rPr>
              <a:t>Planning Team Strengths</a:t>
            </a:r>
          </a:p>
        </p:txBody>
      </p:sp>
      <p:sp>
        <p:nvSpPr>
          <p:cNvPr id="3" name="Text Placeholder 2">
            <a:extLst>
              <a:ext uri="{FF2B5EF4-FFF2-40B4-BE49-F238E27FC236}">
                <a16:creationId xmlns:a16="http://schemas.microsoft.com/office/drawing/2014/main" id="{326FC6F4-2106-15DE-E180-2B8A07EE0AB5}"/>
              </a:ext>
            </a:extLst>
          </p:cNvPr>
          <p:cNvSpPr>
            <a:spLocks noGrp="1"/>
          </p:cNvSpPr>
          <p:nvPr>
            <p:ph type="body" idx="1"/>
          </p:nvPr>
        </p:nvSpPr>
        <p:spPr/>
        <p:txBody>
          <a:bodyPr/>
          <a:lstStyle/>
          <a:p>
            <a:r>
              <a:rPr lang="en-US" dirty="0"/>
              <a:t>Lead Applicant</a:t>
            </a:r>
          </a:p>
        </p:txBody>
      </p:sp>
      <p:sp>
        <p:nvSpPr>
          <p:cNvPr id="4" name="Content Placeholder 3">
            <a:extLst>
              <a:ext uri="{FF2B5EF4-FFF2-40B4-BE49-F238E27FC236}">
                <a16:creationId xmlns:a16="http://schemas.microsoft.com/office/drawing/2014/main" id="{5191C2EA-0807-ADDA-48D4-2AFE734BE935}"/>
              </a:ext>
            </a:extLst>
          </p:cNvPr>
          <p:cNvSpPr>
            <a:spLocks noGrp="1"/>
          </p:cNvSpPr>
          <p:nvPr>
            <p:ph sz="half" idx="2"/>
          </p:nvPr>
        </p:nvSpPr>
        <p:spPr/>
        <p:txBody>
          <a:bodyPr/>
          <a:lstStyle/>
          <a:p>
            <a:r>
              <a:rPr lang="en-US" dirty="0"/>
              <a:t>BHN was founded in 2010 to foster collaboration among service providers</a:t>
            </a:r>
          </a:p>
          <a:p>
            <a:r>
              <a:rPr lang="en-US" sz="2000" dirty="0"/>
              <a:t>Dunnica Sobering Center and Youth Emergency Room Enhancement (YERE) address complex care and youth BH needs</a:t>
            </a:r>
          </a:p>
          <a:p>
            <a:r>
              <a:rPr lang="en-US" sz="2000" dirty="0"/>
              <a:t>Recently launched Medical Recuperative Care for individuals facing homelessness and substance use</a:t>
            </a:r>
            <a:endParaRPr lang="en-US" dirty="0"/>
          </a:p>
        </p:txBody>
      </p:sp>
      <p:sp>
        <p:nvSpPr>
          <p:cNvPr id="5" name="Text Placeholder 4">
            <a:extLst>
              <a:ext uri="{FF2B5EF4-FFF2-40B4-BE49-F238E27FC236}">
                <a16:creationId xmlns:a16="http://schemas.microsoft.com/office/drawing/2014/main" id="{A44E8187-403F-AFF3-5E17-A9C9E74D1634}"/>
              </a:ext>
            </a:extLst>
          </p:cNvPr>
          <p:cNvSpPr>
            <a:spLocks noGrp="1"/>
          </p:cNvSpPr>
          <p:nvPr>
            <p:ph type="body" sz="quarter" idx="3"/>
          </p:nvPr>
        </p:nvSpPr>
        <p:spPr/>
        <p:txBody>
          <a:bodyPr/>
          <a:lstStyle/>
          <a:p>
            <a:r>
              <a:rPr lang="en-US" dirty="0"/>
              <a:t>Key Partners</a:t>
            </a:r>
          </a:p>
        </p:txBody>
      </p:sp>
      <p:sp>
        <p:nvSpPr>
          <p:cNvPr id="6" name="Content Placeholder 5">
            <a:extLst>
              <a:ext uri="{FF2B5EF4-FFF2-40B4-BE49-F238E27FC236}">
                <a16:creationId xmlns:a16="http://schemas.microsoft.com/office/drawing/2014/main" id="{17DE0BFD-0B83-0443-5C71-DC8B7682FFBC}"/>
              </a:ext>
            </a:extLst>
          </p:cNvPr>
          <p:cNvSpPr>
            <a:spLocks noGrp="1"/>
          </p:cNvSpPr>
          <p:nvPr>
            <p:ph sz="quarter" idx="4"/>
          </p:nvPr>
        </p:nvSpPr>
        <p:spPr/>
        <p:txBody>
          <a:bodyPr/>
          <a:lstStyle/>
          <a:p>
            <a:r>
              <a:rPr lang="en-US" dirty="0"/>
              <a:t>BHN will leverage its existing 34- member board with leadership from local hospital systems and community mental health centers</a:t>
            </a:r>
          </a:p>
          <a:p>
            <a:r>
              <a:rPr lang="en-US" dirty="0"/>
              <a:t>Additional partners include housing providers and managed care organizations. </a:t>
            </a:r>
          </a:p>
        </p:txBody>
      </p:sp>
      <p:sp>
        <p:nvSpPr>
          <p:cNvPr id="8" name="Slide Number Placeholder 7">
            <a:extLst>
              <a:ext uri="{FF2B5EF4-FFF2-40B4-BE49-F238E27FC236}">
                <a16:creationId xmlns:a16="http://schemas.microsoft.com/office/drawing/2014/main" id="{37252986-CC5C-DAEA-C416-DDF30B116BFD}"/>
              </a:ext>
            </a:extLst>
          </p:cNvPr>
          <p:cNvSpPr>
            <a:spLocks noGrp="1"/>
          </p:cNvSpPr>
          <p:nvPr>
            <p:ph type="sldNum" sz="quarter" idx="11"/>
          </p:nvPr>
        </p:nvSpPr>
        <p:spPr/>
        <p:txBody>
          <a:bodyPr/>
          <a:lstStyle/>
          <a:p>
            <a:fld id="{287F944C-6315-6042-840E-B3BFFC821D31}" type="slidenum">
              <a:rPr lang="en-US" smtClean="0"/>
              <a:pPr/>
              <a:t>3</a:t>
            </a:fld>
            <a:endParaRPr lang="en-US" dirty="0"/>
          </a:p>
        </p:txBody>
      </p:sp>
    </p:spTree>
    <p:extLst>
      <p:ext uri="{BB962C8B-B14F-4D97-AF65-F5344CB8AC3E}">
        <p14:creationId xmlns:p14="http://schemas.microsoft.com/office/powerpoint/2010/main" val="3188919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AB085-28ED-D2FF-B852-3DC017CB2D07}"/>
              </a:ext>
            </a:extLst>
          </p:cNvPr>
          <p:cNvSpPr>
            <a:spLocks noGrp="1"/>
          </p:cNvSpPr>
          <p:nvPr>
            <p:ph type="title"/>
          </p:nvPr>
        </p:nvSpPr>
        <p:spPr/>
        <p:txBody>
          <a:bodyPr/>
          <a:lstStyle/>
          <a:p>
            <a:r>
              <a:rPr lang="en-US" dirty="0">
                <a:cs typeface="Arial" panose="020B0604020202020204" pitchFamily="34" charset="0"/>
              </a:rPr>
              <a:t>Behavioral Health Network</a:t>
            </a:r>
            <a:br>
              <a:rPr lang="en-US" dirty="0">
                <a:cs typeface="Arial" panose="020B0604020202020204" pitchFamily="34" charset="0"/>
              </a:rPr>
            </a:br>
            <a:r>
              <a:rPr lang="en-US" dirty="0">
                <a:cs typeface="Arial" panose="020B0604020202020204" pitchFamily="34" charset="0"/>
              </a:rPr>
              <a:t>Organizational Leadership</a:t>
            </a:r>
          </a:p>
        </p:txBody>
      </p:sp>
      <p:sp>
        <p:nvSpPr>
          <p:cNvPr id="6" name="Content Placeholder 5">
            <a:extLst>
              <a:ext uri="{FF2B5EF4-FFF2-40B4-BE49-F238E27FC236}">
                <a16:creationId xmlns:a16="http://schemas.microsoft.com/office/drawing/2014/main" id="{F1B48658-FE65-4FDE-93BD-D940923D438D}"/>
              </a:ext>
            </a:extLst>
          </p:cNvPr>
          <p:cNvSpPr>
            <a:spLocks noGrp="1"/>
          </p:cNvSpPr>
          <p:nvPr>
            <p:ph idx="1"/>
          </p:nvPr>
        </p:nvSpPr>
        <p:spPr/>
        <p:txBody>
          <a:bodyPr/>
          <a:lstStyle/>
          <a:p>
            <a:pPr marL="0" indent="0">
              <a:buNone/>
            </a:pPr>
            <a:r>
              <a:rPr lang="en-US" dirty="0"/>
              <a:t>Wendy Orson – Executive Director</a:t>
            </a:r>
          </a:p>
          <a:p>
            <a:r>
              <a:rPr lang="en-US" sz="2000" dirty="0"/>
              <a:t>Wendy has been with BHN since 2014. She has over 20 years of experience in non-profit mental health and substance use services. She served as Vice President of Clinical Services at ALM Hopewell Center.  Wendy brings extensive experience in leadership, program development, and community relationships.</a:t>
            </a:r>
          </a:p>
          <a:p>
            <a:pPr marL="0" indent="0">
              <a:buNone/>
            </a:pPr>
            <a:r>
              <a:rPr lang="en-US" dirty="0"/>
              <a:t>Dana Traub Silverblatt – Director of Community Programs</a:t>
            </a:r>
          </a:p>
          <a:p>
            <a:r>
              <a:rPr lang="en-US" sz="2000" dirty="0"/>
              <a:t>Dana has been at BHN since June 2019, overseeing programs like MO TAY-LER and Youth ERE.</a:t>
            </a:r>
            <a:r>
              <a:rPr lang="en-US" sz="2000" b="0" i="0" dirty="0">
                <a:solidFill>
                  <a:srgbClr val="333333"/>
                </a:solidFill>
                <a:effectLst/>
                <a:latin typeface="Roboto" panose="02000000000000000000" pitchFamily="2" charset="0"/>
              </a:rPr>
              <a:t> </a:t>
            </a:r>
            <a:r>
              <a:rPr lang="en-US" sz="2000" dirty="0"/>
              <a:t>Previously, she was Vice President at COMTREA, focusing on integrating care services.</a:t>
            </a:r>
            <a:r>
              <a:rPr lang="en-US" sz="2000" b="0" i="0" dirty="0">
                <a:solidFill>
                  <a:srgbClr val="333333"/>
                </a:solidFill>
                <a:effectLst/>
                <a:latin typeface="Roboto" panose="02000000000000000000" pitchFamily="2" charset="0"/>
              </a:rPr>
              <a:t> </a:t>
            </a:r>
            <a:r>
              <a:rPr lang="en-US" sz="2000" dirty="0"/>
              <a:t>She holds a Master's degree from the University of Chicago and a Bachelor's from the University of Michigan.</a:t>
            </a:r>
          </a:p>
          <a:p>
            <a:pPr marL="0" indent="0">
              <a:buNone/>
            </a:pPr>
            <a:endParaRPr lang="en-US" sz="1400" dirty="0"/>
          </a:p>
          <a:p>
            <a:pPr marL="0" indent="0">
              <a:buNone/>
            </a:pPr>
            <a:endParaRPr lang="en-US" sz="1400" dirty="0"/>
          </a:p>
          <a:p>
            <a:pPr marL="0" indent="0">
              <a:buNone/>
            </a:pPr>
            <a:endParaRPr lang="en-US" dirty="0"/>
          </a:p>
        </p:txBody>
      </p:sp>
      <p:sp>
        <p:nvSpPr>
          <p:cNvPr id="8" name="Slide Number Placeholder 7">
            <a:extLst>
              <a:ext uri="{FF2B5EF4-FFF2-40B4-BE49-F238E27FC236}">
                <a16:creationId xmlns:a16="http://schemas.microsoft.com/office/drawing/2014/main" id="{DA7C6EA2-27C8-4E24-B484-575E66AE3B3F}"/>
              </a:ext>
            </a:extLst>
          </p:cNvPr>
          <p:cNvSpPr>
            <a:spLocks noGrp="1"/>
          </p:cNvSpPr>
          <p:nvPr>
            <p:ph type="sldNum" sz="quarter" idx="4"/>
          </p:nvPr>
        </p:nvSpPr>
        <p:spPr/>
        <p:txBody>
          <a:bodyPr/>
          <a:lstStyle/>
          <a:p>
            <a:fld id="{287F944C-6315-6042-840E-B3BFFC821D31}" type="slidenum">
              <a:rPr lang="en-US" smtClean="0"/>
              <a:pPr/>
              <a:t>4</a:t>
            </a:fld>
            <a:endParaRPr lang="en-US" dirty="0"/>
          </a:p>
        </p:txBody>
      </p:sp>
    </p:spTree>
    <p:extLst>
      <p:ext uri="{BB962C8B-B14F-4D97-AF65-F5344CB8AC3E}">
        <p14:creationId xmlns:p14="http://schemas.microsoft.com/office/powerpoint/2010/main" val="33408521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022B2-2808-30CD-5F90-9BD4E3EEA22E}"/>
              </a:ext>
            </a:extLst>
          </p:cNvPr>
          <p:cNvSpPr>
            <a:spLocks noGrp="1"/>
          </p:cNvSpPr>
          <p:nvPr>
            <p:ph type="title"/>
          </p:nvPr>
        </p:nvSpPr>
        <p:spPr/>
        <p:txBody>
          <a:bodyPr/>
          <a:lstStyle/>
          <a:p>
            <a:r>
              <a:rPr lang="en-US" dirty="0">
                <a:cs typeface="Arial" panose="020B0604020202020204" pitchFamily="34" charset="0"/>
              </a:rPr>
              <a:t>Behavioral Health Network</a:t>
            </a:r>
            <a:br>
              <a:rPr lang="en-US" dirty="0">
                <a:cs typeface="Arial" panose="020B0604020202020204" pitchFamily="34" charset="0"/>
              </a:rPr>
            </a:br>
            <a:r>
              <a:rPr lang="en-US" dirty="0">
                <a:cs typeface="Arial" panose="020B0604020202020204" pitchFamily="34" charset="0"/>
              </a:rPr>
              <a:t>Project Overview &amp; Proposed Plan</a:t>
            </a:r>
          </a:p>
        </p:txBody>
      </p:sp>
      <p:sp>
        <p:nvSpPr>
          <p:cNvPr id="4" name="Content Placeholder 3">
            <a:extLst>
              <a:ext uri="{FF2B5EF4-FFF2-40B4-BE49-F238E27FC236}">
                <a16:creationId xmlns:a16="http://schemas.microsoft.com/office/drawing/2014/main" id="{49817662-35B9-1EC1-87B6-C76522DEBBD1}"/>
              </a:ext>
            </a:extLst>
          </p:cNvPr>
          <p:cNvSpPr>
            <a:spLocks noGrp="1"/>
          </p:cNvSpPr>
          <p:nvPr>
            <p:ph idx="1"/>
          </p:nvPr>
        </p:nvSpPr>
        <p:spPr/>
        <p:txBody>
          <a:bodyPr/>
          <a:lstStyle/>
          <a:p>
            <a:r>
              <a:rPr lang="en-US" sz="2000" kern="100" dirty="0">
                <a:effectLst/>
                <a:latin typeface="Arial" panose="020B0604020202020204" pitchFamily="34" charset="0"/>
                <a:ea typeface="Aptos" panose="020B0004020202020204" pitchFamily="34" charset="0"/>
                <a:cs typeface="Arial" panose="020B0604020202020204" pitchFamily="34" charset="0"/>
              </a:rPr>
              <a:t>This planning process will integrate three complementary programs: Mercy Clinical BEACN, SSM Health, and BJH/BJC Hospital to Housing </a:t>
            </a:r>
          </a:p>
          <a:p>
            <a:r>
              <a:rPr lang="en-US" sz="2000" kern="100" dirty="0">
                <a:latin typeface="Arial" panose="020B0604020202020204" pitchFamily="34" charset="0"/>
                <a:ea typeface="Aptos" panose="020B0004020202020204" pitchFamily="34" charset="0"/>
                <a:cs typeface="Arial" panose="020B0604020202020204" pitchFamily="34" charset="0"/>
              </a:rPr>
              <a:t>These programs currently </a:t>
            </a:r>
            <a:r>
              <a:rPr lang="en-US" sz="2000" kern="100" dirty="0">
                <a:effectLst/>
                <a:latin typeface="Arial" panose="020B0604020202020204" pitchFamily="34" charset="0"/>
                <a:ea typeface="Aptos" panose="020B0004020202020204" pitchFamily="34" charset="0"/>
                <a:cs typeface="Arial" panose="020B0604020202020204" pitchFamily="34" charset="0"/>
              </a:rPr>
              <a:t>use strategies focusing on data-driven care, real-time alert systems, team collaboration, patient feedback, and leadership engagement to serve super utilizers </a:t>
            </a:r>
          </a:p>
          <a:p>
            <a:r>
              <a:rPr lang="en-US" sz="2000" kern="100" dirty="0">
                <a:effectLst/>
                <a:latin typeface="Arial" panose="020B0604020202020204" pitchFamily="34" charset="0"/>
                <a:ea typeface="Aptos" panose="020B0004020202020204" pitchFamily="34" charset="0"/>
                <a:cs typeface="Arial" panose="020B0604020202020204" pitchFamily="34" charset="0"/>
              </a:rPr>
              <a:t>THRIVES aims to improve infrastructure, services, and sustainability through better data sharing, increasing access to integrated care, and developing diverse funding strategies to reduce hospital visits by this group</a:t>
            </a:r>
          </a:p>
          <a:p>
            <a:r>
              <a:rPr lang="en-US" sz="2000" dirty="0">
                <a:latin typeface="Arial" panose="020B0604020202020204" pitchFamily="34" charset="0"/>
                <a:cs typeface="Arial" panose="020B0604020202020204" pitchFamily="34" charset="0"/>
              </a:rPr>
              <a:t>Key planning components will include </a:t>
            </a:r>
            <a:r>
              <a:rPr lang="en-US" sz="2000" kern="100" dirty="0">
                <a:latin typeface="Arial" panose="020B0604020202020204" pitchFamily="34" charset="0"/>
                <a:cs typeface="Arial" panose="020B0604020202020204" pitchFamily="34" charset="0"/>
              </a:rPr>
              <a:t>s</a:t>
            </a:r>
            <a:r>
              <a:rPr lang="en-US" sz="2000" kern="100" dirty="0">
                <a:effectLst/>
                <a:latin typeface="Arial" panose="020B0604020202020204" pitchFamily="34" charset="0"/>
                <a:ea typeface="Aptos" panose="020B0004020202020204" pitchFamily="34" charset="0"/>
                <a:cs typeface="Arial" panose="020B0604020202020204" pitchFamily="34" charset="0"/>
              </a:rPr>
              <a:t>takeholder engagement,</a:t>
            </a:r>
            <a:r>
              <a:rPr lang="en-US" sz="2000" kern="100" dirty="0">
                <a:latin typeface="Arial" panose="020B0604020202020204" pitchFamily="34" charset="0"/>
                <a:ea typeface="Aptos" panose="020B0004020202020204" pitchFamily="34" charset="0"/>
                <a:cs typeface="Arial" panose="020B0604020202020204" pitchFamily="34" charset="0"/>
              </a:rPr>
              <a:t> development of </a:t>
            </a:r>
            <a:r>
              <a:rPr lang="en-US" sz="2000" kern="100" dirty="0">
                <a:effectLst/>
                <a:latin typeface="Arial" panose="020B0604020202020204" pitchFamily="34" charset="0"/>
                <a:ea typeface="Aptos" panose="020B0004020202020204" pitchFamily="34" charset="0"/>
                <a:cs typeface="Arial" panose="020B0604020202020204" pitchFamily="34" charset="0"/>
              </a:rPr>
              <a:t>goals and objectives, recommendations and evaluation, sub-group development, and continuous feedback</a:t>
            </a:r>
          </a:p>
          <a:p>
            <a:pPr marL="0" marR="0" indent="0">
              <a:lnSpc>
                <a:spcPct val="107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indent="0">
              <a:buNone/>
            </a:pPr>
            <a:endParaRPr lang="en-US" dirty="0"/>
          </a:p>
        </p:txBody>
      </p:sp>
      <p:sp>
        <p:nvSpPr>
          <p:cNvPr id="8" name="Slide Number Placeholder 7">
            <a:extLst>
              <a:ext uri="{FF2B5EF4-FFF2-40B4-BE49-F238E27FC236}">
                <a16:creationId xmlns:a16="http://schemas.microsoft.com/office/drawing/2014/main" id="{F00690EA-EC1D-37FE-680D-EF577C889A56}"/>
              </a:ext>
            </a:extLst>
          </p:cNvPr>
          <p:cNvSpPr>
            <a:spLocks noGrp="1"/>
          </p:cNvSpPr>
          <p:nvPr>
            <p:ph type="sldNum" sz="quarter" idx="4"/>
          </p:nvPr>
        </p:nvSpPr>
        <p:spPr/>
        <p:txBody>
          <a:bodyPr/>
          <a:lstStyle/>
          <a:p>
            <a:fld id="{287F944C-6315-6042-840E-B3BFFC821D31}" type="slidenum">
              <a:rPr lang="en-US" smtClean="0"/>
              <a:pPr/>
              <a:t>5</a:t>
            </a:fld>
            <a:endParaRPr lang="en-US" dirty="0"/>
          </a:p>
        </p:txBody>
      </p:sp>
    </p:spTree>
    <p:extLst>
      <p:ext uri="{BB962C8B-B14F-4D97-AF65-F5344CB8AC3E}">
        <p14:creationId xmlns:p14="http://schemas.microsoft.com/office/powerpoint/2010/main" val="1505155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65CD8-9EF2-9726-5E33-CEF5EDFEA519}"/>
              </a:ext>
            </a:extLst>
          </p:cNvPr>
          <p:cNvSpPr>
            <a:spLocks noGrp="1"/>
          </p:cNvSpPr>
          <p:nvPr>
            <p:ph type="title"/>
          </p:nvPr>
        </p:nvSpPr>
        <p:spPr/>
        <p:txBody>
          <a:bodyPr/>
          <a:lstStyle/>
          <a:p>
            <a:r>
              <a:rPr lang="en-US" dirty="0"/>
              <a:t>St. Louis City Bureau of Behavioral Health</a:t>
            </a:r>
          </a:p>
        </p:txBody>
      </p:sp>
      <p:sp>
        <p:nvSpPr>
          <p:cNvPr id="3" name="Text Placeholder 2">
            <a:extLst>
              <a:ext uri="{FF2B5EF4-FFF2-40B4-BE49-F238E27FC236}">
                <a16:creationId xmlns:a16="http://schemas.microsoft.com/office/drawing/2014/main" id="{F9485A11-20FE-626E-A6DF-283B4F1C31E8}"/>
              </a:ext>
            </a:extLst>
          </p:cNvPr>
          <p:cNvSpPr>
            <a:spLocks noGrp="1"/>
          </p:cNvSpPr>
          <p:nvPr>
            <p:ph type="body" idx="1"/>
          </p:nvPr>
        </p:nvSpPr>
        <p:spPr/>
        <p:txBody>
          <a:bodyPr/>
          <a:lstStyle/>
          <a:p>
            <a:r>
              <a:rPr lang="en-US" sz="2800" dirty="0">
                <a:latin typeface="Arial" panose="020B0604020202020204" pitchFamily="34" charset="0"/>
                <a:cs typeface="Arial" panose="020B0604020202020204" pitchFamily="34" charset="0"/>
              </a:rPr>
              <a:t>North City Star: A Guiding Light for Behavioral Health</a:t>
            </a:r>
            <a:endParaRPr lang="en-US" sz="2800" dirty="0"/>
          </a:p>
        </p:txBody>
      </p:sp>
      <p:sp>
        <p:nvSpPr>
          <p:cNvPr id="5" name="Slide Number Placeholder 4">
            <a:extLst>
              <a:ext uri="{FF2B5EF4-FFF2-40B4-BE49-F238E27FC236}">
                <a16:creationId xmlns:a16="http://schemas.microsoft.com/office/drawing/2014/main" id="{C702AB8C-4F59-38A2-D0CA-8A87C4CB90AF}"/>
              </a:ext>
            </a:extLst>
          </p:cNvPr>
          <p:cNvSpPr>
            <a:spLocks noGrp="1"/>
          </p:cNvSpPr>
          <p:nvPr>
            <p:ph type="sldNum" sz="quarter" idx="4"/>
          </p:nvPr>
        </p:nvSpPr>
        <p:spPr/>
        <p:txBody>
          <a:bodyPr/>
          <a:lstStyle/>
          <a:p>
            <a:fld id="{287F944C-6315-6042-840E-B3BFFC821D31}" type="slidenum">
              <a:rPr lang="en-US" smtClean="0"/>
              <a:pPr/>
              <a:t>6</a:t>
            </a:fld>
            <a:endParaRPr lang="en-US" dirty="0"/>
          </a:p>
        </p:txBody>
      </p:sp>
    </p:spTree>
    <p:extLst>
      <p:ext uri="{BB962C8B-B14F-4D97-AF65-F5344CB8AC3E}">
        <p14:creationId xmlns:p14="http://schemas.microsoft.com/office/powerpoint/2010/main" val="712852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1F1B-BDAB-B829-030C-BC5DF340A659}"/>
              </a:ext>
            </a:extLst>
          </p:cNvPr>
          <p:cNvSpPr>
            <a:spLocks noGrp="1"/>
          </p:cNvSpPr>
          <p:nvPr>
            <p:ph type="title"/>
          </p:nvPr>
        </p:nvSpPr>
        <p:spPr/>
        <p:txBody>
          <a:bodyPr/>
          <a:lstStyle/>
          <a:p>
            <a:r>
              <a:rPr lang="en-US" dirty="0">
                <a:cs typeface="Arial" panose="020B0604020202020204" pitchFamily="34" charset="0"/>
              </a:rPr>
              <a:t>Behavioral Health Bureau </a:t>
            </a:r>
            <a:br>
              <a:rPr lang="en-US" dirty="0">
                <a:cs typeface="Arial" panose="020B0604020202020204" pitchFamily="34" charset="0"/>
              </a:rPr>
            </a:br>
            <a:r>
              <a:rPr lang="en-US" dirty="0">
                <a:cs typeface="Arial" panose="020B0604020202020204" pitchFamily="34" charset="0"/>
              </a:rPr>
              <a:t>Planning Team Strengths</a:t>
            </a:r>
          </a:p>
        </p:txBody>
      </p:sp>
      <p:sp>
        <p:nvSpPr>
          <p:cNvPr id="6" name="Text Placeholder 5">
            <a:extLst>
              <a:ext uri="{FF2B5EF4-FFF2-40B4-BE49-F238E27FC236}">
                <a16:creationId xmlns:a16="http://schemas.microsoft.com/office/drawing/2014/main" id="{811D7A97-E791-A9E0-1942-04602283B81A}"/>
              </a:ext>
            </a:extLst>
          </p:cNvPr>
          <p:cNvSpPr>
            <a:spLocks noGrp="1"/>
          </p:cNvSpPr>
          <p:nvPr>
            <p:ph type="body" idx="1"/>
          </p:nvPr>
        </p:nvSpPr>
        <p:spPr/>
        <p:txBody>
          <a:bodyPr/>
          <a:lstStyle/>
          <a:p>
            <a:r>
              <a:rPr lang="en-US" dirty="0"/>
              <a:t>Lead Applicant</a:t>
            </a:r>
          </a:p>
        </p:txBody>
      </p:sp>
      <p:sp>
        <p:nvSpPr>
          <p:cNvPr id="7" name="Content Placeholder 6">
            <a:extLst>
              <a:ext uri="{FF2B5EF4-FFF2-40B4-BE49-F238E27FC236}">
                <a16:creationId xmlns:a16="http://schemas.microsoft.com/office/drawing/2014/main" id="{8986F438-3482-1C15-4F6A-10918712F61F}"/>
              </a:ext>
            </a:extLst>
          </p:cNvPr>
          <p:cNvSpPr>
            <a:spLocks noGrp="1"/>
          </p:cNvSpPr>
          <p:nvPr>
            <p:ph sz="half" idx="2"/>
          </p:nvPr>
        </p:nvSpPr>
        <p:spPr/>
        <p:txBody>
          <a:bodyPr/>
          <a:lstStyle/>
          <a:p>
            <a:r>
              <a:rPr lang="en-US" dirty="0"/>
              <a:t>Since 2023, the City of St. Louis Bureau of Behavioral Health has distributed more than $5M in ARPA and Opioid Settlement funding</a:t>
            </a:r>
          </a:p>
          <a:p>
            <a:r>
              <a:rPr lang="en-US" dirty="0"/>
              <a:t>Provides funding support to 21 grassroots organizations</a:t>
            </a:r>
          </a:p>
          <a:p>
            <a:r>
              <a:rPr lang="en-US" dirty="0"/>
              <a:t>Partnered with Places for People and SSM to launch the MHB supported Behavioral Health Urgent Care that opened 8/2024</a:t>
            </a:r>
          </a:p>
        </p:txBody>
      </p:sp>
      <p:sp>
        <p:nvSpPr>
          <p:cNvPr id="8" name="Text Placeholder 7">
            <a:extLst>
              <a:ext uri="{FF2B5EF4-FFF2-40B4-BE49-F238E27FC236}">
                <a16:creationId xmlns:a16="http://schemas.microsoft.com/office/drawing/2014/main" id="{3C3545BE-BAF4-EC45-40C4-CEAE75E9FC42}"/>
              </a:ext>
            </a:extLst>
          </p:cNvPr>
          <p:cNvSpPr>
            <a:spLocks noGrp="1"/>
          </p:cNvSpPr>
          <p:nvPr>
            <p:ph type="body" sz="quarter" idx="3"/>
          </p:nvPr>
        </p:nvSpPr>
        <p:spPr/>
        <p:txBody>
          <a:bodyPr/>
          <a:lstStyle/>
          <a:p>
            <a:r>
              <a:rPr lang="en-US" dirty="0"/>
              <a:t>Key Partners</a:t>
            </a:r>
          </a:p>
        </p:txBody>
      </p:sp>
      <p:sp>
        <p:nvSpPr>
          <p:cNvPr id="9" name="Content Placeholder 8">
            <a:extLst>
              <a:ext uri="{FF2B5EF4-FFF2-40B4-BE49-F238E27FC236}">
                <a16:creationId xmlns:a16="http://schemas.microsoft.com/office/drawing/2014/main" id="{419E55D8-F812-E63F-F4E6-171B49B225B0}"/>
              </a:ext>
            </a:extLst>
          </p:cNvPr>
          <p:cNvSpPr>
            <a:spLocks noGrp="1"/>
          </p:cNvSpPr>
          <p:nvPr>
            <p:ph sz="quarter" idx="4"/>
          </p:nvPr>
        </p:nvSpPr>
        <p:spPr/>
        <p:txBody>
          <a:bodyPr/>
          <a:lstStyle/>
          <a:p>
            <a:r>
              <a:rPr lang="en-US" dirty="0"/>
              <a:t>Places for People </a:t>
            </a:r>
            <a:r>
              <a:rPr lang="en-US" kern="100" dirty="0">
                <a:latin typeface="Arial" panose="020B0604020202020204" pitchFamily="34" charset="0"/>
                <a:cs typeface="Arial" panose="020B0604020202020204" pitchFamily="34" charset="0"/>
              </a:rPr>
              <a:t>brings</a:t>
            </a:r>
            <a:r>
              <a:rPr lang="en-US" sz="2000" kern="100" dirty="0">
                <a:effectLst/>
                <a:latin typeface="Arial" panose="020B0604020202020204" pitchFamily="34" charset="0"/>
                <a:ea typeface="Aptos" panose="020B0004020202020204" pitchFamily="34" charset="0"/>
                <a:cs typeface="Arial" panose="020B0604020202020204" pitchFamily="34" charset="0"/>
              </a:rPr>
              <a:t> expertise on treating severe mental illness and offers program design assistance </a:t>
            </a:r>
          </a:p>
          <a:p>
            <a:r>
              <a:rPr lang="en-US" dirty="0"/>
              <a:t>Preferred Family Healthcare brings expertise in substance use care</a:t>
            </a:r>
          </a:p>
          <a:p>
            <a:r>
              <a:rPr lang="en-US" dirty="0"/>
              <a:t>Peter and Paul Community Services brings expertise in homeless services and housing </a:t>
            </a:r>
          </a:p>
        </p:txBody>
      </p:sp>
      <p:sp>
        <p:nvSpPr>
          <p:cNvPr id="5" name="Slide Number Placeholder 4">
            <a:extLst>
              <a:ext uri="{FF2B5EF4-FFF2-40B4-BE49-F238E27FC236}">
                <a16:creationId xmlns:a16="http://schemas.microsoft.com/office/drawing/2014/main" id="{D691073F-9876-6525-4362-CF8E8CB9888F}"/>
              </a:ext>
            </a:extLst>
          </p:cNvPr>
          <p:cNvSpPr>
            <a:spLocks noGrp="1"/>
          </p:cNvSpPr>
          <p:nvPr>
            <p:ph type="sldNum" sz="quarter" idx="11"/>
          </p:nvPr>
        </p:nvSpPr>
        <p:spPr/>
        <p:txBody>
          <a:bodyPr/>
          <a:lstStyle/>
          <a:p>
            <a:fld id="{287F944C-6315-6042-840E-B3BFFC821D31}" type="slidenum">
              <a:rPr lang="en-US" smtClean="0"/>
              <a:pPr/>
              <a:t>7</a:t>
            </a:fld>
            <a:endParaRPr lang="en-US" dirty="0"/>
          </a:p>
        </p:txBody>
      </p:sp>
    </p:spTree>
    <p:extLst>
      <p:ext uri="{BB962C8B-B14F-4D97-AF65-F5344CB8AC3E}">
        <p14:creationId xmlns:p14="http://schemas.microsoft.com/office/powerpoint/2010/main" val="4141105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4E281-7FFE-8EAD-F2C0-5E7AD29FD9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FAC4A5-CA52-1A04-3975-BE9D42D49624}"/>
              </a:ext>
            </a:extLst>
          </p:cNvPr>
          <p:cNvSpPr>
            <a:spLocks noGrp="1"/>
          </p:cNvSpPr>
          <p:nvPr>
            <p:ph type="title"/>
          </p:nvPr>
        </p:nvSpPr>
        <p:spPr/>
        <p:txBody>
          <a:bodyPr/>
          <a:lstStyle/>
          <a:p>
            <a:r>
              <a:rPr lang="en-US" dirty="0">
                <a:cs typeface="Arial" panose="020B0604020202020204" pitchFamily="34" charset="0"/>
              </a:rPr>
              <a:t>Behavioral Health Bureau</a:t>
            </a:r>
            <a:br>
              <a:rPr lang="en-US" dirty="0">
                <a:cs typeface="Arial" panose="020B0604020202020204" pitchFamily="34" charset="0"/>
              </a:rPr>
            </a:br>
            <a:r>
              <a:rPr lang="en-US" dirty="0">
                <a:cs typeface="Arial" panose="020B0604020202020204" pitchFamily="34" charset="0"/>
              </a:rPr>
              <a:t>Organizational Leadership</a:t>
            </a:r>
          </a:p>
        </p:txBody>
      </p:sp>
      <p:sp>
        <p:nvSpPr>
          <p:cNvPr id="6" name="Content Placeholder 5">
            <a:extLst>
              <a:ext uri="{FF2B5EF4-FFF2-40B4-BE49-F238E27FC236}">
                <a16:creationId xmlns:a16="http://schemas.microsoft.com/office/drawing/2014/main" id="{575353C8-6AA5-A398-B8DC-5C4AAB7F899A}"/>
              </a:ext>
            </a:extLst>
          </p:cNvPr>
          <p:cNvSpPr>
            <a:spLocks noGrp="1"/>
          </p:cNvSpPr>
          <p:nvPr>
            <p:ph idx="1"/>
          </p:nvPr>
        </p:nvSpPr>
        <p:spPr/>
        <p:txBody>
          <a:bodyPr/>
          <a:lstStyle/>
          <a:p>
            <a:r>
              <a:rPr lang="en-US" dirty="0">
                <a:latin typeface="Arial" panose="020B0604020202020204" pitchFamily="34" charset="0"/>
                <a:ea typeface="Times New Roman" panose="02020603050405020304" pitchFamily="18" charset="0"/>
                <a:cs typeface="Arial" panose="020B0604020202020204" pitchFamily="34" charset="0"/>
              </a:rPr>
              <a:t>Led by Dr. Julie Gary who has a</a:t>
            </a:r>
            <a:r>
              <a:rPr lang="en-US" dirty="0">
                <a:latin typeface="Arial" panose="020B0604020202020204" pitchFamily="34" charset="0"/>
                <a:cs typeface="Arial" panose="020B0604020202020204" pitchFamily="34" charset="0"/>
              </a:rPr>
              <a:t>dvanced degrees in Public Health and Epidemiology from Saint Louis University.</a:t>
            </a:r>
            <a:r>
              <a:rPr lang="en-US" b="0" i="0" dirty="0">
                <a:solidFill>
                  <a:srgbClr val="333333"/>
                </a:solidFill>
                <a:effectLst/>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Dr. Gary served 13 years in the military and has worked in public health for 20 years, focusing on health equity and community health issues.</a:t>
            </a:r>
          </a:p>
          <a:p>
            <a:pPr marL="0" indent="0">
              <a:buNone/>
            </a:pP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p>
            <a:r>
              <a:rPr lang="en-US" dirty="0">
                <a:effectLst/>
                <a:latin typeface="Arial" panose="020B0604020202020204" pitchFamily="34" charset="0"/>
                <a:ea typeface="Times New Roman" panose="02020603050405020304" pitchFamily="18" charset="0"/>
                <a:cs typeface="Arial" panose="020B0604020202020204" pitchFamily="34" charset="0"/>
              </a:rPr>
              <a:t>The Burea</a:t>
            </a:r>
            <a:r>
              <a:rPr lang="en-US" dirty="0">
                <a:latin typeface="Arial" panose="020B0604020202020204" pitchFamily="34" charset="0"/>
                <a:ea typeface="Times New Roman" panose="02020603050405020304" pitchFamily="18" charset="0"/>
                <a:cs typeface="Arial" panose="020B0604020202020204" pitchFamily="34" charset="0"/>
              </a:rPr>
              <a:t>u has 6 additional staff dedicated to this planning project</a:t>
            </a:r>
          </a:p>
          <a:p>
            <a:pPr lvl="1">
              <a:spcBef>
                <a:spcPts val="0"/>
              </a:spcBef>
              <a:buClrTx/>
              <a:defRPr/>
            </a:pPr>
            <a:r>
              <a:rPr lang="en-US" dirty="0">
                <a:effectLst/>
                <a:latin typeface="Arial" panose="020B0604020202020204" pitchFamily="34" charset="0"/>
                <a:ea typeface="Times New Roman" panose="02020603050405020304" pitchFamily="18" charset="0"/>
                <a:cs typeface="Arial" panose="020B0604020202020204" pitchFamily="34" charset="0"/>
              </a:rPr>
              <a:t>1 Public Health Program Supervisor </a:t>
            </a:r>
            <a:endParaRPr lang="en-US" dirty="0">
              <a:latin typeface="Arial" panose="020B0604020202020204" pitchFamily="34" charset="0"/>
              <a:cs typeface="Arial" panose="020B0604020202020204" pitchFamily="34" charset="0"/>
            </a:endParaRPr>
          </a:p>
          <a:p>
            <a:pPr lvl="1"/>
            <a:r>
              <a:rPr lang="en-US" dirty="0">
                <a:effectLst/>
                <a:latin typeface="Arial" panose="020B0604020202020204" pitchFamily="34" charset="0"/>
                <a:ea typeface="Times New Roman" panose="02020603050405020304" pitchFamily="18" charset="0"/>
                <a:cs typeface="Arial" panose="020B0604020202020204" pitchFamily="34" charset="0"/>
              </a:rPr>
              <a:t>3 Public Health Program Representatives</a:t>
            </a:r>
          </a:p>
          <a:p>
            <a:pPr lvl="1"/>
            <a:r>
              <a:rPr lang="en-US" dirty="0">
                <a:effectLst/>
                <a:latin typeface="Arial" panose="020B0604020202020204" pitchFamily="34" charset="0"/>
                <a:ea typeface="Times New Roman" panose="02020603050405020304" pitchFamily="18" charset="0"/>
                <a:cs typeface="Arial" panose="020B0604020202020204" pitchFamily="34" charset="0"/>
              </a:rPr>
              <a:t>1 Public Health Education Coordinator</a:t>
            </a:r>
          </a:p>
          <a:p>
            <a:pPr lvl="1"/>
            <a:r>
              <a:rPr lang="en-US" dirty="0">
                <a:effectLst/>
                <a:latin typeface="Arial" panose="020B0604020202020204" pitchFamily="34" charset="0"/>
                <a:ea typeface="Times New Roman" panose="02020603050405020304" pitchFamily="18" charset="0"/>
                <a:cs typeface="Arial" panose="020B0604020202020204" pitchFamily="34" charset="0"/>
              </a:rPr>
              <a:t>1 Public Health Educator </a:t>
            </a:r>
            <a:endParaRPr lang="en-US" dirty="0">
              <a:latin typeface="Arial" panose="020B0604020202020204" pitchFamily="34" charset="0"/>
              <a:ea typeface="Times New Roman" panose="02020603050405020304" pitchFamily="18" charset="0"/>
              <a:cs typeface="Arial" panose="020B0604020202020204" pitchFamily="34" charset="0"/>
            </a:endParaRPr>
          </a:p>
          <a:p>
            <a:pPr marL="0" indent="0">
              <a:buNone/>
            </a:pP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8" name="Slide Number Placeholder 7">
            <a:extLst>
              <a:ext uri="{FF2B5EF4-FFF2-40B4-BE49-F238E27FC236}">
                <a16:creationId xmlns:a16="http://schemas.microsoft.com/office/drawing/2014/main" id="{5CCD9647-5A9E-2640-8635-91D82E4171E1}"/>
              </a:ext>
            </a:extLst>
          </p:cNvPr>
          <p:cNvSpPr>
            <a:spLocks noGrp="1"/>
          </p:cNvSpPr>
          <p:nvPr>
            <p:ph type="sldNum" sz="quarter" idx="4"/>
          </p:nvPr>
        </p:nvSpPr>
        <p:spPr/>
        <p:txBody>
          <a:bodyPr/>
          <a:lstStyle/>
          <a:p>
            <a:fld id="{287F944C-6315-6042-840E-B3BFFC821D31}" type="slidenum">
              <a:rPr lang="en-US" smtClean="0"/>
              <a:pPr/>
              <a:t>8</a:t>
            </a:fld>
            <a:endParaRPr lang="en-US" dirty="0"/>
          </a:p>
        </p:txBody>
      </p:sp>
    </p:spTree>
    <p:extLst>
      <p:ext uri="{BB962C8B-B14F-4D97-AF65-F5344CB8AC3E}">
        <p14:creationId xmlns:p14="http://schemas.microsoft.com/office/powerpoint/2010/main" val="2149330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BA313-E652-B744-38DA-D0840D675023}"/>
              </a:ext>
            </a:extLst>
          </p:cNvPr>
          <p:cNvSpPr>
            <a:spLocks noGrp="1"/>
          </p:cNvSpPr>
          <p:nvPr>
            <p:ph type="title"/>
          </p:nvPr>
        </p:nvSpPr>
        <p:spPr>
          <a:xfrm>
            <a:off x="457200" y="127000"/>
            <a:ext cx="8229600" cy="853613"/>
          </a:xfrm>
        </p:spPr>
        <p:txBody>
          <a:bodyPr anchor="b">
            <a:normAutofit/>
          </a:bodyPr>
          <a:lstStyle/>
          <a:p>
            <a:r>
              <a:rPr lang="en-US" dirty="0">
                <a:cs typeface="Arial" panose="020B0604020202020204" pitchFamily="34" charset="0"/>
              </a:rPr>
              <a:t>Behavioral Health Bureau</a:t>
            </a:r>
            <a:br>
              <a:rPr lang="en-US" dirty="0">
                <a:cs typeface="Arial" panose="020B0604020202020204" pitchFamily="34" charset="0"/>
              </a:rPr>
            </a:br>
            <a:r>
              <a:rPr lang="en-US" dirty="0">
                <a:cs typeface="Arial" panose="020B0604020202020204" pitchFamily="34" charset="0"/>
              </a:rPr>
              <a:t>Proposed Plan and Project Overview</a:t>
            </a:r>
          </a:p>
        </p:txBody>
      </p:sp>
      <p:sp>
        <p:nvSpPr>
          <p:cNvPr id="5" name="Slide Number Placeholder 4">
            <a:extLst>
              <a:ext uri="{FF2B5EF4-FFF2-40B4-BE49-F238E27FC236}">
                <a16:creationId xmlns:a16="http://schemas.microsoft.com/office/drawing/2014/main" id="{A6A33499-DD2F-47AB-9E16-D8C7628EFF71}"/>
              </a:ext>
            </a:extLst>
          </p:cNvPr>
          <p:cNvSpPr>
            <a:spLocks noGrp="1"/>
          </p:cNvSpPr>
          <p:nvPr>
            <p:ph type="sldNum" sz="quarter" idx="4"/>
          </p:nvPr>
        </p:nvSpPr>
        <p:spPr>
          <a:xfrm>
            <a:off x="6641292" y="6356350"/>
            <a:ext cx="2133600" cy="365125"/>
          </a:xfrm>
        </p:spPr>
        <p:txBody>
          <a:bodyPr anchor="ctr">
            <a:normAutofit/>
          </a:bodyPr>
          <a:lstStyle/>
          <a:p>
            <a:pPr>
              <a:spcAft>
                <a:spcPts val="600"/>
              </a:spcAft>
            </a:pPr>
            <a:fld id="{287F944C-6315-6042-840E-B3BFFC821D31}" type="slidenum">
              <a:rPr lang="en-US" smtClean="0"/>
              <a:pPr>
                <a:spcAft>
                  <a:spcPts val="600"/>
                </a:spcAft>
              </a:pPr>
              <a:t>9</a:t>
            </a:fld>
            <a:endParaRPr lang="en-US" dirty="0"/>
          </a:p>
        </p:txBody>
      </p:sp>
      <p:sp>
        <p:nvSpPr>
          <p:cNvPr id="6" name="Content Placeholder 5">
            <a:extLst>
              <a:ext uri="{FF2B5EF4-FFF2-40B4-BE49-F238E27FC236}">
                <a16:creationId xmlns:a16="http://schemas.microsoft.com/office/drawing/2014/main" id="{29B03AFC-ACBF-FF81-D0BE-9319A7455F82}"/>
              </a:ext>
            </a:extLst>
          </p:cNvPr>
          <p:cNvSpPr>
            <a:spLocks noGrp="1"/>
          </p:cNvSpPr>
          <p:nvPr>
            <p:ph idx="1"/>
          </p:nvPr>
        </p:nvSpPr>
        <p:spPr/>
        <p:txBody>
          <a:bodyPr/>
          <a:lstStyle/>
          <a:p>
            <a:pPr lvl="0"/>
            <a:r>
              <a:rPr lang="en-US" dirty="0">
                <a:latin typeface="Arial" panose="020B0604020202020204" pitchFamily="34" charset="0"/>
                <a:cs typeface="Arial" panose="020B0604020202020204" pitchFamily="34" charset="0"/>
              </a:rPr>
              <a:t>Focus on Wards 11 - 14</a:t>
            </a:r>
          </a:p>
          <a:p>
            <a:pPr lvl="0"/>
            <a:r>
              <a:rPr lang="en-US" dirty="0">
                <a:latin typeface="Arial" panose="020B0604020202020204" pitchFamily="34" charset="0"/>
                <a:cs typeface="Arial" panose="020B0604020202020204" pitchFamily="34" charset="0"/>
              </a:rPr>
              <a:t>The planning team will develop a community-based care system that combines mental health, primary care, substance use, and housing services</a:t>
            </a:r>
          </a:p>
          <a:p>
            <a:pPr lvl="1"/>
            <a:r>
              <a:rPr lang="en-US" dirty="0">
                <a:latin typeface="Arial" panose="020B0604020202020204" pitchFamily="34" charset="0"/>
                <a:cs typeface="Arial" panose="020B0604020202020204" pitchFamily="34" charset="0"/>
              </a:rPr>
              <a:t>Phase 1: Set up planning meetings and recruit partners</a:t>
            </a:r>
          </a:p>
          <a:p>
            <a:pPr lvl="1"/>
            <a:r>
              <a:rPr lang="en-US" dirty="0">
                <a:latin typeface="Arial" panose="020B0604020202020204" pitchFamily="34" charset="0"/>
                <a:cs typeface="Arial" panose="020B0604020202020204" pitchFamily="34" charset="0"/>
              </a:rPr>
              <a:t>Phase 2: Engage the community and define roles for partners</a:t>
            </a:r>
          </a:p>
          <a:p>
            <a:pPr lvl="1"/>
            <a:r>
              <a:rPr lang="en-US" dirty="0">
                <a:latin typeface="Arial" panose="020B0604020202020204" pitchFamily="34" charset="0"/>
                <a:cs typeface="Arial" panose="020B0604020202020204" pitchFamily="34" charset="0"/>
              </a:rPr>
              <a:t>Phase 3: Analyze data from deployed mobile services</a:t>
            </a:r>
          </a:p>
          <a:p>
            <a:pPr lvl="1"/>
            <a:r>
              <a:rPr lang="en-US" dirty="0">
                <a:latin typeface="Arial" panose="020B0604020202020204" pitchFamily="34" charset="0"/>
                <a:cs typeface="Arial" panose="020B0604020202020204" pitchFamily="34" charset="0"/>
              </a:rPr>
              <a:t>Phase 4: Assess locations for a physical service site</a:t>
            </a:r>
          </a:p>
          <a:p>
            <a:pPr lvl="1"/>
            <a:r>
              <a:rPr lang="en-US" dirty="0">
                <a:latin typeface="Arial" panose="020B0604020202020204" pitchFamily="34" charset="0"/>
                <a:cs typeface="Arial" panose="020B0604020202020204" pitchFamily="34" charset="0"/>
              </a:rPr>
              <a:t>Phase 5: Create and refine the implementation strategy</a:t>
            </a:r>
          </a:p>
          <a:p>
            <a:endParaRPr lang="en-US" dirty="0"/>
          </a:p>
        </p:txBody>
      </p:sp>
    </p:spTree>
    <p:extLst>
      <p:ext uri="{BB962C8B-B14F-4D97-AF65-F5344CB8AC3E}">
        <p14:creationId xmlns:p14="http://schemas.microsoft.com/office/powerpoint/2010/main" val="2932780550"/>
      </p:ext>
    </p:extLst>
  </p:cSld>
  <p:clrMapOvr>
    <a:masterClrMapping/>
  </p:clrMapOvr>
</p:sld>
</file>

<file path=ppt/theme/theme1.xml><?xml version="1.0" encoding="utf-8"?>
<a:theme xmlns:a="http://schemas.openxmlformats.org/drawingml/2006/main" name="Office Theme">
  <a:themeElements>
    <a:clrScheme name="Custom 1">
      <a:dk1>
        <a:srgbClr val="777877"/>
      </a:dk1>
      <a:lt1>
        <a:sysClr val="window" lastClr="FFFFFF"/>
      </a:lt1>
      <a:dk2>
        <a:srgbClr val="3B3B3B"/>
      </a:dk2>
      <a:lt2>
        <a:srgbClr val="FFFFFE"/>
      </a:lt2>
      <a:accent1>
        <a:srgbClr val="A05DBB"/>
      </a:accent1>
      <a:accent2>
        <a:srgbClr val="00A5C1"/>
      </a:accent2>
      <a:accent3>
        <a:srgbClr val="A6CE1B"/>
      </a:accent3>
      <a:accent4>
        <a:srgbClr val="365695"/>
      </a:accent4>
      <a:accent5>
        <a:srgbClr val="008878"/>
      </a:accent5>
      <a:accent6>
        <a:srgbClr val="A7241B"/>
      </a:accent6>
      <a:hlink>
        <a:srgbClr val="FF8119"/>
      </a:hlink>
      <a:folHlink>
        <a:srgbClr val="44B9E8"/>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1720</TotalTime>
  <Words>2773</Words>
  <Application>Microsoft Office PowerPoint</Application>
  <PresentationFormat>On-screen Show (4:3)</PresentationFormat>
  <Paragraphs>245</Paragraphs>
  <Slides>21</Slides>
  <Notes>14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Aptos</vt:lpstr>
      <vt:lpstr>Arial</vt:lpstr>
      <vt:lpstr>Calibri</vt:lpstr>
      <vt:lpstr>Georgia</vt:lpstr>
      <vt:lpstr>Lucida Grande</vt:lpstr>
      <vt:lpstr>Roboto</vt:lpstr>
      <vt:lpstr>Symbol</vt:lpstr>
      <vt:lpstr>Times New Roman</vt:lpstr>
      <vt:lpstr>Office Theme</vt:lpstr>
      <vt:lpstr>Systems Change Planning Grant Overview of applications and organizational health </vt:lpstr>
      <vt:lpstr>Behavioral Health Network</vt:lpstr>
      <vt:lpstr>Behavioral Health Network (BHN) Planning Team Strengths</vt:lpstr>
      <vt:lpstr>Behavioral Health Network Organizational Leadership</vt:lpstr>
      <vt:lpstr>Behavioral Health Network Project Overview &amp; Proposed Plan</vt:lpstr>
      <vt:lpstr>St. Louis City Bureau of Behavioral Health</vt:lpstr>
      <vt:lpstr>Behavioral Health Bureau  Planning Team Strengths</vt:lpstr>
      <vt:lpstr>Behavioral Health Bureau Organizational Leadership</vt:lpstr>
      <vt:lpstr>Behavioral Health Bureau Proposed Plan and Project Overview</vt:lpstr>
      <vt:lpstr>Casa de Salud</vt:lpstr>
      <vt:lpstr>Casa de Salud Planning Team Strengths</vt:lpstr>
      <vt:lpstr>Casa de Salud Proposed Plan and Project Overview</vt:lpstr>
      <vt:lpstr>Casa de Salud Organizational Leadership</vt:lpstr>
      <vt:lpstr>United 4 Children</vt:lpstr>
      <vt:lpstr>United 4 Children Planning Team Strengths</vt:lpstr>
      <vt:lpstr>United 4 Children Proposed Plan and Project Overview</vt:lpstr>
      <vt:lpstr> United 4 Children Organizational Leadership</vt:lpstr>
      <vt:lpstr>All Applicants </vt:lpstr>
      <vt:lpstr>Financial Risk Assessment</vt:lpstr>
      <vt:lpstr>Potential for Overlap</vt:lpstr>
      <vt:lpstr>Additional Considerations</vt:lpstr>
    </vt:vector>
  </TitlesOfParts>
  <Company>Paul Bussman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Evan Brandt</dc:creator>
  <cp:lastModifiedBy>Cassandra Kaufman</cp:lastModifiedBy>
  <cp:revision>50</cp:revision>
  <dcterms:created xsi:type="dcterms:W3CDTF">2018-05-04T15:48:02Z</dcterms:created>
  <dcterms:modified xsi:type="dcterms:W3CDTF">2025-03-14T14:19:21Z</dcterms:modified>
</cp:coreProperties>
</file>