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16"/>
  </p:notesMasterIdLst>
  <p:handoutMasterIdLst>
    <p:handoutMasterId r:id="rId17"/>
  </p:handoutMasterIdLst>
  <p:sldIdLst>
    <p:sldId id="258" r:id="rId2"/>
    <p:sldId id="263" r:id="rId3"/>
    <p:sldId id="266" r:id="rId4"/>
    <p:sldId id="264" r:id="rId5"/>
    <p:sldId id="265" r:id="rId6"/>
    <p:sldId id="267" r:id="rId7"/>
    <p:sldId id="268" r:id="rId8"/>
    <p:sldId id="269" r:id="rId9"/>
    <p:sldId id="270" r:id="rId10"/>
    <p:sldId id="271" r:id="rId11"/>
    <p:sldId id="272" r:id="rId12"/>
    <p:sldId id="273" r:id="rId13"/>
    <p:sldId id="274" r:id="rId14"/>
    <p:sldId id="275"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0" d="100"/>
          <a:sy n="90" d="100"/>
        </p:scale>
        <p:origin x="1234" y="67"/>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69" d="100"/>
          <a:sy n="69" d="100"/>
        </p:scale>
        <p:origin x="3264" y="6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oleObject" Target="file:///\\STLMHB-Appfsp\STLMHB\WORKING\Xinyue\Surveys\Application%20Surveys\Data\FY25%20EC%20-%20MHB%20Grant%20Reviewer%20Experience%20Survey.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STLMHB-Appfsp\STLMHB\WORKING\Xinyue\Surveys\Application%20Surveys\Data\FY25%20EC%20-%20MHB%20Grant%20Reviewer%20Experience%20Survey%20222.xlsx"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Sheet1!$R$4</c:f>
              <c:strCache>
                <c:ptCount val="1"/>
                <c:pt idx="0">
                  <c:v>Strongly agree</c:v>
                </c:pt>
              </c:strCache>
            </c:strRef>
          </c:tx>
          <c:spPr>
            <a:solidFill>
              <a:schemeClr val="accent1"/>
            </a:solidFill>
            <a:ln>
              <a:noFill/>
            </a:ln>
            <a:effectLst/>
          </c:spPr>
          <c:invertIfNegative val="0"/>
          <c:cat>
            <c:multiLvlStrRef>
              <c:f>Sheet1!$P$5:$Q$14</c:f>
              <c:multiLvlStrCache>
                <c:ptCount val="10"/>
                <c:lvl>
                  <c:pt idx="0">
                    <c:v>Community Reviewer</c:v>
                  </c:pt>
                  <c:pt idx="1">
                    <c:v>Trustee</c:v>
                  </c:pt>
                  <c:pt idx="2">
                    <c:v>Community Reviewer</c:v>
                  </c:pt>
                  <c:pt idx="3">
                    <c:v>Trustee</c:v>
                  </c:pt>
                  <c:pt idx="4">
                    <c:v>Community Reviewer</c:v>
                  </c:pt>
                  <c:pt idx="5">
                    <c:v>Trustee</c:v>
                  </c:pt>
                  <c:pt idx="6">
                    <c:v>Community Reviewer</c:v>
                  </c:pt>
                  <c:pt idx="7">
                    <c:v>Trustee</c:v>
                  </c:pt>
                  <c:pt idx="8">
                    <c:v>Community Reviewer</c:v>
                  </c:pt>
                  <c:pt idx="9">
                    <c:v>Trustee</c:v>
                  </c:pt>
                </c:lvl>
                <c:lvl>
                  <c:pt idx="0">
                    <c:v>The number of applications I was assigned to read was manageable</c:v>
                  </c:pt>
                  <c:pt idx="2">
                    <c:v>The grouping of applications helped streamline my review</c:v>
                  </c:pt>
                  <c:pt idx="4">
                    <c:v>The time available to review the applications was sufficient</c:v>
                  </c:pt>
                  <c:pt idx="6">
                    <c:v>I had adequate context about the grant opportunity</c:v>
                  </c:pt>
                  <c:pt idx="8">
                    <c:v>The applications contained sufficient information to support my decision-making</c:v>
                  </c:pt>
                </c:lvl>
              </c:multiLvlStrCache>
            </c:multiLvlStrRef>
          </c:cat>
          <c:val>
            <c:numRef>
              <c:f>Sheet1!$R$5:$R$14</c:f>
              <c:numCache>
                <c:formatCode>0%</c:formatCode>
                <c:ptCount val="10"/>
                <c:pt idx="0">
                  <c:v>0.75</c:v>
                </c:pt>
                <c:pt idx="1">
                  <c:v>0.375</c:v>
                </c:pt>
                <c:pt idx="2">
                  <c:v>0.75</c:v>
                </c:pt>
                <c:pt idx="3">
                  <c:v>0.25</c:v>
                </c:pt>
                <c:pt idx="4">
                  <c:v>0.75</c:v>
                </c:pt>
                <c:pt idx="5">
                  <c:v>0.375</c:v>
                </c:pt>
                <c:pt idx="6">
                  <c:v>0.5</c:v>
                </c:pt>
                <c:pt idx="7">
                  <c:v>0.25</c:v>
                </c:pt>
                <c:pt idx="8">
                  <c:v>0.5</c:v>
                </c:pt>
              </c:numCache>
            </c:numRef>
          </c:val>
          <c:extLst>
            <c:ext xmlns:c16="http://schemas.microsoft.com/office/drawing/2014/chart" uri="{C3380CC4-5D6E-409C-BE32-E72D297353CC}">
              <c16:uniqueId val="{00000000-15DC-443C-9F2F-DB25D870096A}"/>
            </c:ext>
          </c:extLst>
        </c:ser>
        <c:ser>
          <c:idx val="1"/>
          <c:order val="1"/>
          <c:tx>
            <c:strRef>
              <c:f>Sheet1!$S$4</c:f>
              <c:strCache>
                <c:ptCount val="1"/>
                <c:pt idx="0">
                  <c:v>Agree</c:v>
                </c:pt>
              </c:strCache>
            </c:strRef>
          </c:tx>
          <c:spPr>
            <a:solidFill>
              <a:schemeClr val="accent2"/>
            </a:solidFill>
            <a:ln>
              <a:noFill/>
            </a:ln>
            <a:effectLst/>
          </c:spPr>
          <c:invertIfNegative val="0"/>
          <c:cat>
            <c:multiLvlStrRef>
              <c:f>Sheet1!$P$5:$Q$14</c:f>
              <c:multiLvlStrCache>
                <c:ptCount val="10"/>
                <c:lvl>
                  <c:pt idx="0">
                    <c:v>Community Reviewer</c:v>
                  </c:pt>
                  <c:pt idx="1">
                    <c:v>Trustee</c:v>
                  </c:pt>
                  <c:pt idx="2">
                    <c:v>Community Reviewer</c:v>
                  </c:pt>
                  <c:pt idx="3">
                    <c:v>Trustee</c:v>
                  </c:pt>
                  <c:pt idx="4">
                    <c:v>Community Reviewer</c:v>
                  </c:pt>
                  <c:pt idx="5">
                    <c:v>Trustee</c:v>
                  </c:pt>
                  <c:pt idx="6">
                    <c:v>Community Reviewer</c:v>
                  </c:pt>
                  <c:pt idx="7">
                    <c:v>Trustee</c:v>
                  </c:pt>
                  <c:pt idx="8">
                    <c:v>Community Reviewer</c:v>
                  </c:pt>
                  <c:pt idx="9">
                    <c:v>Trustee</c:v>
                  </c:pt>
                </c:lvl>
                <c:lvl>
                  <c:pt idx="0">
                    <c:v>The number of applications I was assigned to read was manageable</c:v>
                  </c:pt>
                  <c:pt idx="2">
                    <c:v>The grouping of applications helped streamline my review</c:v>
                  </c:pt>
                  <c:pt idx="4">
                    <c:v>The time available to review the applications was sufficient</c:v>
                  </c:pt>
                  <c:pt idx="6">
                    <c:v>I had adequate context about the grant opportunity</c:v>
                  </c:pt>
                  <c:pt idx="8">
                    <c:v>The applications contained sufficient information to support my decision-making</c:v>
                  </c:pt>
                </c:lvl>
              </c:multiLvlStrCache>
            </c:multiLvlStrRef>
          </c:cat>
          <c:val>
            <c:numRef>
              <c:f>Sheet1!$S$5:$S$14</c:f>
              <c:numCache>
                <c:formatCode>0%</c:formatCode>
                <c:ptCount val="10"/>
                <c:pt idx="0">
                  <c:v>0.25</c:v>
                </c:pt>
                <c:pt idx="1">
                  <c:v>0.5</c:v>
                </c:pt>
                <c:pt idx="3">
                  <c:v>0.75</c:v>
                </c:pt>
                <c:pt idx="5">
                  <c:v>0.5</c:v>
                </c:pt>
                <c:pt idx="6">
                  <c:v>0.5</c:v>
                </c:pt>
                <c:pt idx="7">
                  <c:v>0.625</c:v>
                </c:pt>
                <c:pt idx="8">
                  <c:v>0.5</c:v>
                </c:pt>
                <c:pt idx="9">
                  <c:v>1</c:v>
                </c:pt>
              </c:numCache>
            </c:numRef>
          </c:val>
          <c:extLst>
            <c:ext xmlns:c16="http://schemas.microsoft.com/office/drawing/2014/chart" uri="{C3380CC4-5D6E-409C-BE32-E72D297353CC}">
              <c16:uniqueId val="{00000001-15DC-443C-9F2F-DB25D870096A}"/>
            </c:ext>
          </c:extLst>
        </c:ser>
        <c:ser>
          <c:idx val="2"/>
          <c:order val="2"/>
          <c:tx>
            <c:strRef>
              <c:f>Sheet1!$T$4</c:f>
              <c:strCache>
                <c:ptCount val="1"/>
                <c:pt idx="0">
                  <c:v>Neutral</c:v>
                </c:pt>
              </c:strCache>
            </c:strRef>
          </c:tx>
          <c:spPr>
            <a:solidFill>
              <a:schemeClr val="accent3"/>
            </a:solidFill>
            <a:ln>
              <a:noFill/>
            </a:ln>
            <a:effectLst/>
          </c:spPr>
          <c:invertIfNegative val="0"/>
          <c:cat>
            <c:multiLvlStrRef>
              <c:f>Sheet1!$P$5:$Q$14</c:f>
              <c:multiLvlStrCache>
                <c:ptCount val="10"/>
                <c:lvl>
                  <c:pt idx="0">
                    <c:v>Community Reviewer</c:v>
                  </c:pt>
                  <c:pt idx="1">
                    <c:v>Trustee</c:v>
                  </c:pt>
                  <c:pt idx="2">
                    <c:v>Community Reviewer</c:v>
                  </c:pt>
                  <c:pt idx="3">
                    <c:v>Trustee</c:v>
                  </c:pt>
                  <c:pt idx="4">
                    <c:v>Community Reviewer</c:v>
                  </c:pt>
                  <c:pt idx="5">
                    <c:v>Trustee</c:v>
                  </c:pt>
                  <c:pt idx="6">
                    <c:v>Community Reviewer</c:v>
                  </c:pt>
                  <c:pt idx="7">
                    <c:v>Trustee</c:v>
                  </c:pt>
                  <c:pt idx="8">
                    <c:v>Community Reviewer</c:v>
                  </c:pt>
                  <c:pt idx="9">
                    <c:v>Trustee</c:v>
                  </c:pt>
                </c:lvl>
                <c:lvl>
                  <c:pt idx="0">
                    <c:v>The number of applications I was assigned to read was manageable</c:v>
                  </c:pt>
                  <c:pt idx="2">
                    <c:v>The grouping of applications helped streamline my review</c:v>
                  </c:pt>
                  <c:pt idx="4">
                    <c:v>The time available to review the applications was sufficient</c:v>
                  </c:pt>
                  <c:pt idx="6">
                    <c:v>I had adequate context about the grant opportunity</c:v>
                  </c:pt>
                  <c:pt idx="8">
                    <c:v>The applications contained sufficient information to support my decision-making</c:v>
                  </c:pt>
                </c:lvl>
              </c:multiLvlStrCache>
            </c:multiLvlStrRef>
          </c:cat>
          <c:val>
            <c:numRef>
              <c:f>Sheet1!$T$5:$T$14</c:f>
              <c:numCache>
                <c:formatCode>0%</c:formatCode>
                <c:ptCount val="10"/>
                <c:pt idx="1">
                  <c:v>0.125</c:v>
                </c:pt>
                <c:pt idx="2">
                  <c:v>0.25</c:v>
                </c:pt>
                <c:pt idx="5">
                  <c:v>0.125</c:v>
                </c:pt>
                <c:pt idx="7">
                  <c:v>0.125</c:v>
                </c:pt>
              </c:numCache>
            </c:numRef>
          </c:val>
          <c:extLst>
            <c:ext xmlns:c16="http://schemas.microsoft.com/office/drawing/2014/chart" uri="{C3380CC4-5D6E-409C-BE32-E72D297353CC}">
              <c16:uniqueId val="{00000002-15DC-443C-9F2F-DB25D870096A}"/>
            </c:ext>
          </c:extLst>
        </c:ser>
        <c:ser>
          <c:idx val="3"/>
          <c:order val="3"/>
          <c:tx>
            <c:strRef>
              <c:f>Sheet1!$U$4</c:f>
              <c:strCache>
                <c:ptCount val="1"/>
                <c:pt idx="0">
                  <c:v>Disagree</c:v>
                </c:pt>
              </c:strCache>
            </c:strRef>
          </c:tx>
          <c:spPr>
            <a:solidFill>
              <a:schemeClr val="accent4"/>
            </a:solidFill>
            <a:ln>
              <a:noFill/>
            </a:ln>
            <a:effectLst/>
          </c:spPr>
          <c:invertIfNegative val="0"/>
          <c:cat>
            <c:multiLvlStrRef>
              <c:f>Sheet1!$P$5:$Q$14</c:f>
              <c:multiLvlStrCache>
                <c:ptCount val="10"/>
                <c:lvl>
                  <c:pt idx="0">
                    <c:v>Community Reviewer</c:v>
                  </c:pt>
                  <c:pt idx="1">
                    <c:v>Trustee</c:v>
                  </c:pt>
                  <c:pt idx="2">
                    <c:v>Community Reviewer</c:v>
                  </c:pt>
                  <c:pt idx="3">
                    <c:v>Trustee</c:v>
                  </c:pt>
                  <c:pt idx="4">
                    <c:v>Community Reviewer</c:v>
                  </c:pt>
                  <c:pt idx="5">
                    <c:v>Trustee</c:v>
                  </c:pt>
                  <c:pt idx="6">
                    <c:v>Community Reviewer</c:v>
                  </c:pt>
                  <c:pt idx="7">
                    <c:v>Trustee</c:v>
                  </c:pt>
                  <c:pt idx="8">
                    <c:v>Community Reviewer</c:v>
                  </c:pt>
                  <c:pt idx="9">
                    <c:v>Trustee</c:v>
                  </c:pt>
                </c:lvl>
                <c:lvl>
                  <c:pt idx="0">
                    <c:v>The number of applications I was assigned to read was manageable</c:v>
                  </c:pt>
                  <c:pt idx="2">
                    <c:v>The grouping of applications helped streamline my review</c:v>
                  </c:pt>
                  <c:pt idx="4">
                    <c:v>The time available to review the applications was sufficient</c:v>
                  </c:pt>
                  <c:pt idx="6">
                    <c:v>I had adequate context about the grant opportunity</c:v>
                  </c:pt>
                  <c:pt idx="8">
                    <c:v>The applications contained sufficient information to support my decision-making</c:v>
                  </c:pt>
                </c:lvl>
              </c:multiLvlStrCache>
            </c:multiLvlStrRef>
          </c:cat>
          <c:val>
            <c:numRef>
              <c:f>Sheet1!$U$5:$U$14</c:f>
              <c:numCache>
                <c:formatCode>General</c:formatCode>
                <c:ptCount val="10"/>
                <c:pt idx="4" formatCode="0%">
                  <c:v>0.25</c:v>
                </c:pt>
              </c:numCache>
            </c:numRef>
          </c:val>
          <c:extLst>
            <c:ext xmlns:c16="http://schemas.microsoft.com/office/drawing/2014/chart" uri="{C3380CC4-5D6E-409C-BE32-E72D297353CC}">
              <c16:uniqueId val="{00000003-15DC-443C-9F2F-DB25D870096A}"/>
            </c:ext>
          </c:extLst>
        </c:ser>
        <c:ser>
          <c:idx val="4"/>
          <c:order val="4"/>
          <c:tx>
            <c:strRef>
              <c:f>Sheet1!$V$4</c:f>
              <c:strCache>
                <c:ptCount val="1"/>
                <c:pt idx="0">
                  <c:v>Strongly disagree</c:v>
                </c:pt>
              </c:strCache>
            </c:strRef>
          </c:tx>
          <c:spPr>
            <a:solidFill>
              <a:schemeClr val="accent5"/>
            </a:solidFill>
            <a:ln>
              <a:noFill/>
            </a:ln>
            <a:effectLst/>
          </c:spPr>
          <c:invertIfNegative val="0"/>
          <c:cat>
            <c:multiLvlStrRef>
              <c:f>Sheet1!$P$5:$Q$14</c:f>
              <c:multiLvlStrCache>
                <c:ptCount val="10"/>
                <c:lvl>
                  <c:pt idx="0">
                    <c:v>Community Reviewer</c:v>
                  </c:pt>
                  <c:pt idx="1">
                    <c:v>Trustee</c:v>
                  </c:pt>
                  <c:pt idx="2">
                    <c:v>Community Reviewer</c:v>
                  </c:pt>
                  <c:pt idx="3">
                    <c:v>Trustee</c:v>
                  </c:pt>
                  <c:pt idx="4">
                    <c:v>Community Reviewer</c:v>
                  </c:pt>
                  <c:pt idx="5">
                    <c:v>Trustee</c:v>
                  </c:pt>
                  <c:pt idx="6">
                    <c:v>Community Reviewer</c:v>
                  </c:pt>
                  <c:pt idx="7">
                    <c:v>Trustee</c:v>
                  </c:pt>
                  <c:pt idx="8">
                    <c:v>Community Reviewer</c:v>
                  </c:pt>
                  <c:pt idx="9">
                    <c:v>Trustee</c:v>
                  </c:pt>
                </c:lvl>
                <c:lvl>
                  <c:pt idx="0">
                    <c:v>The number of applications I was assigned to read was manageable</c:v>
                  </c:pt>
                  <c:pt idx="2">
                    <c:v>The grouping of applications helped streamline my review</c:v>
                  </c:pt>
                  <c:pt idx="4">
                    <c:v>The time available to review the applications was sufficient</c:v>
                  </c:pt>
                  <c:pt idx="6">
                    <c:v>I had adequate context about the grant opportunity</c:v>
                  </c:pt>
                  <c:pt idx="8">
                    <c:v>The applications contained sufficient information to support my decision-making</c:v>
                  </c:pt>
                </c:lvl>
              </c:multiLvlStrCache>
            </c:multiLvlStrRef>
          </c:cat>
          <c:val>
            <c:numRef>
              <c:f>Sheet1!$V$5:$V$14</c:f>
              <c:numCache>
                <c:formatCode>General</c:formatCode>
                <c:ptCount val="10"/>
              </c:numCache>
            </c:numRef>
          </c:val>
          <c:extLst>
            <c:ext xmlns:c16="http://schemas.microsoft.com/office/drawing/2014/chart" uri="{C3380CC4-5D6E-409C-BE32-E72D297353CC}">
              <c16:uniqueId val="{00000004-15DC-443C-9F2F-DB25D870096A}"/>
            </c:ext>
          </c:extLst>
        </c:ser>
        <c:dLbls>
          <c:showLegendKey val="0"/>
          <c:showVal val="0"/>
          <c:showCatName val="0"/>
          <c:showSerName val="0"/>
          <c:showPercent val="0"/>
          <c:showBubbleSize val="0"/>
        </c:dLbls>
        <c:gapWidth val="219"/>
        <c:overlap val="100"/>
        <c:axId val="830118752"/>
        <c:axId val="830119712"/>
      </c:barChart>
      <c:catAx>
        <c:axId val="8301187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endParaRPr lang="en-US"/>
          </a:p>
        </c:txPr>
        <c:crossAx val="830119712"/>
        <c:crosses val="autoZero"/>
        <c:auto val="1"/>
        <c:lblAlgn val="ctr"/>
        <c:lblOffset val="100"/>
        <c:noMultiLvlLbl val="0"/>
      </c:catAx>
      <c:valAx>
        <c:axId val="830119712"/>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endParaRPr lang="en-US"/>
          </a:p>
        </c:txPr>
        <c:crossAx val="830118752"/>
        <c:crosses val="autoZero"/>
        <c:crossBetween val="between"/>
        <c:majorUnit val="0.2"/>
      </c:valAx>
      <c:spPr>
        <a:noFill/>
        <a:ln>
          <a:noFill/>
        </a:ln>
        <a:effectLst/>
      </c:spPr>
    </c:plotArea>
    <c:legend>
      <c:legendPos val="b"/>
      <c:overlay val="0"/>
      <c:spPr>
        <a:noFill/>
        <a:ln>
          <a:noFill/>
        </a:ln>
        <a:effectLst/>
      </c:spPr>
      <c:txPr>
        <a:bodyPr rot="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9525" cap="flat" cmpd="sng" algn="ctr">
      <a:noFill/>
      <a:round/>
    </a:ln>
    <a:effectLst/>
  </c:spPr>
  <c:txPr>
    <a:bodyPr/>
    <a:lstStyle/>
    <a:p>
      <a:pPr>
        <a:defRPr sz="800"/>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percentStacked"/>
        <c:varyColors val="0"/>
        <c:ser>
          <c:idx val="0"/>
          <c:order val="0"/>
          <c:tx>
            <c:strRef>
              <c:f>Sheet1!$C$76</c:f>
              <c:strCache>
                <c:ptCount val="1"/>
                <c:pt idx="0">
                  <c:v>Strongly agree</c:v>
                </c:pt>
              </c:strCache>
            </c:strRef>
          </c:tx>
          <c:spPr>
            <a:solidFill>
              <a:schemeClr val="accent1"/>
            </a:solidFill>
            <a:ln>
              <a:noFill/>
            </a:ln>
            <a:effectLst/>
          </c:spPr>
          <c:invertIfNegative val="0"/>
          <c:cat>
            <c:multiLvlStrRef>
              <c:f>Sheet1!$A$77:$B$80</c:f>
              <c:multiLvlStrCache>
                <c:ptCount val="4"/>
                <c:lvl>
                  <c:pt idx="0">
                    <c:v>1)</c:v>
                  </c:pt>
                  <c:pt idx="1">
                    <c:v>2)</c:v>
                  </c:pt>
                  <c:pt idx="2">
                    <c:v>3)</c:v>
                  </c:pt>
                  <c:pt idx="3">
                    <c:v>4)</c:v>
                  </c:pt>
                </c:lvl>
                <c:lvl>
                  <c:pt idx="0">
                    <c:v>Trustee</c:v>
                  </c:pt>
                </c:lvl>
              </c:multiLvlStrCache>
            </c:multiLvlStrRef>
          </c:cat>
          <c:val>
            <c:numRef>
              <c:f>Sheet1!$C$77:$C$80</c:f>
              <c:numCache>
                <c:formatCode>0%</c:formatCode>
                <c:ptCount val="4"/>
                <c:pt idx="0">
                  <c:v>0.16666666666666666</c:v>
                </c:pt>
                <c:pt idx="1">
                  <c:v>0.5</c:v>
                </c:pt>
                <c:pt idx="2">
                  <c:v>0.5</c:v>
                </c:pt>
                <c:pt idx="3">
                  <c:v>0.16666666666666666</c:v>
                </c:pt>
              </c:numCache>
            </c:numRef>
          </c:val>
          <c:extLst>
            <c:ext xmlns:c16="http://schemas.microsoft.com/office/drawing/2014/chart" uri="{C3380CC4-5D6E-409C-BE32-E72D297353CC}">
              <c16:uniqueId val="{00000000-4F22-412A-9D5E-9B8395E0F09B}"/>
            </c:ext>
          </c:extLst>
        </c:ser>
        <c:ser>
          <c:idx val="1"/>
          <c:order val="1"/>
          <c:tx>
            <c:strRef>
              <c:f>Sheet1!$D$76</c:f>
              <c:strCache>
                <c:ptCount val="1"/>
                <c:pt idx="0">
                  <c:v>Agree</c:v>
                </c:pt>
              </c:strCache>
            </c:strRef>
          </c:tx>
          <c:spPr>
            <a:solidFill>
              <a:schemeClr val="accent2"/>
            </a:solidFill>
            <a:ln>
              <a:noFill/>
            </a:ln>
            <a:effectLst/>
          </c:spPr>
          <c:invertIfNegative val="0"/>
          <c:cat>
            <c:multiLvlStrRef>
              <c:f>Sheet1!$A$77:$B$80</c:f>
              <c:multiLvlStrCache>
                <c:ptCount val="4"/>
                <c:lvl>
                  <c:pt idx="0">
                    <c:v>1)</c:v>
                  </c:pt>
                  <c:pt idx="1">
                    <c:v>2)</c:v>
                  </c:pt>
                  <c:pt idx="2">
                    <c:v>3)</c:v>
                  </c:pt>
                  <c:pt idx="3">
                    <c:v>4)</c:v>
                  </c:pt>
                </c:lvl>
                <c:lvl>
                  <c:pt idx="0">
                    <c:v>Trustee</c:v>
                  </c:pt>
                </c:lvl>
              </c:multiLvlStrCache>
            </c:multiLvlStrRef>
          </c:cat>
          <c:val>
            <c:numRef>
              <c:f>Sheet1!$D$77:$D$80</c:f>
              <c:numCache>
                <c:formatCode>0%</c:formatCode>
                <c:ptCount val="4"/>
                <c:pt idx="0">
                  <c:v>0.66666666666666663</c:v>
                </c:pt>
                <c:pt idx="1">
                  <c:v>0.33333333333333331</c:v>
                </c:pt>
                <c:pt idx="2">
                  <c:v>0.33333333333333331</c:v>
                </c:pt>
                <c:pt idx="3">
                  <c:v>0.5</c:v>
                </c:pt>
              </c:numCache>
            </c:numRef>
          </c:val>
          <c:extLst>
            <c:ext xmlns:c16="http://schemas.microsoft.com/office/drawing/2014/chart" uri="{C3380CC4-5D6E-409C-BE32-E72D297353CC}">
              <c16:uniqueId val="{00000001-4F22-412A-9D5E-9B8395E0F09B}"/>
            </c:ext>
          </c:extLst>
        </c:ser>
        <c:ser>
          <c:idx val="2"/>
          <c:order val="2"/>
          <c:tx>
            <c:strRef>
              <c:f>Sheet1!$E$76</c:f>
              <c:strCache>
                <c:ptCount val="1"/>
                <c:pt idx="0">
                  <c:v>Neutral</c:v>
                </c:pt>
              </c:strCache>
            </c:strRef>
          </c:tx>
          <c:spPr>
            <a:solidFill>
              <a:schemeClr val="accent3"/>
            </a:solidFill>
            <a:ln>
              <a:noFill/>
            </a:ln>
            <a:effectLst/>
          </c:spPr>
          <c:invertIfNegative val="0"/>
          <c:cat>
            <c:multiLvlStrRef>
              <c:f>Sheet1!$A$77:$B$80</c:f>
              <c:multiLvlStrCache>
                <c:ptCount val="4"/>
                <c:lvl>
                  <c:pt idx="0">
                    <c:v>1)</c:v>
                  </c:pt>
                  <c:pt idx="1">
                    <c:v>2)</c:v>
                  </c:pt>
                  <c:pt idx="2">
                    <c:v>3)</c:v>
                  </c:pt>
                  <c:pt idx="3">
                    <c:v>4)</c:v>
                  </c:pt>
                </c:lvl>
                <c:lvl>
                  <c:pt idx="0">
                    <c:v>Trustee</c:v>
                  </c:pt>
                </c:lvl>
              </c:multiLvlStrCache>
            </c:multiLvlStrRef>
          </c:cat>
          <c:val>
            <c:numRef>
              <c:f>Sheet1!$E$77:$E$80</c:f>
              <c:numCache>
                <c:formatCode>0%</c:formatCode>
                <c:ptCount val="4"/>
                <c:pt idx="1">
                  <c:v>0.16666666666666666</c:v>
                </c:pt>
                <c:pt idx="3">
                  <c:v>0.16666666666666666</c:v>
                </c:pt>
              </c:numCache>
            </c:numRef>
          </c:val>
          <c:extLst>
            <c:ext xmlns:c16="http://schemas.microsoft.com/office/drawing/2014/chart" uri="{C3380CC4-5D6E-409C-BE32-E72D297353CC}">
              <c16:uniqueId val="{00000002-4F22-412A-9D5E-9B8395E0F09B}"/>
            </c:ext>
          </c:extLst>
        </c:ser>
        <c:ser>
          <c:idx val="3"/>
          <c:order val="3"/>
          <c:tx>
            <c:strRef>
              <c:f>Sheet1!$F$76</c:f>
              <c:strCache>
                <c:ptCount val="1"/>
                <c:pt idx="0">
                  <c:v>Disagree</c:v>
                </c:pt>
              </c:strCache>
            </c:strRef>
          </c:tx>
          <c:spPr>
            <a:solidFill>
              <a:schemeClr val="accent4"/>
            </a:solidFill>
            <a:ln>
              <a:noFill/>
            </a:ln>
            <a:effectLst/>
          </c:spPr>
          <c:invertIfNegative val="0"/>
          <c:cat>
            <c:multiLvlStrRef>
              <c:f>Sheet1!$A$77:$B$80</c:f>
              <c:multiLvlStrCache>
                <c:ptCount val="4"/>
                <c:lvl>
                  <c:pt idx="0">
                    <c:v>1)</c:v>
                  </c:pt>
                  <c:pt idx="1">
                    <c:v>2)</c:v>
                  </c:pt>
                  <c:pt idx="2">
                    <c:v>3)</c:v>
                  </c:pt>
                  <c:pt idx="3">
                    <c:v>4)</c:v>
                  </c:pt>
                </c:lvl>
                <c:lvl>
                  <c:pt idx="0">
                    <c:v>Trustee</c:v>
                  </c:pt>
                </c:lvl>
              </c:multiLvlStrCache>
            </c:multiLvlStrRef>
          </c:cat>
          <c:val>
            <c:numRef>
              <c:f>Sheet1!$F$77:$F$80</c:f>
              <c:numCache>
                <c:formatCode>General</c:formatCode>
                <c:ptCount val="4"/>
                <c:pt idx="0" formatCode="0%">
                  <c:v>0.16666666666666666</c:v>
                </c:pt>
                <c:pt idx="2" formatCode="0%">
                  <c:v>0.16666666666666666</c:v>
                </c:pt>
                <c:pt idx="3" formatCode="0%">
                  <c:v>0.16666666666666666</c:v>
                </c:pt>
              </c:numCache>
            </c:numRef>
          </c:val>
          <c:extLst>
            <c:ext xmlns:c16="http://schemas.microsoft.com/office/drawing/2014/chart" uri="{C3380CC4-5D6E-409C-BE32-E72D297353CC}">
              <c16:uniqueId val="{00000003-4F22-412A-9D5E-9B8395E0F09B}"/>
            </c:ext>
          </c:extLst>
        </c:ser>
        <c:ser>
          <c:idx val="4"/>
          <c:order val="4"/>
          <c:tx>
            <c:strRef>
              <c:f>Sheet1!$G$76</c:f>
              <c:strCache>
                <c:ptCount val="1"/>
                <c:pt idx="0">
                  <c:v>Strongly disagree</c:v>
                </c:pt>
              </c:strCache>
            </c:strRef>
          </c:tx>
          <c:spPr>
            <a:solidFill>
              <a:schemeClr val="accent5"/>
            </a:solidFill>
            <a:ln>
              <a:noFill/>
            </a:ln>
            <a:effectLst/>
          </c:spPr>
          <c:invertIfNegative val="0"/>
          <c:cat>
            <c:multiLvlStrRef>
              <c:f>Sheet1!$A$77:$B$80</c:f>
              <c:multiLvlStrCache>
                <c:ptCount val="4"/>
                <c:lvl>
                  <c:pt idx="0">
                    <c:v>1)</c:v>
                  </c:pt>
                  <c:pt idx="1">
                    <c:v>2)</c:v>
                  </c:pt>
                  <c:pt idx="2">
                    <c:v>3)</c:v>
                  </c:pt>
                  <c:pt idx="3">
                    <c:v>4)</c:v>
                  </c:pt>
                </c:lvl>
                <c:lvl>
                  <c:pt idx="0">
                    <c:v>Trustee</c:v>
                  </c:pt>
                </c:lvl>
              </c:multiLvlStrCache>
            </c:multiLvlStrRef>
          </c:cat>
          <c:val>
            <c:numRef>
              <c:f>Sheet1!$G$77:$G$80</c:f>
              <c:numCache>
                <c:formatCode>General</c:formatCode>
                <c:ptCount val="4"/>
              </c:numCache>
            </c:numRef>
          </c:val>
          <c:extLst>
            <c:ext xmlns:c16="http://schemas.microsoft.com/office/drawing/2014/chart" uri="{C3380CC4-5D6E-409C-BE32-E72D297353CC}">
              <c16:uniqueId val="{00000004-4F22-412A-9D5E-9B8395E0F09B}"/>
            </c:ext>
          </c:extLst>
        </c:ser>
        <c:dLbls>
          <c:showLegendKey val="0"/>
          <c:showVal val="0"/>
          <c:showCatName val="0"/>
          <c:showSerName val="0"/>
          <c:showPercent val="0"/>
          <c:showBubbleSize val="0"/>
        </c:dLbls>
        <c:gapWidth val="150"/>
        <c:overlap val="100"/>
        <c:axId val="787581552"/>
        <c:axId val="787595472"/>
      </c:barChart>
      <c:catAx>
        <c:axId val="787581552"/>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87595472"/>
        <c:crosses val="autoZero"/>
        <c:auto val="1"/>
        <c:lblAlgn val="ctr"/>
        <c:lblOffset val="100"/>
        <c:noMultiLvlLbl val="0"/>
      </c:catAx>
      <c:valAx>
        <c:axId val="787595472"/>
        <c:scaling>
          <c:orientation val="minMax"/>
        </c:scaling>
        <c:delete val="0"/>
        <c:axPos val="t"/>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87581552"/>
        <c:crosses val="autoZero"/>
        <c:crossBetween val="between"/>
      </c:valAx>
      <c:spPr>
        <a:noFill/>
        <a:ln>
          <a:noFill/>
        </a:ln>
        <a:effectLst/>
      </c:spPr>
    </c:plotArea>
    <c:legend>
      <c:legendPos val="b"/>
      <c:layout>
        <c:manualLayout>
          <c:xMode val="edge"/>
          <c:yMode val="edge"/>
          <c:x val="1.6292885823639587E-2"/>
          <c:y val="0.6611840754984798"/>
          <c:w val="0.9821437447339868"/>
          <c:h val="0.33880542892664733"/>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9525" cap="flat" cmpd="sng" algn="ctr">
      <a:noFill/>
      <a:round/>
    </a:ln>
    <a:effectLst/>
  </c:spPr>
  <c:txPr>
    <a:bodyPr/>
    <a:lstStyle/>
    <a:p>
      <a:pPr>
        <a:defRPr sz="900"/>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_rels/data1.xml.rels><?xml version="1.0" encoding="UTF-8" standalone="yes"?>
<Relationships xmlns="http://schemas.openxmlformats.org/package/2006/relationships"><Relationship Id="rId8" Type="http://schemas.openxmlformats.org/officeDocument/2006/relationships/image" Target="../media/image20.svg"/><Relationship Id="rId3" Type="http://schemas.openxmlformats.org/officeDocument/2006/relationships/image" Target="../media/image15.png"/><Relationship Id="rId7" Type="http://schemas.openxmlformats.org/officeDocument/2006/relationships/image" Target="../media/image19.png"/><Relationship Id="rId2" Type="http://schemas.openxmlformats.org/officeDocument/2006/relationships/image" Target="../media/image14.svg"/><Relationship Id="rId1" Type="http://schemas.openxmlformats.org/officeDocument/2006/relationships/image" Target="../media/image13.png"/><Relationship Id="rId6" Type="http://schemas.openxmlformats.org/officeDocument/2006/relationships/image" Target="../media/image18.svg"/><Relationship Id="rId5" Type="http://schemas.openxmlformats.org/officeDocument/2006/relationships/image" Target="../media/image17.png"/><Relationship Id="rId4" Type="http://schemas.openxmlformats.org/officeDocument/2006/relationships/image" Target="../media/image16.svg"/></Relationships>
</file>

<file path=ppt/diagrams/_rels/drawing1.xml.rels><?xml version="1.0" encoding="UTF-8" standalone="yes"?>
<Relationships xmlns="http://schemas.openxmlformats.org/package/2006/relationships"><Relationship Id="rId8" Type="http://schemas.openxmlformats.org/officeDocument/2006/relationships/image" Target="../media/image20.svg"/><Relationship Id="rId3" Type="http://schemas.openxmlformats.org/officeDocument/2006/relationships/image" Target="../media/image15.png"/><Relationship Id="rId7" Type="http://schemas.openxmlformats.org/officeDocument/2006/relationships/image" Target="../media/image19.png"/><Relationship Id="rId2" Type="http://schemas.openxmlformats.org/officeDocument/2006/relationships/image" Target="../media/image14.svg"/><Relationship Id="rId1" Type="http://schemas.openxmlformats.org/officeDocument/2006/relationships/image" Target="../media/image13.png"/><Relationship Id="rId6" Type="http://schemas.openxmlformats.org/officeDocument/2006/relationships/image" Target="../media/image18.svg"/><Relationship Id="rId5" Type="http://schemas.openxmlformats.org/officeDocument/2006/relationships/image" Target="../media/image17.png"/><Relationship Id="rId4" Type="http://schemas.openxmlformats.org/officeDocument/2006/relationships/image" Target="../media/image16.svg"/></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56CEDEC-25A5-4BD0-8E8E-95CBA0E82BFA}"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31340EE4-0C9D-4ADA-AE61-2BB4B8A7FE46}">
      <dgm:prSet/>
      <dgm:spPr/>
      <dgm:t>
        <a:bodyPr/>
        <a:lstStyle/>
        <a:p>
          <a:r>
            <a:rPr lang="en-US"/>
            <a:t>The EC Application Cycle is our smallest application cycle</a:t>
          </a:r>
        </a:p>
      </dgm:t>
    </dgm:pt>
    <dgm:pt modelId="{3E9D8794-872D-44C8-9170-7AB567CB5A0B}" type="parTrans" cxnId="{335FD89F-7EA9-471A-AC08-5424EBF7F9E4}">
      <dgm:prSet/>
      <dgm:spPr/>
      <dgm:t>
        <a:bodyPr/>
        <a:lstStyle/>
        <a:p>
          <a:endParaRPr lang="en-US"/>
        </a:p>
      </dgm:t>
    </dgm:pt>
    <dgm:pt modelId="{E518F3D3-D7E8-44B9-B5A7-C772168AFC22}" type="sibTrans" cxnId="{335FD89F-7EA9-471A-AC08-5424EBF7F9E4}">
      <dgm:prSet/>
      <dgm:spPr/>
      <dgm:t>
        <a:bodyPr/>
        <a:lstStyle/>
        <a:p>
          <a:endParaRPr lang="en-US"/>
        </a:p>
      </dgm:t>
    </dgm:pt>
    <dgm:pt modelId="{E8A9F9A5-7697-4EA1-A2E9-0FC805BB7E36}">
      <dgm:prSet/>
      <dgm:spPr/>
      <dgm:t>
        <a:bodyPr/>
        <a:lstStyle/>
        <a:p>
          <a:r>
            <a:rPr lang="en-US"/>
            <a:t>We nearly doubled the amount of time scheduled to review applications</a:t>
          </a:r>
        </a:p>
      </dgm:t>
    </dgm:pt>
    <dgm:pt modelId="{68473BF4-F3F0-4EB9-AC24-B938AFAC7F92}" type="parTrans" cxnId="{94C5006B-0FCC-4BB2-AC58-EC48A06B691A}">
      <dgm:prSet/>
      <dgm:spPr/>
      <dgm:t>
        <a:bodyPr/>
        <a:lstStyle/>
        <a:p>
          <a:endParaRPr lang="en-US"/>
        </a:p>
      </dgm:t>
    </dgm:pt>
    <dgm:pt modelId="{83804E7D-CA4C-4199-8636-5D7F2AAC5235}" type="sibTrans" cxnId="{94C5006B-0FCC-4BB2-AC58-EC48A06B691A}">
      <dgm:prSet/>
      <dgm:spPr/>
      <dgm:t>
        <a:bodyPr/>
        <a:lstStyle/>
        <a:p>
          <a:endParaRPr lang="en-US"/>
        </a:p>
      </dgm:t>
    </dgm:pt>
    <dgm:pt modelId="{BFE5101F-FF0E-4A34-939D-AF1BA2E37B3B}">
      <dgm:prSet/>
      <dgm:spPr/>
      <dgm:t>
        <a:bodyPr/>
        <a:lstStyle/>
        <a:p>
          <a:r>
            <a:rPr lang="en-US"/>
            <a:t>We dedicated two board meetings to decision making for EC awards instead of the usual one</a:t>
          </a:r>
        </a:p>
      </dgm:t>
    </dgm:pt>
    <dgm:pt modelId="{A5BC6076-8433-45C5-A697-B2B1CE3CFB3A}" type="parTrans" cxnId="{8B29F56B-5942-4877-B377-0D1D69C28D3F}">
      <dgm:prSet/>
      <dgm:spPr/>
      <dgm:t>
        <a:bodyPr/>
        <a:lstStyle/>
        <a:p>
          <a:endParaRPr lang="en-US"/>
        </a:p>
      </dgm:t>
    </dgm:pt>
    <dgm:pt modelId="{386760C2-D038-47EB-9954-099DD36B00D9}" type="sibTrans" cxnId="{8B29F56B-5942-4877-B377-0D1D69C28D3F}">
      <dgm:prSet/>
      <dgm:spPr/>
      <dgm:t>
        <a:bodyPr/>
        <a:lstStyle/>
        <a:p>
          <a:endParaRPr lang="en-US"/>
        </a:p>
      </dgm:t>
    </dgm:pt>
    <dgm:pt modelId="{DCCAF87F-5E3A-4C18-B628-D37368FDF9A6}">
      <dgm:prSet/>
      <dgm:spPr/>
      <dgm:t>
        <a:bodyPr/>
        <a:lstStyle/>
        <a:p>
          <a:r>
            <a:rPr lang="en-US"/>
            <a:t>The Program Committee was given a special review assignment </a:t>
          </a:r>
        </a:p>
      </dgm:t>
    </dgm:pt>
    <dgm:pt modelId="{33D47A90-9AB8-4571-A504-41AF155734FC}" type="parTrans" cxnId="{C685F812-B1B7-4B79-9C00-F9F564AB05EA}">
      <dgm:prSet/>
      <dgm:spPr/>
      <dgm:t>
        <a:bodyPr/>
        <a:lstStyle/>
        <a:p>
          <a:endParaRPr lang="en-US"/>
        </a:p>
      </dgm:t>
    </dgm:pt>
    <dgm:pt modelId="{E07BAB91-40F1-4A65-B34D-FF19A25788BE}" type="sibTrans" cxnId="{C685F812-B1B7-4B79-9C00-F9F564AB05EA}">
      <dgm:prSet/>
      <dgm:spPr/>
      <dgm:t>
        <a:bodyPr/>
        <a:lstStyle/>
        <a:p>
          <a:endParaRPr lang="en-US"/>
        </a:p>
      </dgm:t>
    </dgm:pt>
    <dgm:pt modelId="{5AC05DFB-D071-44D0-BB51-6A0958F35D01}" type="pres">
      <dgm:prSet presAssocID="{E56CEDEC-25A5-4BD0-8E8E-95CBA0E82BFA}" presName="root" presStyleCnt="0">
        <dgm:presLayoutVars>
          <dgm:dir/>
          <dgm:resizeHandles val="exact"/>
        </dgm:presLayoutVars>
      </dgm:prSet>
      <dgm:spPr/>
    </dgm:pt>
    <dgm:pt modelId="{1A478347-3F8E-48C7-AB56-BBC56355C300}" type="pres">
      <dgm:prSet presAssocID="{31340EE4-0C9D-4ADA-AE61-2BB4B8A7FE46}" presName="compNode" presStyleCnt="0"/>
      <dgm:spPr/>
    </dgm:pt>
    <dgm:pt modelId="{C45E3EA1-4C8D-48F7-97D3-41A4ACE723E1}" type="pres">
      <dgm:prSet presAssocID="{31340EE4-0C9D-4ADA-AE61-2BB4B8A7FE46}" presName="bgRect" presStyleLbl="bgShp" presStyleIdx="0" presStyleCnt="4"/>
      <dgm:spPr/>
    </dgm:pt>
    <dgm:pt modelId="{82F884E1-C1C3-4773-8B4C-18DE8FCA8CBC}" type="pres">
      <dgm:prSet presAssocID="{31340EE4-0C9D-4ADA-AE61-2BB4B8A7FE46}"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Repeat"/>
        </a:ext>
      </dgm:extLst>
    </dgm:pt>
    <dgm:pt modelId="{AED0E312-62C4-47F5-8CAE-6943EB07E378}" type="pres">
      <dgm:prSet presAssocID="{31340EE4-0C9D-4ADA-AE61-2BB4B8A7FE46}" presName="spaceRect" presStyleCnt="0"/>
      <dgm:spPr/>
    </dgm:pt>
    <dgm:pt modelId="{25522C8A-6F03-402E-98E3-868EA15C02D4}" type="pres">
      <dgm:prSet presAssocID="{31340EE4-0C9D-4ADA-AE61-2BB4B8A7FE46}" presName="parTx" presStyleLbl="revTx" presStyleIdx="0" presStyleCnt="4">
        <dgm:presLayoutVars>
          <dgm:chMax val="0"/>
          <dgm:chPref val="0"/>
        </dgm:presLayoutVars>
      </dgm:prSet>
      <dgm:spPr/>
    </dgm:pt>
    <dgm:pt modelId="{682814CE-53F0-4A3E-B88D-65CA4F6D312F}" type="pres">
      <dgm:prSet presAssocID="{E518F3D3-D7E8-44B9-B5A7-C772168AFC22}" presName="sibTrans" presStyleCnt="0"/>
      <dgm:spPr/>
    </dgm:pt>
    <dgm:pt modelId="{E1BDD1A8-AC37-4C74-852A-CD9860CD2767}" type="pres">
      <dgm:prSet presAssocID="{E8A9F9A5-7697-4EA1-A2E9-0FC805BB7E36}" presName="compNode" presStyleCnt="0"/>
      <dgm:spPr/>
    </dgm:pt>
    <dgm:pt modelId="{68476990-A2F5-4902-8A20-F9FAEBFE2F65}" type="pres">
      <dgm:prSet presAssocID="{E8A9F9A5-7697-4EA1-A2E9-0FC805BB7E36}" presName="bgRect" presStyleLbl="bgShp" presStyleIdx="1" presStyleCnt="4"/>
      <dgm:spPr/>
    </dgm:pt>
    <dgm:pt modelId="{B600F2DB-EC51-43B5-AB09-19B5F6DB18A9}" type="pres">
      <dgm:prSet presAssocID="{E8A9F9A5-7697-4EA1-A2E9-0FC805BB7E36}"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Stopwatch"/>
        </a:ext>
      </dgm:extLst>
    </dgm:pt>
    <dgm:pt modelId="{0C5BE304-6BF9-408F-AD6F-EC0BD21DD785}" type="pres">
      <dgm:prSet presAssocID="{E8A9F9A5-7697-4EA1-A2E9-0FC805BB7E36}" presName="spaceRect" presStyleCnt="0"/>
      <dgm:spPr/>
    </dgm:pt>
    <dgm:pt modelId="{9E06A9F8-939F-4793-8DCA-54F7FB75BBC9}" type="pres">
      <dgm:prSet presAssocID="{E8A9F9A5-7697-4EA1-A2E9-0FC805BB7E36}" presName="parTx" presStyleLbl="revTx" presStyleIdx="1" presStyleCnt="4">
        <dgm:presLayoutVars>
          <dgm:chMax val="0"/>
          <dgm:chPref val="0"/>
        </dgm:presLayoutVars>
      </dgm:prSet>
      <dgm:spPr/>
    </dgm:pt>
    <dgm:pt modelId="{E6FD21E0-DCC0-4E39-859F-7BFDBF041EBB}" type="pres">
      <dgm:prSet presAssocID="{83804E7D-CA4C-4199-8636-5D7F2AAC5235}" presName="sibTrans" presStyleCnt="0"/>
      <dgm:spPr/>
    </dgm:pt>
    <dgm:pt modelId="{5C02A484-53CA-4031-8298-2DDF04146C3D}" type="pres">
      <dgm:prSet presAssocID="{BFE5101F-FF0E-4A34-939D-AF1BA2E37B3B}" presName="compNode" presStyleCnt="0"/>
      <dgm:spPr/>
    </dgm:pt>
    <dgm:pt modelId="{ECB1ABB3-E796-45B3-9C39-603C900CC609}" type="pres">
      <dgm:prSet presAssocID="{BFE5101F-FF0E-4A34-939D-AF1BA2E37B3B}" presName="bgRect" presStyleLbl="bgShp" presStyleIdx="2" presStyleCnt="4"/>
      <dgm:spPr/>
    </dgm:pt>
    <dgm:pt modelId="{7AFA2729-417F-486F-A9D5-290475393071}" type="pres">
      <dgm:prSet presAssocID="{BFE5101F-FF0E-4A34-939D-AF1BA2E37B3B}"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Meeting"/>
        </a:ext>
      </dgm:extLst>
    </dgm:pt>
    <dgm:pt modelId="{350C7BAF-E9AF-4EA8-8008-EF20760A984D}" type="pres">
      <dgm:prSet presAssocID="{BFE5101F-FF0E-4A34-939D-AF1BA2E37B3B}" presName="spaceRect" presStyleCnt="0"/>
      <dgm:spPr/>
    </dgm:pt>
    <dgm:pt modelId="{0CC9989A-3DC0-45D6-AA1C-1F5616D5D209}" type="pres">
      <dgm:prSet presAssocID="{BFE5101F-FF0E-4A34-939D-AF1BA2E37B3B}" presName="parTx" presStyleLbl="revTx" presStyleIdx="2" presStyleCnt="4">
        <dgm:presLayoutVars>
          <dgm:chMax val="0"/>
          <dgm:chPref val="0"/>
        </dgm:presLayoutVars>
      </dgm:prSet>
      <dgm:spPr/>
    </dgm:pt>
    <dgm:pt modelId="{3315976F-25ED-4971-8EA7-5A2C43ABA301}" type="pres">
      <dgm:prSet presAssocID="{386760C2-D038-47EB-9954-099DD36B00D9}" presName="sibTrans" presStyleCnt="0"/>
      <dgm:spPr/>
    </dgm:pt>
    <dgm:pt modelId="{931CF216-5556-4F9A-9CED-E227C7067B53}" type="pres">
      <dgm:prSet presAssocID="{DCCAF87F-5E3A-4C18-B628-D37368FDF9A6}" presName="compNode" presStyleCnt="0"/>
      <dgm:spPr/>
    </dgm:pt>
    <dgm:pt modelId="{4630F74B-CBCC-4B0A-875E-7521D6317F43}" type="pres">
      <dgm:prSet presAssocID="{DCCAF87F-5E3A-4C18-B628-D37368FDF9A6}" presName="bgRect" presStyleLbl="bgShp" presStyleIdx="3" presStyleCnt="4"/>
      <dgm:spPr/>
    </dgm:pt>
    <dgm:pt modelId="{679970E2-712B-4745-AED5-A37B1AEAE5E8}" type="pres">
      <dgm:prSet presAssocID="{DCCAF87F-5E3A-4C18-B628-D37368FDF9A6}"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Checkmark"/>
        </a:ext>
      </dgm:extLst>
    </dgm:pt>
    <dgm:pt modelId="{A53AF004-FCE0-4104-8129-C5238C38104B}" type="pres">
      <dgm:prSet presAssocID="{DCCAF87F-5E3A-4C18-B628-D37368FDF9A6}" presName="spaceRect" presStyleCnt="0"/>
      <dgm:spPr/>
    </dgm:pt>
    <dgm:pt modelId="{BAD7D56B-42AE-4BDF-B2BC-2F3F91774D07}" type="pres">
      <dgm:prSet presAssocID="{DCCAF87F-5E3A-4C18-B628-D37368FDF9A6}" presName="parTx" presStyleLbl="revTx" presStyleIdx="3" presStyleCnt="4">
        <dgm:presLayoutVars>
          <dgm:chMax val="0"/>
          <dgm:chPref val="0"/>
        </dgm:presLayoutVars>
      </dgm:prSet>
      <dgm:spPr/>
    </dgm:pt>
  </dgm:ptLst>
  <dgm:cxnLst>
    <dgm:cxn modelId="{C685F812-B1B7-4B79-9C00-F9F564AB05EA}" srcId="{E56CEDEC-25A5-4BD0-8E8E-95CBA0E82BFA}" destId="{DCCAF87F-5E3A-4C18-B628-D37368FDF9A6}" srcOrd="3" destOrd="0" parTransId="{33D47A90-9AB8-4571-A504-41AF155734FC}" sibTransId="{E07BAB91-40F1-4A65-B34D-FF19A25788BE}"/>
    <dgm:cxn modelId="{94C5006B-0FCC-4BB2-AC58-EC48A06B691A}" srcId="{E56CEDEC-25A5-4BD0-8E8E-95CBA0E82BFA}" destId="{E8A9F9A5-7697-4EA1-A2E9-0FC805BB7E36}" srcOrd="1" destOrd="0" parTransId="{68473BF4-F3F0-4EB9-AC24-B938AFAC7F92}" sibTransId="{83804E7D-CA4C-4199-8636-5D7F2AAC5235}"/>
    <dgm:cxn modelId="{8B29F56B-5942-4877-B377-0D1D69C28D3F}" srcId="{E56CEDEC-25A5-4BD0-8E8E-95CBA0E82BFA}" destId="{BFE5101F-FF0E-4A34-939D-AF1BA2E37B3B}" srcOrd="2" destOrd="0" parTransId="{A5BC6076-8433-45C5-A697-B2B1CE3CFB3A}" sibTransId="{386760C2-D038-47EB-9954-099DD36B00D9}"/>
    <dgm:cxn modelId="{4F3E2750-BCB5-497C-A1D1-4DB62501DFBE}" type="presOf" srcId="{31340EE4-0C9D-4ADA-AE61-2BB4B8A7FE46}" destId="{25522C8A-6F03-402E-98E3-868EA15C02D4}" srcOrd="0" destOrd="0" presId="urn:microsoft.com/office/officeart/2018/2/layout/IconVerticalSolidList"/>
    <dgm:cxn modelId="{996E338D-ECFD-47F6-80BD-D45DE1A5069B}" type="presOf" srcId="{BFE5101F-FF0E-4A34-939D-AF1BA2E37B3B}" destId="{0CC9989A-3DC0-45D6-AA1C-1F5616D5D209}" srcOrd="0" destOrd="0" presId="urn:microsoft.com/office/officeart/2018/2/layout/IconVerticalSolidList"/>
    <dgm:cxn modelId="{335FD89F-7EA9-471A-AC08-5424EBF7F9E4}" srcId="{E56CEDEC-25A5-4BD0-8E8E-95CBA0E82BFA}" destId="{31340EE4-0C9D-4ADA-AE61-2BB4B8A7FE46}" srcOrd="0" destOrd="0" parTransId="{3E9D8794-872D-44C8-9170-7AB567CB5A0B}" sibTransId="{E518F3D3-D7E8-44B9-B5A7-C772168AFC22}"/>
    <dgm:cxn modelId="{545C79BC-3DC8-44CA-9A43-FC868C237D2B}" type="presOf" srcId="{E8A9F9A5-7697-4EA1-A2E9-0FC805BB7E36}" destId="{9E06A9F8-939F-4793-8DCA-54F7FB75BBC9}" srcOrd="0" destOrd="0" presId="urn:microsoft.com/office/officeart/2018/2/layout/IconVerticalSolidList"/>
    <dgm:cxn modelId="{88FCDCD1-0452-4EC8-AC06-F6B50126364E}" type="presOf" srcId="{E56CEDEC-25A5-4BD0-8E8E-95CBA0E82BFA}" destId="{5AC05DFB-D071-44D0-BB51-6A0958F35D01}" srcOrd="0" destOrd="0" presId="urn:microsoft.com/office/officeart/2018/2/layout/IconVerticalSolidList"/>
    <dgm:cxn modelId="{1556D9E3-D619-4186-8BFD-0EE99DA627FA}" type="presOf" srcId="{DCCAF87F-5E3A-4C18-B628-D37368FDF9A6}" destId="{BAD7D56B-42AE-4BDF-B2BC-2F3F91774D07}" srcOrd="0" destOrd="0" presId="urn:microsoft.com/office/officeart/2018/2/layout/IconVerticalSolidList"/>
    <dgm:cxn modelId="{F7569B61-BB8A-40F8-9073-45E110829F2E}" type="presParOf" srcId="{5AC05DFB-D071-44D0-BB51-6A0958F35D01}" destId="{1A478347-3F8E-48C7-AB56-BBC56355C300}" srcOrd="0" destOrd="0" presId="urn:microsoft.com/office/officeart/2018/2/layout/IconVerticalSolidList"/>
    <dgm:cxn modelId="{C868EC2F-C889-45F8-8E89-0B3FE50B8457}" type="presParOf" srcId="{1A478347-3F8E-48C7-AB56-BBC56355C300}" destId="{C45E3EA1-4C8D-48F7-97D3-41A4ACE723E1}" srcOrd="0" destOrd="0" presId="urn:microsoft.com/office/officeart/2018/2/layout/IconVerticalSolidList"/>
    <dgm:cxn modelId="{0C9C05AF-B208-4E57-BAB6-B45C3F4511DE}" type="presParOf" srcId="{1A478347-3F8E-48C7-AB56-BBC56355C300}" destId="{82F884E1-C1C3-4773-8B4C-18DE8FCA8CBC}" srcOrd="1" destOrd="0" presId="urn:microsoft.com/office/officeart/2018/2/layout/IconVerticalSolidList"/>
    <dgm:cxn modelId="{BCD9C87A-51C8-4A4C-9020-34CDC469CF13}" type="presParOf" srcId="{1A478347-3F8E-48C7-AB56-BBC56355C300}" destId="{AED0E312-62C4-47F5-8CAE-6943EB07E378}" srcOrd="2" destOrd="0" presId="urn:microsoft.com/office/officeart/2018/2/layout/IconVerticalSolidList"/>
    <dgm:cxn modelId="{A9FDC312-569E-4A72-AE5E-B48C73E39535}" type="presParOf" srcId="{1A478347-3F8E-48C7-AB56-BBC56355C300}" destId="{25522C8A-6F03-402E-98E3-868EA15C02D4}" srcOrd="3" destOrd="0" presId="urn:microsoft.com/office/officeart/2018/2/layout/IconVerticalSolidList"/>
    <dgm:cxn modelId="{7BD48F1B-B4A3-4B3A-B4D9-DD55AEA8CFC8}" type="presParOf" srcId="{5AC05DFB-D071-44D0-BB51-6A0958F35D01}" destId="{682814CE-53F0-4A3E-B88D-65CA4F6D312F}" srcOrd="1" destOrd="0" presId="urn:microsoft.com/office/officeart/2018/2/layout/IconVerticalSolidList"/>
    <dgm:cxn modelId="{B88A7BD3-CD50-410D-B67F-12B9EFC248CE}" type="presParOf" srcId="{5AC05DFB-D071-44D0-BB51-6A0958F35D01}" destId="{E1BDD1A8-AC37-4C74-852A-CD9860CD2767}" srcOrd="2" destOrd="0" presId="urn:microsoft.com/office/officeart/2018/2/layout/IconVerticalSolidList"/>
    <dgm:cxn modelId="{20E1A47D-3D77-4F67-A920-862842F864F1}" type="presParOf" srcId="{E1BDD1A8-AC37-4C74-852A-CD9860CD2767}" destId="{68476990-A2F5-4902-8A20-F9FAEBFE2F65}" srcOrd="0" destOrd="0" presId="urn:microsoft.com/office/officeart/2018/2/layout/IconVerticalSolidList"/>
    <dgm:cxn modelId="{2422792B-A09F-4F47-9672-50B2365091CF}" type="presParOf" srcId="{E1BDD1A8-AC37-4C74-852A-CD9860CD2767}" destId="{B600F2DB-EC51-43B5-AB09-19B5F6DB18A9}" srcOrd="1" destOrd="0" presId="urn:microsoft.com/office/officeart/2018/2/layout/IconVerticalSolidList"/>
    <dgm:cxn modelId="{288C7FC3-2C46-45F2-82EC-18649B31DC84}" type="presParOf" srcId="{E1BDD1A8-AC37-4C74-852A-CD9860CD2767}" destId="{0C5BE304-6BF9-408F-AD6F-EC0BD21DD785}" srcOrd="2" destOrd="0" presId="urn:microsoft.com/office/officeart/2018/2/layout/IconVerticalSolidList"/>
    <dgm:cxn modelId="{E26CA7E2-419D-453A-A367-1BB39F6866B4}" type="presParOf" srcId="{E1BDD1A8-AC37-4C74-852A-CD9860CD2767}" destId="{9E06A9F8-939F-4793-8DCA-54F7FB75BBC9}" srcOrd="3" destOrd="0" presId="urn:microsoft.com/office/officeart/2018/2/layout/IconVerticalSolidList"/>
    <dgm:cxn modelId="{8F304245-A1FD-4178-80CF-8AE6D310D173}" type="presParOf" srcId="{5AC05DFB-D071-44D0-BB51-6A0958F35D01}" destId="{E6FD21E0-DCC0-4E39-859F-7BFDBF041EBB}" srcOrd="3" destOrd="0" presId="urn:microsoft.com/office/officeart/2018/2/layout/IconVerticalSolidList"/>
    <dgm:cxn modelId="{B2B5F5D7-86A3-43C4-A673-94C6F2F6ED06}" type="presParOf" srcId="{5AC05DFB-D071-44D0-BB51-6A0958F35D01}" destId="{5C02A484-53CA-4031-8298-2DDF04146C3D}" srcOrd="4" destOrd="0" presId="urn:microsoft.com/office/officeart/2018/2/layout/IconVerticalSolidList"/>
    <dgm:cxn modelId="{8D2E9460-98F5-4C9D-AE93-7EB895377741}" type="presParOf" srcId="{5C02A484-53CA-4031-8298-2DDF04146C3D}" destId="{ECB1ABB3-E796-45B3-9C39-603C900CC609}" srcOrd="0" destOrd="0" presId="urn:microsoft.com/office/officeart/2018/2/layout/IconVerticalSolidList"/>
    <dgm:cxn modelId="{1778D0B3-819E-4BBD-839B-4400BD49D3D1}" type="presParOf" srcId="{5C02A484-53CA-4031-8298-2DDF04146C3D}" destId="{7AFA2729-417F-486F-A9D5-290475393071}" srcOrd="1" destOrd="0" presId="urn:microsoft.com/office/officeart/2018/2/layout/IconVerticalSolidList"/>
    <dgm:cxn modelId="{C5262818-2B10-4FBA-AB07-99B32898D021}" type="presParOf" srcId="{5C02A484-53CA-4031-8298-2DDF04146C3D}" destId="{350C7BAF-E9AF-4EA8-8008-EF20760A984D}" srcOrd="2" destOrd="0" presId="urn:microsoft.com/office/officeart/2018/2/layout/IconVerticalSolidList"/>
    <dgm:cxn modelId="{45D121ED-4D10-4FA6-B424-599CC3195954}" type="presParOf" srcId="{5C02A484-53CA-4031-8298-2DDF04146C3D}" destId="{0CC9989A-3DC0-45D6-AA1C-1F5616D5D209}" srcOrd="3" destOrd="0" presId="urn:microsoft.com/office/officeart/2018/2/layout/IconVerticalSolidList"/>
    <dgm:cxn modelId="{AB1EC049-696F-49AA-831D-20D690D87E03}" type="presParOf" srcId="{5AC05DFB-D071-44D0-BB51-6A0958F35D01}" destId="{3315976F-25ED-4971-8EA7-5A2C43ABA301}" srcOrd="5" destOrd="0" presId="urn:microsoft.com/office/officeart/2018/2/layout/IconVerticalSolidList"/>
    <dgm:cxn modelId="{A69C2092-5210-403F-A080-06D79668D5EA}" type="presParOf" srcId="{5AC05DFB-D071-44D0-BB51-6A0958F35D01}" destId="{931CF216-5556-4F9A-9CED-E227C7067B53}" srcOrd="6" destOrd="0" presId="urn:microsoft.com/office/officeart/2018/2/layout/IconVerticalSolidList"/>
    <dgm:cxn modelId="{19D8B8E0-864E-437C-BEA5-E3E3626AF959}" type="presParOf" srcId="{931CF216-5556-4F9A-9CED-E227C7067B53}" destId="{4630F74B-CBCC-4B0A-875E-7521D6317F43}" srcOrd="0" destOrd="0" presId="urn:microsoft.com/office/officeart/2018/2/layout/IconVerticalSolidList"/>
    <dgm:cxn modelId="{47DE83E8-63C8-4C94-8626-F061BC22959F}" type="presParOf" srcId="{931CF216-5556-4F9A-9CED-E227C7067B53}" destId="{679970E2-712B-4745-AED5-A37B1AEAE5E8}" srcOrd="1" destOrd="0" presId="urn:microsoft.com/office/officeart/2018/2/layout/IconVerticalSolidList"/>
    <dgm:cxn modelId="{C8D87636-385C-4063-84AB-034404177689}" type="presParOf" srcId="{931CF216-5556-4F9A-9CED-E227C7067B53}" destId="{A53AF004-FCE0-4104-8129-C5238C38104B}" srcOrd="2" destOrd="0" presId="urn:microsoft.com/office/officeart/2018/2/layout/IconVerticalSolidList"/>
    <dgm:cxn modelId="{DBA80FD6-9707-4846-90F4-7D410AFEC7F2}" type="presParOf" srcId="{931CF216-5556-4F9A-9CED-E227C7067B53}" destId="{BAD7D56B-42AE-4BDF-B2BC-2F3F91774D07}"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45E3EA1-4C8D-48F7-97D3-41A4ACE723E1}">
      <dsp:nvSpPr>
        <dsp:cNvPr id="0" name=""/>
        <dsp:cNvSpPr/>
      </dsp:nvSpPr>
      <dsp:spPr>
        <a:xfrm>
          <a:off x="0" y="1957"/>
          <a:ext cx="8229600" cy="992010"/>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2F884E1-C1C3-4773-8B4C-18DE8FCA8CBC}">
      <dsp:nvSpPr>
        <dsp:cNvPr id="0" name=""/>
        <dsp:cNvSpPr/>
      </dsp:nvSpPr>
      <dsp:spPr>
        <a:xfrm>
          <a:off x="300083" y="225159"/>
          <a:ext cx="545605" cy="54560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25522C8A-6F03-402E-98E3-868EA15C02D4}">
      <dsp:nvSpPr>
        <dsp:cNvPr id="0" name=""/>
        <dsp:cNvSpPr/>
      </dsp:nvSpPr>
      <dsp:spPr>
        <a:xfrm>
          <a:off x="1145772" y="1957"/>
          <a:ext cx="7083827" cy="9920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4988" tIns="104988" rIns="104988" bIns="104988" numCol="1" spcCol="1270" anchor="ctr" anchorCtr="0">
          <a:noAutofit/>
        </a:bodyPr>
        <a:lstStyle/>
        <a:p>
          <a:pPr marL="0" lvl="0" indent="0" algn="l" defTabSz="977900">
            <a:lnSpc>
              <a:spcPct val="90000"/>
            </a:lnSpc>
            <a:spcBef>
              <a:spcPct val="0"/>
            </a:spcBef>
            <a:spcAft>
              <a:spcPct val="35000"/>
            </a:spcAft>
            <a:buNone/>
          </a:pPr>
          <a:r>
            <a:rPr lang="en-US" sz="2200" kern="1200"/>
            <a:t>The EC Application Cycle is our smallest application cycle</a:t>
          </a:r>
        </a:p>
      </dsp:txBody>
      <dsp:txXfrm>
        <a:off x="1145772" y="1957"/>
        <a:ext cx="7083827" cy="992010"/>
      </dsp:txXfrm>
    </dsp:sp>
    <dsp:sp modelId="{68476990-A2F5-4902-8A20-F9FAEBFE2F65}">
      <dsp:nvSpPr>
        <dsp:cNvPr id="0" name=""/>
        <dsp:cNvSpPr/>
      </dsp:nvSpPr>
      <dsp:spPr>
        <a:xfrm>
          <a:off x="0" y="1241970"/>
          <a:ext cx="8229600" cy="992010"/>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600F2DB-EC51-43B5-AB09-19B5F6DB18A9}">
      <dsp:nvSpPr>
        <dsp:cNvPr id="0" name=""/>
        <dsp:cNvSpPr/>
      </dsp:nvSpPr>
      <dsp:spPr>
        <a:xfrm>
          <a:off x="300083" y="1465172"/>
          <a:ext cx="545605" cy="545605"/>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9E06A9F8-939F-4793-8DCA-54F7FB75BBC9}">
      <dsp:nvSpPr>
        <dsp:cNvPr id="0" name=""/>
        <dsp:cNvSpPr/>
      </dsp:nvSpPr>
      <dsp:spPr>
        <a:xfrm>
          <a:off x="1145772" y="1241970"/>
          <a:ext cx="7083827" cy="9920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4988" tIns="104988" rIns="104988" bIns="104988" numCol="1" spcCol="1270" anchor="ctr" anchorCtr="0">
          <a:noAutofit/>
        </a:bodyPr>
        <a:lstStyle/>
        <a:p>
          <a:pPr marL="0" lvl="0" indent="0" algn="l" defTabSz="977900">
            <a:lnSpc>
              <a:spcPct val="90000"/>
            </a:lnSpc>
            <a:spcBef>
              <a:spcPct val="0"/>
            </a:spcBef>
            <a:spcAft>
              <a:spcPct val="35000"/>
            </a:spcAft>
            <a:buNone/>
          </a:pPr>
          <a:r>
            <a:rPr lang="en-US" sz="2200" kern="1200"/>
            <a:t>We nearly doubled the amount of time scheduled to review applications</a:t>
          </a:r>
        </a:p>
      </dsp:txBody>
      <dsp:txXfrm>
        <a:off x="1145772" y="1241970"/>
        <a:ext cx="7083827" cy="992010"/>
      </dsp:txXfrm>
    </dsp:sp>
    <dsp:sp modelId="{ECB1ABB3-E796-45B3-9C39-603C900CC609}">
      <dsp:nvSpPr>
        <dsp:cNvPr id="0" name=""/>
        <dsp:cNvSpPr/>
      </dsp:nvSpPr>
      <dsp:spPr>
        <a:xfrm>
          <a:off x="0" y="2481983"/>
          <a:ext cx="8229600" cy="992010"/>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AFA2729-417F-486F-A9D5-290475393071}">
      <dsp:nvSpPr>
        <dsp:cNvPr id="0" name=""/>
        <dsp:cNvSpPr/>
      </dsp:nvSpPr>
      <dsp:spPr>
        <a:xfrm>
          <a:off x="300083" y="2705186"/>
          <a:ext cx="545605" cy="545605"/>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0CC9989A-3DC0-45D6-AA1C-1F5616D5D209}">
      <dsp:nvSpPr>
        <dsp:cNvPr id="0" name=""/>
        <dsp:cNvSpPr/>
      </dsp:nvSpPr>
      <dsp:spPr>
        <a:xfrm>
          <a:off x="1145772" y="2481983"/>
          <a:ext cx="7083827" cy="9920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4988" tIns="104988" rIns="104988" bIns="104988" numCol="1" spcCol="1270" anchor="ctr" anchorCtr="0">
          <a:noAutofit/>
        </a:bodyPr>
        <a:lstStyle/>
        <a:p>
          <a:pPr marL="0" lvl="0" indent="0" algn="l" defTabSz="977900">
            <a:lnSpc>
              <a:spcPct val="90000"/>
            </a:lnSpc>
            <a:spcBef>
              <a:spcPct val="0"/>
            </a:spcBef>
            <a:spcAft>
              <a:spcPct val="35000"/>
            </a:spcAft>
            <a:buNone/>
          </a:pPr>
          <a:r>
            <a:rPr lang="en-US" sz="2200" kern="1200"/>
            <a:t>We dedicated two board meetings to decision making for EC awards instead of the usual one</a:t>
          </a:r>
        </a:p>
      </dsp:txBody>
      <dsp:txXfrm>
        <a:off x="1145772" y="2481983"/>
        <a:ext cx="7083827" cy="992010"/>
      </dsp:txXfrm>
    </dsp:sp>
    <dsp:sp modelId="{4630F74B-CBCC-4B0A-875E-7521D6317F43}">
      <dsp:nvSpPr>
        <dsp:cNvPr id="0" name=""/>
        <dsp:cNvSpPr/>
      </dsp:nvSpPr>
      <dsp:spPr>
        <a:xfrm>
          <a:off x="0" y="3721997"/>
          <a:ext cx="8229600" cy="992010"/>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79970E2-712B-4745-AED5-A37B1AEAE5E8}">
      <dsp:nvSpPr>
        <dsp:cNvPr id="0" name=""/>
        <dsp:cNvSpPr/>
      </dsp:nvSpPr>
      <dsp:spPr>
        <a:xfrm>
          <a:off x="300083" y="3945199"/>
          <a:ext cx="545605" cy="545605"/>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BAD7D56B-42AE-4BDF-B2BC-2F3F91774D07}">
      <dsp:nvSpPr>
        <dsp:cNvPr id="0" name=""/>
        <dsp:cNvSpPr/>
      </dsp:nvSpPr>
      <dsp:spPr>
        <a:xfrm>
          <a:off x="1145772" y="3721997"/>
          <a:ext cx="7083827" cy="9920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4988" tIns="104988" rIns="104988" bIns="104988" numCol="1" spcCol="1270" anchor="ctr" anchorCtr="0">
          <a:noAutofit/>
        </a:bodyPr>
        <a:lstStyle/>
        <a:p>
          <a:pPr marL="0" lvl="0" indent="0" algn="l" defTabSz="977900">
            <a:lnSpc>
              <a:spcPct val="90000"/>
            </a:lnSpc>
            <a:spcBef>
              <a:spcPct val="0"/>
            </a:spcBef>
            <a:spcAft>
              <a:spcPct val="35000"/>
            </a:spcAft>
            <a:buNone/>
          </a:pPr>
          <a:r>
            <a:rPr lang="en-US" sz="2200" kern="1200"/>
            <a:t>The Program Committee was given a special review assignment </a:t>
          </a:r>
        </a:p>
      </dsp:txBody>
      <dsp:txXfrm>
        <a:off x="1145772" y="3721997"/>
        <a:ext cx="7083827" cy="992010"/>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93282FC-D5EC-4943-91D1-20946FE181CA}" type="datetimeFigureOut">
              <a:rPr lang="en-US" smtClean="0"/>
              <a:t>8/18/2025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BDD8B93-AAA5-2A4B-982D-DB2AA52BBE2F}" type="slidenum">
              <a:rPr lang="en-US" smtClean="0"/>
              <a:t>‹#›</a:t>
            </a:fld>
            <a:endParaRPr lang="en-US"/>
          </a:p>
        </p:txBody>
      </p:sp>
    </p:spTree>
    <p:extLst>
      <p:ext uri="{BB962C8B-B14F-4D97-AF65-F5344CB8AC3E}">
        <p14:creationId xmlns:p14="http://schemas.microsoft.com/office/powerpoint/2010/main" val="298147479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68AD1F3-45DE-0D4A-89A3-372156F84E4D}" type="datetimeFigureOut">
              <a:rPr lang="en-US" smtClean="0"/>
              <a:t>8/18/2025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7BA30C5-7907-2249-84A8-CA2905C88B24}" type="slidenum">
              <a:rPr lang="en-US" smtClean="0"/>
              <a:t>‹#›</a:t>
            </a:fld>
            <a:endParaRPr lang="en-US"/>
          </a:p>
        </p:txBody>
      </p:sp>
    </p:spTree>
    <p:extLst>
      <p:ext uri="{BB962C8B-B14F-4D97-AF65-F5344CB8AC3E}">
        <p14:creationId xmlns:p14="http://schemas.microsoft.com/office/powerpoint/2010/main" val="2207138812"/>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7" name="Picture 6" descr="MHB Bcknds B 004.jpg"/>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9144000" cy="6858000"/>
          </a:xfrm>
          <a:prstGeom prst="rect">
            <a:avLst/>
          </a:prstGeom>
        </p:spPr>
      </p:pic>
      <p:pic>
        <p:nvPicPr>
          <p:cNvPr id="8" name="Picture 7" descr="STL MHB MASTER LOGO without TAG PERIODS.png"/>
          <p:cNvPicPr>
            <a:picLocks noChangeAspect="1"/>
          </p:cNvPicPr>
          <p:nvPr userDrawn="1"/>
        </p:nvPicPr>
        <p:blipFill rotWithShape="1">
          <a:blip r:embed="rId3" cstate="screen">
            <a:extLst>
              <a:ext uri="{28A0092B-C50C-407E-A947-70E740481C1C}">
                <a14:useLocalDpi xmlns:a14="http://schemas.microsoft.com/office/drawing/2010/main"/>
              </a:ext>
            </a:extLst>
          </a:blip>
          <a:srcRect r="36181"/>
          <a:stretch/>
        </p:blipFill>
        <p:spPr>
          <a:xfrm>
            <a:off x="508000" y="657110"/>
            <a:ext cx="2749550" cy="1117493"/>
          </a:xfrm>
          <a:prstGeom prst="rect">
            <a:avLst/>
          </a:prstGeom>
        </p:spPr>
      </p:pic>
      <p:pic>
        <p:nvPicPr>
          <p:cNvPr id="9" name="Picture 8" descr="STL MHB MASTER LOGO without TAG PERIODS.png"/>
          <p:cNvPicPr>
            <a:picLocks noChangeAspect="1"/>
          </p:cNvPicPr>
          <p:nvPr userDrawn="1"/>
        </p:nvPicPr>
        <p:blipFill rotWithShape="1">
          <a:blip r:embed="rId3" cstate="screen">
            <a:extLst>
              <a:ext uri="{28A0092B-C50C-407E-A947-70E740481C1C}">
                <a14:useLocalDpi xmlns:a14="http://schemas.microsoft.com/office/drawing/2010/main"/>
              </a:ext>
            </a:extLst>
          </a:blip>
          <a:srcRect l="62934" r="-4055"/>
          <a:stretch/>
        </p:blipFill>
        <p:spPr>
          <a:xfrm>
            <a:off x="6762750" y="657110"/>
            <a:ext cx="1771650" cy="1117493"/>
          </a:xfrm>
          <a:prstGeom prst="rect">
            <a:avLst/>
          </a:prstGeom>
        </p:spPr>
      </p:pic>
      <p:sp>
        <p:nvSpPr>
          <p:cNvPr id="2" name="Title 1"/>
          <p:cNvSpPr>
            <a:spLocks noGrp="1"/>
          </p:cNvSpPr>
          <p:nvPr>
            <p:ph type="ctrTitle"/>
          </p:nvPr>
        </p:nvSpPr>
        <p:spPr>
          <a:xfrm>
            <a:off x="486649" y="2679336"/>
            <a:ext cx="6046746" cy="1809336"/>
          </a:xfrm>
        </p:spPr>
        <p:txBody>
          <a:bodyPr/>
          <a:lstStyle>
            <a:lvl1pPr>
              <a:defRPr>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479308" y="6042771"/>
            <a:ext cx="3771069" cy="556471"/>
          </a:xfrm>
        </p:spPr>
        <p:txBody>
          <a:bodyPr/>
          <a:lstStyle>
            <a:lvl1pPr marL="0" indent="0" algn="l">
              <a:buNone/>
              <a:defRPr sz="16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Tree>
    <p:extLst>
      <p:ext uri="{BB962C8B-B14F-4D97-AF65-F5344CB8AC3E}">
        <p14:creationId xmlns:p14="http://schemas.microsoft.com/office/powerpoint/2010/main" val="18029866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Date Placeholder 3"/>
          <p:cNvSpPr>
            <a:spLocks noGrp="1"/>
          </p:cNvSpPr>
          <p:nvPr>
            <p:ph type="dt" sz="half" idx="2"/>
          </p:nvPr>
        </p:nvSpPr>
        <p:spPr>
          <a:xfrm>
            <a:off x="6271189" y="6356350"/>
            <a:ext cx="2133600" cy="365125"/>
          </a:xfrm>
          <a:prstGeom prst="rect">
            <a:avLst/>
          </a:prstGeom>
        </p:spPr>
        <p:txBody>
          <a:bodyPr vert="horz" lIns="91440" tIns="45720" rIns="91440" bIns="45720" rtlCol="0" anchor="ctr"/>
          <a:lstStyle>
            <a:lvl1pPr algn="r">
              <a:defRPr sz="800">
                <a:solidFill>
                  <a:schemeClr val="tx1"/>
                </a:solidFill>
                <a:latin typeface="Arial"/>
                <a:cs typeface="Arial"/>
              </a:defRPr>
            </a:lvl1pPr>
          </a:lstStyle>
          <a:p>
            <a:fld id="{8466350E-FD96-544C-AE0E-5023492063AA}" type="datetime4">
              <a:rPr lang="en-US" smtClean="0"/>
              <a:t>August 18, 2025</a:t>
            </a:fld>
            <a:endParaRPr lang="en-US"/>
          </a:p>
        </p:txBody>
      </p:sp>
      <p:sp>
        <p:nvSpPr>
          <p:cNvPr id="9" name="Slide Number Placeholder 5"/>
          <p:cNvSpPr>
            <a:spLocks noGrp="1"/>
          </p:cNvSpPr>
          <p:nvPr>
            <p:ph type="sldNum" sz="quarter" idx="4"/>
          </p:nvPr>
        </p:nvSpPr>
        <p:spPr>
          <a:xfrm>
            <a:off x="6641292" y="6356350"/>
            <a:ext cx="2133600" cy="365125"/>
          </a:xfrm>
          <a:prstGeom prst="rect">
            <a:avLst/>
          </a:prstGeom>
        </p:spPr>
        <p:txBody>
          <a:bodyPr vert="horz" lIns="91440" tIns="45720" rIns="91440" bIns="45720" rtlCol="0" anchor="ctr"/>
          <a:lstStyle>
            <a:lvl1pPr algn="r">
              <a:defRPr sz="1100">
                <a:solidFill>
                  <a:schemeClr val="tx1"/>
                </a:solidFill>
                <a:latin typeface="Arial"/>
                <a:cs typeface="Arial"/>
              </a:defRPr>
            </a:lvl1pPr>
          </a:lstStyle>
          <a:p>
            <a:fld id="{287F944C-6315-6042-840E-B3BFFC821D31}" type="slidenum">
              <a:rPr lang="en-US" smtClean="0"/>
              <a:pPr/>
              <a:t>‹#›</a:t>
            </a:fld>
            <a:endParaRPr lang="en-US" dirty="0"/>
          </a:p>
        </p:txBody>
      </p:sp>
    </p:spTree>
    <p:extLst>
      <p:ext uri="{BB962C8B-B14F-4D97-AF65-F5344CB8AC3E}">
        <p14:creationId xmlns:p14="http://schemas.microsoft.com/office/powerpoint/2010/main" val="28694980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p:nvPr userDrawn="1"/>
        </p:nvSpPr>
        <p:spPr>
          <a:xfrm>
            <a:off x="0" y="0"/>
            <a:ext cx="9144000" cy="594360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Date Placeholder 3"/>
          <p:cNvSpPr>
            <a:spLocks noGrp="1"/>
          </p:cNvSpPr>
          <p:nvPr>
            <p:ph type="dt" sz="half" idx="2"/>
          </p:nvPr>
        </p:nvSpPr>
        <p:spPr>
          <a:xfrm>
            <a:off x="6271189" y="6356350"/>
            <a:ext cx="2133600" cy="365125"/>
          </a:xfrm>
          <a:prstGeom prst="rect">
            <a:avLst/>
          </a:prstGeom>
        </p:spPr>
        <p:txBody>
          <a:bodyPr vert="horz" lIns="91440" tIns="45720" rIns="91440" bIns="45720" rtlCol="0" anchor="ctr"/>
          <a:lstStyle>
            <a:lvl1pPr algn="r">
              <a:defRPr sz="800">
                <a:solidFill>
                  <a:schemeClr val="tx1"/>
                </a:solidFill>
                <a:latin typeface="Arial"/>
                <a:cs typeface="Arial"/>
              </a:defRPr>
            </a:lvl1pPr>
          </a:lstStyle>
          <a:p>
            <a:fld id="{68F07696-A4C3-104F-B2B4-D0AAA6E4798F}" type="datetime4">
              <a:rPr lang="en-US" smtClean="0"/>
              <a:t>August 18, 2025</a:t>
            </a:fld>
            <a:endParaRPr lang="en-US"/>
          </a:p>
        </p:txBody>
      </p:sp>
      <p:sp>
        <p:nvSpPr>
          <p:cNvPr id="10" name="Slide Number Placeholder 5"/>
          <p:cNvSpPr>
            <a:spLocks noGrp="1"/>
          </p:cNvSpPr>
          <p:nvPr>
            <p:ph type="sldNum" sz="quarter" idx="4"/>
          </p:nvPr>
        </p:nvSpPr>
        <p:spPr>
          <a:xfrm>
            <a:off x="6641292" y="6356350"/>
            <a:ext cx="2133600" cy="365125"/>
          </a:xfrm>
          <a:prstGeom prst="rect">
            <a:avLst/>
          </a:prstGeom>
        </p:spPr>
        <p:txBody>
          <a:bodyPr vert="horz" lIns="91440" tIns="45720" rIns="91440" bIns="45720" rtlCol="0" anchor="ctr"/>
          <a:lstStyle>
            <a:lvl1pPr algn="r">
              <a:defRPr sz="1100">
                <a:solidFill>
                  <a:schemeClr val="tx1"/>
                </a:solidFill>
                <a:latin typeface="Arial"/>
                <a:cs typeface="Arial"/>
              </a:defRPr>
            </a:lvl1pPr>
          </a:lstStyle>
          <a:p>
            <a:fld id="{287F944C-6315-6042-840E-B3BFFC821D31}" type="slidenum">
              <a:rPr lang="en-US" smtClean="0"/>
              <a:pPr/>
              <a:t>‹#›</a:t>
            </a:fld>
            <a:endParaRPr lang="en-US" dirty="0"/>
          </a:p>
        </p:txBody>
      </p:sp>
      <p:pic>
        <p:nvPicPr>
          <p:cNvPr id="6" name="Picture 5" descr="STLMHB Brand Signature for PPT FOOTER RGB 042018_notag.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41325" y="6207000"/>
            <a:ext cx="1022350" cy="438910"/>
          </a:xfrm>
          <a:prstGeom prst="rect">
            <a:avLst/>
          </a:prstGeom>
        </p:spPr>
      </p:pic>
    </p:spTree>
    <p:extLst>
      <p:ext uri="{BB962C8B-B14F-4D97-AF65-F5344CB8AC3E}">
        <p14:creationId xmlns:p14="http://schemas.microsoft.com/office/powerpoint/2010/main" val="17420176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1_Title Slide">
    <p:spTree>
      <p:nvGrpSpPr>
        <p:cNvPr id="1" name=""/>
        <p:cNvGrpSpPr/>
        <p:nvPr/>
      </p:nvGrpSpPr>
      <p:grpSpPr>
        <a:xfrm>
          <a:off x="0" y="0"/>
          <a:ext cx="0" cy="0"/>
          <a:chOff x="0" y="0"/>
          <a:chExt cx="0" cy="0"/>
        </a:xfrm>
      </p:grpSpPr>
      <p:pic>
        <p:nvPicPr>
          <p:cNvPr id="10" name="Picture 9" descr="MHB Bcknds B 006.jpg"/>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9144000" cy="6858000"/>
          </a:xfrm>
          <a:prstGeom prst="rect">
            <a:avLst/>
          </a:prstGeom>
        </p:spPr>
      </p:pic>
      <p:pic>
        <p:nvPicPr>
          <p:cNvPr id="8" name="Picture 7" descr="STL MHB MASTER LOGO without TAG PERIODS.png"/>
          <p:cNvPicPr>
            <a:picLocks noChangeAspect="1"/>
          </p:cNvPicPr>
          <p:nvPr userDrawn="1"/>
        </p:nvPicPr>
        <p:blipFill rotWithShape="1">
          <a:blip r:embed="rId3" cstate="screen">
            <a:extLst>
              <a:ext uri="{28A0092B-C50C-407E-A947-70E740481C1C}">
                <a14:useLocalDpi xmlns:a14="http://schemas.microsoft.com/office/drawing/2010/main"/>
              </a:ext>
            </a:extLst>
          </a:blip>
          <a:srcRect r="36181"/>
          <a:stretch/>
        </p:blipFill>
        <p:spPr>
          <a:xfrm>
            <a:off x="508000" y="657110"/>
            <a:ext cx="2749550" cy="1117493"/>
          </a:xfrm>
          <a:prstGeom prst="rect">
            <a:avLst/>
          </a:prstGeom>
        </p:spPr>
      </p:pic>
      <p:pic>
        <p:nvPicPr>
          <p:cNvPr id="9" name="Picture 8" descr="STL MHB MASTER LOGO without TAG PERIODS.png"/>
          <p:cNvPicPr>
            <a:picLocks noChangeAspect="1"/>
          </p:cNvPicPr>
          <p:nvPr userDrawn="1"/>
        </p:nvPicPr>
        <p:blipFill rotWithShape="1">
          <a:blip r:embed="rId3" cstate="screen">
            <a:extLst>
              <a:ext uri="{28A0092B-C50C-407E-A947-70E740481C1C}">
                <a14:useLocalDpi xmlns:a14="http://schemas.microsoft.com/office/drawing/2010/main"/>
              </a:ext>
            </a:extLst>
          </a:blip>
          <a:srcRect l="62934" r="-4055"/>
          <a:stretch/>
        </p:blipFill>
        <p:spPr>
          <a:xfrm>
            <a:off x="6762750" y="657110"/>
            <a:ext cx="1771650" cy="1117493"/>
          </a:xfrm>
          <a:prstGeom prst="rect">
            <a:avLst/>
          </a:prstGeom>
        </p:spPr>
      </p:pic>
      <p:sp>
        <p:nvSpPr>
          <p:cNvPr id="2" name="Title 1"/>
          <p:cNvSpPr>
            <a:spLocks noGrp="1"/>
          </p:cNvSpPr>
          <p:nvPr>
            <p:ph type="ctrTitle"/>
          </p:nvPr>
        </p:nvSpPr>
        <p:spPr>
          <a:xfrm>
            <a:off x="486649" y="2679336"/>
            <a:ext cx="6046746" cy="1809336"/>
          </a:xfrm>
        </p:spPr>
        <p:txBody>
          <a:bodyPr/>
          <a:lstStyle>
            <a:lvl1pPr>
              <a:defRPr>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479308" y="6042771"/>
            <a:ext cx="3771069" cy="556471"/>
          </a:xfrm>
        </p:spPr>
        <p:txBody>
          <a:bodyPr/>
          <a:lstStyle>
            <a:lvl1pPr marL="0" indent="0" algn="l">
              <a:buNone/>
              <a:defRPr sz="16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Tree>
    <p:extLst>
      <p:ext uri="{BB962C8B-B14F-4D97-AF65-F5344CB8AC3E}">
        <p14:creationId xmlns:p14="http://schemas.microsoft.com/office/powerpoint/2010/main" val="10031256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2_Title Slide">
    <p:spTree>
      <p:nvGrpSpPr>
        <p:cNvPr id="1" name=""/>
        <p:cNvGrpSpPr/>
        <p:nvPr/>
      </p:nvGrpSpPr>
      <p:grpSpPr>
        <a:xfrm>
          <a:off x="0" y="0"/>
          <a:ext cx="0" cy="0"/>
          <a:chOff x="0" y="0"/>
          <a:chExt cx="0" cy="0"/>
        </a:xfrm>
      </p:grpSpPr>
      <p:pic>
        <p:nvPicPr>
          <p:cNvPr id="10" name="Picture 9" descr="MHB Bcknds B 005.jpg"/>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9144000" cy="6858000"/>
          </a:xfrm>
          <a:prstGeom prst="rect">
            <a:avLst/>
          </a:prstGeom>
        </p:spPr>
      </p:pic>
      <p:pic>
        <p:nvPicPr>
          <p:cNvPr id="8" name="Picture 7" descr="STL MHB MASTER LOGO without TAG PERIODS.png"/>
          <p:cNvPicPr>
            <a:picLocks noChangeAspect="1"/>
          </p:cNvPicPr>
          <p:nvPr userDrawn="1"/>
        </p:nvPicPr>
        <p:blipFill rotWithShape="1">
          <a:blip r:embed="rId3" cstate="screen">
            <a:extLst>
              <a:ext uri="{28A0092B-C50C-407E-A947-70E740481C1C}">
                <a14:useLocalDpi xmlns:a14="http://schemas.microsoft.com/office/drawing/2010/main"/>
              </a:ext>
            </a:extLst>
          </a:blip>
          <a:srcRect r="36181"/>
          <a:stretch/>
        </p:blipFill>
        <p:spPr>
          <a:xfrm>
            <a:off x="508000" y="657110"/>
            <a:ext cx="2749550" cy="1117493"/>
          </a:xfrm>
          <a:prstGeom prst="rect">
            <a:avLst/>
          </a:prstGeom>
        </p:spPr>
      </p:pic>
      <p:pic>
        <p:nvPicPr>
          <p:cNvPr id="9" name="Picture 8" descr="STL MHB MASTER LOGO without TAG PERIODS.png"/>
          <p:cNvPicPr>
            <a:picLocks noChangeAspect="1"/>
          </p:cNvPicPr>
          <p:nvPr userDrawn="1"/>
        </p:nvPicPr>
        <p:blipFill rotWithShape="1">
          <a:blip r:embed="rId3" cstate="screen">
            <a:extLst>
              <a:ext uri="{28A0092B-C50C-407E-A947-70E740481C1C}">
                <a14:useLocalDpi xmlns:a14="http://schemas.microsoft.com/office/drawing/2010/main"/>
              </a:ext>
            </a:extLst>
          </a:blip>
          <a:srcRect l="62934" r="-4055"/>
          <a:stretch/>
        </p:blipFill>
        <p:spPr>
          <a:xfrm>
            <a:off x="6762750" y="657110"/>
            <a:ext cx="1771650" cy="1117493"/>
          </a:xfrm>
          <a:prstGeom prst="rect">
            <a:avLst/>
          </a:prstGeom>
        </p:spPr>
      </p:pic>
      <p:sp>
        <p:nvSpPr>
          <p:cNvPr id="2" name="Title 1"/>
          <p:cNvSpPr>
            <a:spLocks noGrp="1"/>
          </p:cNvSpPr>
          <p:nvPr>
            <p:ph type="ctrTitle"/>
          </p:nvPr>
        </p:nvSpPr>
        <p:spPr>
          <a:xfrm>
            <a:off x="486649" y="2679336"/>
            <a:ext cx="6046746" cy="1809336"/>
          </a:xfrm>
        </p:spPr>
        <p:txBody>
          <a:bodyPr/>
          <a:lstStyle>
            <a:lvl1pPr>
              <a:defRPr>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479308" y="6042771"/>
            <a:ext cx="3771069" cy="556471"/>
          </a:xfrm>
        </p:spPr>
        <p:txBody>
          <a:bodyPr/>
          <a:lstStyle>
            <a:lvl1pPr marL="0" indent="0" algn="l">
              <a:buNone/>
              <a:defRPr sz="16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Tree>
    <p:extLst>
      <p:ext uri="{BB962C8B-B14F-4D97-AF65-F5344CB8AC3E}">
        <p14:creationId xmlns:p14="http://schemas.microsoft.com/office/powerpoint/2010/main" val="20543630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Date Placeholder 3"/>
          <p:cNvSpPr>
            <a:spLocks noGrp="1"/>
          </p:cNvSpPr>
          <p:nvPr>
            <p:ph type="dt" sz="half" idx="2"/>
          </p:nvPr>
        </p:nvSpPr>
        <p:spPr>
          <a:xfrm>
            <a:off x="6271189" y="6356350"/>
            <a:ext cx="2133600" cy="365125"/>
          </a:xfrm>
          <a:prstGeom prst="rect">
            <a:avLst/>
          </a:prstGeom>
        </p:spPr>
        <p:txBody>
          <a:bodyPr vert="horz" lIns="91440" tIns="45720" rIns="91440" bIns="45720" rtlCol="0" anchor="ctr"/>
          <a:lstStyle>
            <a:lvl1pPr algn="r">
              <a:defRPr sz="800">
                <a:solidFill>
                  <a:schemeClr val="tx1"/>
                </a:solidFill>
                <a:latin typeface="Arial"/>
                <a:cs typeface="Arial"/>
              </a:defRPr>
            </a:lvl1pPr>
          </a:lstStyle>
          <a:p>
            <a:fld id="{3F31F71A-E9C9-B742-924C-D0085507C1B1}" type="datetime4">
              <a:rPr lang="en-US" smtClean="0"/>
              <a:t>August 18, 2025</a:t>
            </a:fld>
            <a:endParaRPr lang="en-US"/>
          </a:p>
        </p:txBody>
      </p:sp>
      <p:sp>
        <p:nvSpPr>
          <p:cNvPr id="10" name="Slide Number Placeholder 5"/>
          <p:cNvSpPr>
            <a:spLocks noGrp="1"/>
          </p:cNvSpPr>
          <p:nvPr>
            <p:ph type="sldNum" sz="quarter" idx="4"/>
          </p:nvPr>
        </p:nvSpPr>
        <p:spPr>
          <a:xfrm>
            <a:off x="6641292" y="6356350"/>
            <a:ext cx="2133600" cy="365125"/>
          </a:xfrm>
          <a:prstGeom prst="rect">
            <a:avLst/>
          </a:prstGeom>
        </p:spPr>
        <p:txBody>
          <a:bodyPr vert="horz" lIns="91440" tIns="45720" rIns="91440" bIns="45720" rtlCol="0" anchor="ctr"/>
          <a:lstStyle>
            <a:lvl1pPr algn="r">
              <a:defRPr sz="1100">
                <a:solidFill>
                  <a:schemeClr val="tx1"/>
                </a:solidFill>
                <a:latin typeface="Arial"/>
                <a:cs typeface="Arial"/>
              </a:defRPr>
            </a:lvl1pPr>
          </a:lstStyle>
          <a:p>
            <a:fld id="{287F944C-6315-6042-840E-B3BFFC821D31}" type="slidenum">
              <a:rPr lang="en-US" smtClean="0"/>
              <a:pPr/>
              <a:t>‹#›</a:t>
            </a:fld>
            <a:endParaRPr lang="en-US" dirty="0"/>
          </a:p>
        </p:txBody>
      </p:sp>
    </p:spTree>
    <p:extLst>
      <p:ext uri="{BB962C8B-B14F-4D97-AF65-F5344CB8AC3E}">
        <p14:creationId xmlns:p14="http://schemas.microsoft.com/office/powerpoint/2010/main" val="37615266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15" name="Picture 14" descr="MHB Bcknds E2.jpg"/>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9144000" cy="6856629"/>
          </a:xfrm>
          <a:prstGeom prst="rect">
            <a:avLst/>
          </a:prstGeom>
        </p:spPr>
      </p:pic>
      <p:sp>
        <p:nvSpPr>
          <p:cNvPr id="2" name="Title 1"/>
          <p:cNvSpPr>
            <a:spLocks noGrp="1"/>
          </p:cNvSpPr>
          <p:nvPr>
            <p:ph type="title" hasCustomPrompt="1"/>
          </p:nvPr>
        </p:nvSpPr>
        <p:spPr>
          <a:xfrm>
            <a:off x="444501" y="440439"/>
            <a:ext cx="8225094" cy="1746300"/>
          </a:xfrm>
        </p:spPr>
        <p:txBody>
          <a:bodyPr anchor="b"/>
          <a:lstStyle>
            <a:lvl1pPr algn="l">
              <a:defRPr sz="3200" b="0" cap="none">
                <a:solidFill>
                  <a:srgbClr val="FFFFFF"/>
                </a:solidFill>
              </a:defRPr>
            </a:lvl1pPr>
          </a:lstStyle>
          <a:p>
            <a:r>
              <a:rPr lang="en-US" dirty="0"/>
              <a:t>Click To Edit Master Section Style</a:t>
            </a:r>
          </a:p>
        </p:txBody>
      </p:sp>
      <p:sp>
        <p:nvSpPr>
          <p:cNvPr id="3" name="Text Placeholder 2"/>
          <p:cNvSpPr>
            <a:spLocks noGrp="1"/>
          </p:cNvSpPr>
          <p:nvPr>
            <p:ph type="body" idx="1"/>
          </p:nvPr>
        </p:nvSpPr>
        <p:spPr>
          <a:xfrm>
            <a:off x="444501" y="2370846"/>
            <a:ext cx="8225094" cy="1500187"/>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13" name="Date Placeholder 3"/>
          <p:cNvSpPr>
            <a:spLocks noGrp="1"/>
          </p:cNvSpPr>
          <p:nvPr>
            <p:ph type="dt" sz="half" idx="2"/>
          </p:nvPr>
        </p:nvSpPr>
        <p:spPr>
          <a:xfrm>
            <a:off x="6271189" y="6356350"/>
            <a:ext cx="2133600" cy="365125"/>
          </a:xfrm>
          <a:prstGeom prst="rect">
            <a:avLst/>
          </a:prstGeom>
        </p:spPr>
        <p:txBody>
          <a:bodyPr vert="horz" lIns="91440" tIns="45720" rIns="91440" bIns="45720" rtlCol="0" anchor="ctr"/>
          <a:lstStyle>
            <a:lvl1pPr algn="r">
              <a:defRPr sz="800">
                <a:solidFill>
                  <a:schemeClr val="tx1"/>
                </a:solidFill>
                <a:latin typeface="Arial"/>
                <a:cs typeface="Arial"/>
              </a:defRPr>
            </a:lvl1pPr>
          </a:lstStyle>
          <a:p>
            <a:fld id="{945F9967-D669-2044-B7A4-59105BC695C9}" type="datetime4">
              <a:rPr lang="en-US" smtClean="0"/>
              <a:t>August 18, 2025</a:t>
            </a:fld>
            <a:endParaRPr lang="en-US"/>
          </a:p>
        </p:txBody>
      </p:sp>
      <p:sp>
        <p:nvSpPr>
          <p:cNvPr id="14" name="Slide Number Placeholder 5"/>
          <p:cNvSpPr>
            <a:spLocks noGrp="1"/>
          </p:cNvSpPr>
          <p:nvPr>
            <p:ph type="sldNum" sz="quarter" idx="4"/>
          </p:nvPr>
        </p:nvSpPr>
        <p:spPr>
          <a:xfrm>
            <a:off x="6641292" y="6356350"/>
            <a:ext cx="2133600" cy="365125"/>
          </a:xfrm>
          <a:prstGeom prst="rect">
            <a:avLst/>
          </a:prstGeom>
        </p:spPr>
        <p:txBody>
          <a:bodyPr vert="horz" lIns="91440" tIns="45720" rIns="91440" bIns="45720" rtlCol="0" anchor="ctr"/>
          <a:lstStyle>
            <a:lvl1pPr algn="r">
              <a:defRPr sz="1100">
                <a:solidFill>
                  <a:schemeClr val="tx1"/>
                </a:solidFill>
                <a:latin typeface="Arial"/>
                <a:cs typeface="Arial"/>
              </a:defRPr>
            </a:lvl1pPr>
          </a:lstStyle>
          <a:p>
            <a:fld id="{287F944C-6315-6042-840E-B3BFFC821D31}" type="slidenum">
              <a:rPr lang="en-US" smtClean="0"/>
              <a:pPr/>
              <a:t>‹#›</a:t>
            </a:fld>
            <a:endParaRPr lang="en-US" dirty="0"/>
          </a:p>
        </p:txBody>
      </p:sp>
      <p:pic>
        <p:nvPicPr>
          <p:cNvPr id="8" name="Picture 7" descr="STLMHB Brand Signature for PPT FOOTER RGB 042018_notag.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41325" y="6207000"/>
            <a:ext cx="1022350" cy="438910"/>
          </a:xfrm>
          <a:prstGeom prst="rect">
            <a:avLst/>
          </a:prstGeom>
        </p:spPr>
      </p:pic>
    </p:spTree>
    <p:extLst>
      <p:ext uri="{BB962C8B-B14F-4D97-AF65-F5344CB8AC3E}">
        <p14:creationId xmlns:p14="http://schemas.microsoft.com/office/powerpoint/2010/main" val="27465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secHead" preserve="1">
  <p:cSld name="2_Section Header">
    <p:spTree>
      <p:nvGrpSpPr>
        <p:cNvPr id="1" name=""/>
        <p:cNvGrpSpPr/>
        <p:nvPr/>
      </p:nvGrpSpPr>
      <p:grpSpPr>
        <a:xfrm>
          <a:off x="0" y="0"/>
          <a:ext cx="0" cy="0"/>
          <a:chOff x="0" y="0"/>
          <a:chExt cx="0" cy="0"/>
        </a:xfrm>
      </p:grpSpPr>
      <p:sp>
        <p:nvSpPr>
          <p:cNvPr id="9" name="Rectangle 8"/>
          <p:cNvSpPr/>
          <p:nvPr userDrawn="1"/>
        </p:nvSpPr>
        <p:spPr>
          <a:xfrm>
            <a:off x="0" y="0"/>
            <a:ext cx="9144000" cy="59436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hasCustomPrompt="1"/>
          </p:nvPr>
        </p:nvSpPr>
        <p:spPr>
          <a:xfrm>
            <a:off x="444501" y="440439"/>
            <a:ext cx="8225094" cy="1746300"/>
          </a:xfrm>
        </p:spPr>
        <p:txBody>
          <a:bodyPr anchor="b"/>
          <a:lstStyle>
            <a:lvl1pPr algn="l">
              <a:defRPr sz="3200" b="0" cap="none">
                <a:solidFill>
                  <a:srgbClr val="FFFFFF"/>
                </a:solidFill>
              </a:defRPr>
            </a:lvl1pPr>
          </a:lstStyle>
          <a:p>
            <a:r>
              <a:rPr lang="en-US" dirty="0"/>
              <a:t>Click To Edit Master Section Style</a:t>
            </a:r>
          </a:p>
        </p:txBody>
      </p:sp>
      <p:sp>
        <p:nvSpPr>
          <p:cNvPr id="3" name="Text Placeholder 2"/>
          <p:cNvSpPr>
            <a:spLocks noGrp="1"/>
          </p:cNvSpPr>
          <p:nvPr>
            <p:ph type="body" idx="1"/>
          </p:nvPr>
        </p:nvSpPr>
        <p:spPr>
          <a:xfrm>
            <a:off x="444501" y="2370846"/>
            <a:ext cx="8225094" cy="1500187"/>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8" name="Date Placeholder 3"/>
          <p:cNvSpPr>
            <a:spLocks noGrp="1"/>
          </p:cNvSpPr>
          <p:nvPr>
            <p:ph type="dt" sz="half" idx="2"/>
          </p:nvPr>
        </p:nvSpPr>
        <p:spPr>
          <a:xfrm>
            <a:off x="6271189" y="6356350"/>
            <a:ext cx="2133600" cy="365125"/>
          </a:xfrm>
          <a:prstGeom prst="rect">
            <a:avLst/>
          </a:prstGeom>
        </p:spPr>
        <p:txBody>
          <a:bodyPr vert="horz" lIns="91440" tIns="45720" rIns="91440" bIns="45720" rtlCol="0" anchor="ctr"/>
          <a:lstStyle>
            <a:lvl1pPr algn="r">
              <a:defRPr sz="800">
                <a:solidFill>
                  <a:schemeClr val="tx1"/>
                </a:solidFill>
                <a:latin typeface="Arial"/>
                <a:cs typeface="Arial"/>
              </a:defRPr>
            </a:lvl1pPr>
          </a:lstStyle>
          <a:p>
            <a:fld id="{A8BD8249-E0F5-1049-8541-47EAF4DA503A}" type="datetime4">
              <a:rPr lang="en-US" smtClean="0"/>
              <a:t>August 18, 2025</a:t>
            </a:fld>
            <a:endParaRPr lang="en-US"/>
          </a:p>
        </p:txBody>
      </p:sp>
      <p:sp>
        <p:nvSpPr>
          <p:cNvPr id="13" name="Slide Number Placeholder 5"/>
          <p:cNvSpPr>
            <a:spLocks noGrp="1"/>
          </p:cNvSpPr>
          <p:nvPr>
            <p:ph type="sldNum" sz="quarter" idx="4"/>
          </p:nvPr>
        </p:nvSpPr>
        <p:spPr>
          <a:xfrm>
            <a:off x="6641292" y="6356350"/>
            <a:ext cx="2133600" cy="365125"/>
          </a:xfrm>
          <a:prstGeom prst="rect">
            <a:avLst/>
          </a:prstGeom>
        </p:spPr>
        <p:txBody>
          <a:bodyPr vert="horz" lIns="91440" tIns="45720" rIns="91440" bIns="45720" rtlCol="0" anchor="ctr"/>
          <a:lstStyle>
            <a:lvl1pPr algn="r">
              <a:defRPr sz="1100">
                <a:solidFill>
                  <a:schemeClr val="tx1"/>
                </a:solidFill>
                <a:latin typeface="Arial"/>
                <a:cs typeface="Arial"/>
              </a:defRPr>
            </a:lvl1pPr>
          </a:lstStyle>
          <a:p>
            <a:fld id="{287F944C-6315-6042-840E-B3BFFC821D31}" type="slidenum">
              <a:rPr lang="en-US" smtClean="0"/>
              <a:pPr/>
              <a:t>‹#›</a:t>
            </a:fld>
            <a:endParaRPr lang="en-US" dirty="0"/>
          </a:p>
        </p:txBody>
      </p:sp>
      <p:pic>
        <p:nvPicPr>
          <p:cNvPr id="11" name="Picture 10" descr="STLMHB Brand Signature for PPT FOOTER RGB 042018_notag.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41325" y="6207000"/>
            <a:ext cx="1022350" cy="438910"/>
          </a:xfrm>
          <a:prstGeom prst="rect">
            <a:avLst/>
          </a:prstGeom>
        </p:spPr>
      </p:pic>
    </p:spTree>
    <p:extLst>
      <p:ext uri="{BB962C8B-B14F-4D97-AF65-F5344CB8AC3E}">
        <p14:creationId xmlns:p14="http://schemas.microsoft.com/office/powerpoint/2010/main" val="22200103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secHead" preserve="1">
  <p:cSld name="1_Section Header">
    <p:spTree>
      <p:nvGrpSpPr>
        <p:cNvPr id="1" name=""/>
        <p:cNvGrpSpPr/>
        <p:nvPr/>
      </p:nvGrpSpPr>
      <p:grpSpPr>
        <a:xfrm>
          <a:off x="0" y="0"/>
          <a:ext cx="0" cy="0"/>
          <a:chOff x="0" y="0"/>
          <a:chExt cx="0" cy="0"/>
        </a:xfrm>
      </p:grpSpPr>
      <p:pic>
        <p:nvPicPr>
          <p:cNvPr id="4" name="Picture 3" descr="MHB Bcknds E.jpg"/>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9144000" cy="6856629"/>
          </a:xfrm>
          <a:prstGeom prst="rect">
            <a:avLst/>
          </a:prstGeom>
        </p:spPr>
      </p:pic>
      <p:sp>
        <p:nvSpPr>
          <p:cNvPr id="2" name="Title 1"/>
          <p:cNvSpPr>
            <a:spLocks noGrp="1"/>
          </p:cNvSpPr>
          <p:nvPr>
            <p:ph type="title" hasCustomPrompt="1"/>
          </p:nvPr>
        </p:nvSpPr>
        <p:spPr>
          <a:xfrm>
            <a:off x="444501" y="440439"/>
            <a:ext cx="8225094" cy="1746300"/>
          </a:xfrm>
        </p:spPr>
        <p:txBody>
          <a:bodyPr anchor="b"/>
          <a:lstStyle>
            <a:lvl1pPr algn="l">
              <a:defRPr sz="3200" b="0" cap="none">
                <a:solidFill>
                  <a:srgbClr val="FFFFFF"/>
                </a:solidFill>
              </a:defRPr>
            </a:lvl1pPr>
          </a:lstStyle>
          <a:p>
            <a:r>
              <a:rPr lang="en-US" dirty="0"/>
              <a:t>Click To Edit Master Section Style</a:t>
            </a:r>
          </a:p>
        </p:txBody>
      </p:sp>
      <p:sp>
        <p:nvSpPr>
          <p:cNvPr id="3" name="Text Placeholder 2"/>
          <p:cNvSpPr>
            <a:spLocks noGrp="1"/>
          </p:cNvSpPr>
          <p:nvPr>
            <p:ph type="body" idx="1"/>
          </p:nvPr>
        </p:nvSpPr>
        <p:spPr>
          <a:xfrm>
            <a:off x="444501" y="2370846"/>
            <a:ext cx="8225094" cy="1500187"/>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8" name="Date Placeholder 3"/>
          <p:cNvSpPr>
            <a:spLocks noGrp="1"/>
          </p:cNvSpPr>
          <p:nvPr>
            <p:ph type="dt" sz="half" idx="2"/>
          </p:nvPr>
        </p:nvSpPr>
        <p:spPr>
          <a:xfrm>
            <a:off x="6271189" y="6356350"/>
            <a:ext cx="2133600" cy="365125"/>
          </a:xfrm>
          <a:prstGeom prst="rect">
            <a:avLst/>
          </a:prstGeom>
        </p:spPr>
        <p:txBody>
          <a:bodyPr vert="horz" lIns="91440" tIns="45720" rIns="91440" bIns="45720" rtlCol="0" anchor="ctr"/>
          <a:lstStyle>
            <a:lvl1pPr algn="r">
              <a:defRPr sz="800">
                <a:solidFill>
                  <a:schemeClr val="tx1"/>
                </a:solidFill>
                <a:latin typeface="Arial"/>
                <a:cs typeface="Arial"/>
              </a:defRPr>
            </a:lvl1pPr>
          </a:lstStyle>
          <a:p>
            <a:fld id="{2A426BFE-2333-0746-A516-6DEF36BCF74C}" type="datetime4">
              <a:rPr lang="en-US" smtClean="0"/>
              <a:t>August 18, 2025</a:t>
            </a:fld>
            <a:endParaRPr lang="en-US"/>
          </a:p>
        </p:txBody>
      </p:sp>
      <p:sp>
        <p:nvSpPr>
          <p:cNvPr id="13" name="Slide Number Placeholder 5"/>
          <p:cNvSpPr>
            <a:spLocks noGrp="1"/>
          </p:cNvSpPr>
          <p:nvPr>
            <p:ph type="sldNum" sz="quarter" idx="4"/>
          </p:nvPr>
        </p:nvSpPr>
        <p:spPr>
          <a:xfrm>
            <a:off x="6641292" y="6356350"/>
            <a:ext cx="2133600" cy="365125"/>
          </a:xfrm>
          <a:prstGeom prst="rect">
            <a:avLst/>
          </a:prstGeom>
        </p:spPr>
        <p:txBody>
          <a:bodyPr vert="horz" lIns="91440" tIns="45720" rIns="91440" bIns="45720" rtlCol="0" anchor="ctr"/>
          <a:lstStyle>
            <a:lvl1pPr algn="r">
              <a:defRPr sz="1100">
                <a:solidFill>
                  <a:schemeClr val="tx1"/>
                </a:solidFill>
                <a:latin typeface="Arial"/>
                <a:cs typeface="Arial"/>
              </a:defRPr>
            </a:lvl1pPr>
          </a:lstStyle>
          <a:p>
            <a:fld id="{287F944C-6315-6042-840E-B3BFFC821D31}" type="slidenum">
              <a:rPr lang="en-US" smtClean="0"/>
              <a:pPr/>
              <a:t>‹#›</a:t>
            </a:fld>
            <a:endParaRPr lang="en-US" dirty="0"/>
          </a:p>
        </p:txBody>
      </p:sp>
      <p:pic>
        <p:nvPicPr>
          <p:cNvPr id="9" name="Picture 8" descr="STLMHB Brand Signature for PPT FOOTER RGB 042018_notag.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41325" y="6207000"/>
            <a:ext cx="1022350" cy="438910"/>
          </a:xfrm>
          <a:prstGeom prst="rect">
            <a:avLst/>
          </a:prstGeom>
        </p:spPr>
      </p:pic>
    </p:spTree>
    <p:extLst>
      <p:ext uri="{BB962C8B-B14F-4D97-AF65-F5344CB8AC3E}">
        <p14:creationId xmlns:p14="http://schemas.microsoft.com/office/powerpoint/2010/main" val="35862900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130300"/>
            <a:ext cx="4038600" cy="4720197"/>
          </a:xfrm>
        </p:spPr>
        <p:txBody>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130300"/>
            <a:ext cx="4038600" cy="4720197"/>
          </a:xfrm>
        </p:spPr>
        <p:txBody>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Date Placeholder 3"/>
          <p:cNvSpPr>
            <a:spLocks noGrp="1"/>
          </p:cNvSpPr>
          <p:nvPr>
            <p:ph type="dt" sz="half" idx="10"/>
          </p:nvPr>
        </p:nvSpPr>
        <p:spPr>
          <a:xfrm>
            <a:off x="6271189" y="6356350"/>
            <a:ext cx="2133600" cy="365125"/>
          </a:xfrm>
          <a:prstGeom prst="rect">
            <a:avLst/>
          </a:prstGeom>
        </p:spPr>
        <p:txBody>
          <a:bodyPr vert="horz" lIns="91440" tIns="45720" rIns="91440" bIns="45720" rtlCol="0" anchor="ctr"/>
          <a:lstStyle>
            <a:lvl1pPr algn="r">
              <a:defRPr sz="800">
                <a:solidFill>
                  <a:schemeClr val="tx1"/>
                </a:solidFill>
                <a:latin typeface="Arial"/>
                <a:cs typeface="Arial"/>
              </a:defRPr>
            </a:lvl1pPr>
          </a:lstStyle>
          <a:p>
            <a:fld id="{25B8800B-9F5F-F846-B616-8D93E75A6C84}" type="datetime4">
              <a:rPr lang="en-US" smtClean="0"/>
              <a:t>August 18, 2025</a:t>
            </a:fld>
            <a:endParaRPr lang="en-US"/>
          </a:p>
        </p:txBody>
      </p:sp>
      <p:sp>
        <p:nvSpPr>
          <p:cNvPr id="11" name="Slide Number Placeholder 5"/>
          <p:cNvSpPr>
            <a:spLocks noGrp="1"/>
          </p:cNvSpPr>
          <p:nvPr>
            <p:ph type="sldNum" sz="quarter" idx="4"/>
          </p:nvPr>
        </p:nvSpPr>
        <p:spPr>
          <a:xfrm>
            <a:off x="6641292" y="6356350"/>
            <a:ext cx="2133600" cy="365125"/>
          </a:xfrm>
          <a:prstGeom prst="rect">
            <a:avLst/>
          </a:prstGeom>
        </p:spPr>
        <p:txBody>
          <a:bodyPr vert="horz" lIns="91440" tIns="45720" rIns="91440" bIns="45720" rtlCol="0" anchor="ctr"/>
          <a:lstStyle>
            <a:lvl1pPr algn="r">
              <a:defRPr sz="1100">
                <a:solidFill>
                  <a:schemeClr val="tx1"/>
                </a:solidFill>
                <a:latin typeface="Arial"/>
                <a:cs typeface="Arial"/>
              </a:defRPr>
            </a:lvl1pPr>
          </a:lstStyle>
          <a:p>
            <a:fld id="{287F944C-6315-6042-840E-B3BFFC821D31}" type="slidenum">
              <a:rPr lang="en-US" smtClean="0"/>
              <a:pPr/>
              <a:t>‹#›</a:t>
            </a:fld>
            <a:endParaRPr lang="en-US" dirty="0"/>
          </a:p>
        </p:txBody>
      </p:sp>
    </p:spTree>
    <p:extLst>
      <p:ext uri="{BB962C8B-B14F-4D97-AF65-F5344CB8AC3E}">
        <p14:creationId xmlns:p14="http://schemas.microsoft.com/office/powerpoint/2010/main" val="22955723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03313"/>
            <a:ext cx="4040188" cy="505588"/>
          </a:xfrm>
        </p:spPr>
        <p:txBody>
          <a:bodyPr anchor="t"/>
          <a:lstStyle>
            <a:lvl1pPr marL="0" indent="0">
              <a:buNone/>
              <a:defRPr sz="2000" b="1">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1682306"/>
            <a:ext cx="4040188" cy="436289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45025" y="1103313"/>
            <a:ext cx="4041775" cy="505588"/>
          </a:xfrm>
        </p:spPr>
        <p:txBody>
          <a:bodyPr anchor="t"/>
          <a:lstStyle>
            <a:lvl1pPr marL="0" indent="0">
              <a:buNone/>
              <a:defRPr sz="2000" b="1">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1682306"/>
            <a:ext cx="4041775" cy="436289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Date Placeholder 3"/>
          <p:cNvSpPr>
            <a:spLocks noGrp="1"/>
          </p:cNvSpPr>
          <p:nvPr>
            <p:ph type="dt" sz="half" idx="10"/>
          </p:nvPr>
        </p:nvSpPr>
        <p:spPr>
          <a:xfrm>
            <a:off x="6271189" y="6356350"/>
            <a:ext cx="2133600" cy="365125"/>
          </a:xfrm>
          <a:prstGeom prst="rect">
            <a:avLst/>
          </a:prstGeom>
        </p:spPr>
        <p:txBody>
          <a:bodyPr vert="horz" lIns="91440" tIns="45720" rIns="91440" bIns="45720" rtlCol="0" anchor="ctr"/>
          <a:lstStyle>
            <a:lvl1pPr algn="r">
              <a:defRPr sz="800">
                <a:solidFill>
                  <a:schemeClr val="tx1"/>
                </a:solidFill>
                <a:latin typeface="Arial"/>
                <a:cs typeface="Arial"/>
              </a:defRPr>
            </a:lvl1pPr>
          </a:lstStyle>
          <a:p>
            <a:fld id="{5FC0CE27-7AC2-F94C-A270-6413DED8A74C}" type="datetime4">
              <a:rPr lang="en-US" smtClean="0"/>
              <a:t>August 18, 2025</a:t>
            </a:fld>
            <a:endParaRPr lang="en-US"/>
          </a:p>
        </p:txBody>
      </p:sp>
      <p:sp>
        <p:nvSpPr>
          <p:cNvPr id="13" name="Slide Number Placeholder 5"/>
          <p:cNvSpPr>
            <a:spLocks noGrp="1"/>
          </p:cNvSpPr>
          <p:nvPr>
            <p:ph type="sldNum" sz="quarter" idx="11"/>
          </p:nvPr>
        </p:nvSpPr>
        <p:spPr>
          <a:xfrm>
            <a:off x="6641292" y="6356350"/>
            <a:ext cx="2133600" cy="365125"/>
          </a:xfrm>
          <a:prstGeom prst="rect">
            <a:avLst/>
          </a:prstGeom>
        </p:spPr>
        <p:txBody>
          <a:bodyPr vert="horz" lIns="91440" tIns="45720" rIns="91440" bIns="45720" rtlCol="0" anchor="ctr"/>
          <a:lstStyle>
            <a:lvl1pPr algn="r">
              <a:defRPr sz="1100">
                <a:solidFill>
                  <a:schemeClr val="tx1"/>
                </a:solidFill>
                <a:latin typeface="Arial"/>
                <a:cs typeface="Arial"/>
              </a:defRPr>
            </a:lvl1pPr>
          </a:lstStyle>
          <a:p>
            <a:fld id="{287F944C-6315-6042-840E-B3BFFC821D31}" type="slidenum">
              <a:rPr lang="en-US" smtClean="0"/>
              <a:pPr/>
              <a:t>‹#›</a:t>
            </a:fld>
            <a:endParaRPr lang="en-US" dirty="0"/>
          </a:p>
        </p:txBody>
      </p:sp>
    </p:spTree>
    <p:extLst>
      <p:ext uri="{BB962C8B-B14F-4D97-AF65-F5344CB8AC3E}">
        <p14:creationId xmlns:p14="http://schemas.microsoft.com/office/powerpoint/2010/main" val="37704682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cxnSp>
        <p:nvCxnSpPr>
          <p:cNvPr id="9" name="Straight Connector 8"/>
          <p:cNvCxnSpPr/>
          <p:nvPr userDrawn="1"/>
        </p:nvCxnSpPr>
        <p:spPr>
          <a:xfrm flipV="1">
            <a:off x="457200" y="1008062"/>
            <a:ext cx="8267700" cy="12700"/>
          </a:xfrm>
          <a:prstGeom prst="line">
            <a:avLst/>
          </a:prstGeom>
          <a:ln w="6350" cmpd="sng">
            <a:solidFill>
              <a:schemeClr val="accent2"/>
            </a:solidFill>
          </a:ln>
          <a:effectLst/>
        </p:spPr>
        <p:style>
          <a:lnRef idx="2">
            <a:schemeClr val="accent1"/>
          </a:lnRef>
          <a:fillRef idx="0">
            <a:schemeClr val="accent1"/>
          </a:fillRef>
          <a:effectRef idx="1">
            <a:schemeClr val="accent1"/>
          </a:effectRef>
          <a:fontRef idx="minor">
            <a:schemeClr val="tx1"/>
          </a:fontRef>
        </p:style>
      </p:cxnSp>
      <p:sp>
        <p:nvSpPr>
          <p:cNvPr id="2" name="Title Placeholder 1"/>
          <p:cNvSpPr>
            <a:spLocks noGrp="1"/>
          </p:cNvSpPr>
          <p:nvPr>
            <p:ph type="title"/>
          </p:nvPr>
        </p:nvSpPr>
        <p:spPr>
          <a:xfrm>
            <a:off x="457200" y="127000"/>
            <a:ext cx="8229600" cy="853613"/>
          </a:xfrm>
          <a:prstGeom prst="rect">
            <a:avLst/>
          </a:prstGeom>
        </p:spPr>
        <p:txBody>
          <a:bodyPr vert="horz" lIns="0" tIns="0" rIns="0" bIns="0" rtlCol="0" anchor="b">
            <a:noAutofit/>
          </a:bodyPr>
          <a:lstStyle/>
          <a:p>
            <a:r>
              <a:rPr lang="en-US" dirty="0"/>
              <a:t>Click to edit Master title style</a:t>
            </a:r>
          </a:p>
        </p:txBody>
      </p:sp>
      <p:sp>
        <p:nvSpPr>
          <p:cNvPr id="3" name="Text Placeholder 2"/>
          <p:cNvSpPr>
            <a:spLocks noGrp="1"/>
          </p:cNvSpPr>
          <p:nvPr>
            <p:ph type="body" idx="1"/>
          </p:nvPr>
        </p:nvSpPr>
        <p:spPr>
          <a:xfrm>
            <a:off x="457200" y="1134532"/>
            <a:ext cx="8229600" cy="4715965"/>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271189" y="6356350"/>
            <a:ext cx="2133600" cy="365125"/>
          </a:xfrm>
          <a:prstGeom prst="rect">
            <a:avLst/>
          </a:prstGeom>
        </p:spPr>
        <p:txBody>
          <a:bodyPr vert="horz" lIns="91440" tIns="45720" rIns="91440" bIns="45720" rtlCol="0" anchor="ctr"/>
          <a:lstStyle>
            <a:lvl1pPr algn="r">
              <a:defRPr sz="800">
                <a:solidFill>
                  <a:schemeClr val="tx1"/>
                </a:solidFill>
                <a:latin typeface="Arial"/>
                <a:cs typeface="Arial"/>
              </a:defRPr>
            </a:lvl1pPr>
          </a:lstStyle>
          <a:p>
            <a:fld id="{914102CC-2C54-B544-AF45-0E6B8270D4F3}" type="datetime4">
              <a:rPr lang="en-US" smtClean="0"/>
              <a:t>August 18, 2025</a:t>
            </a:fld>
            <a:endParaRPr lang="en-US"/>
          </a:p>
        </p:txBody>
      </p:sp>
      <p:sp>
        <p:nvSpPr>
          <p:cNvPr id="6" name="Slide Number Placeholder 5"/>
          <p:cNvSpPr>
            <a:spLocks noGrp="1"/>
          </p:cNvSpPr>
          <p:nvPr>
            <p:ph type="sldNum" sz="quarter" idx="4"/>
          </p:nvPr>
        </p:nvSpPr>
        <p:spPr>
          <a:xfrm>
            <a:off x="6641292" y="6356350"/>
            <a:ext cx="2133600" cy="365125"/>
          </a:xfrm>
          <a:prstGeom prst="rect">
            <a:avLst/>
          </a:prstGeom>
        </p:spPr>
        <p:txBody>
          <a:bodyPr vert="horz" lIns="91440" tIns="45720" rIns="91440" bIns="45720" rtlCol="0" anchor="ctr"/>
          <a:lstStyle>
            <a:lvl1pPr algn="r">
              <a:defRPr sz="1100">
                <a:solidFill>
                  <a:schemeClr val="tx1"/>
                </a:solidFill>
                <a:latin typeface="Arial"/>
                <a:cs typeface="Arial"/>
              </a:defRPr>
            </a:lvl1pPr>
          </a:lstStyle>
          <a:p>
            <a:fld id="{287F944C-6315-6042-840E-B3BFFC821D31}" type="slidenum">
              <a:rPr lang="en-US" smtClean="0"/>
              <a:pPr/>
              <a:t>‹#›</a:t>
            </a:fld>
            <a:endParaRPr lang="en-US" dirty="0"/>
          </a:p>
        </p:txBody>
      </p:sp>
      <p:pic>
        <p:nvPicPr>
          <p:cNvPr id="5" name="Picture 4" descr="STLMHB Brand Signature for PPT FOOTER RGB 042018_notag.png"/>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441325" y="6207000"/>
            <a:ext cx="1022350" cy="438910"/>
          </a:xfrm>
          <a:prstGeom prst="rect">
            <a:avLst/>
          </a:prstGeom>
        </p:spPr>
      </p:pic>
    </p:spTree>
    <p:extLst>
      <p:ext uri="{BB962C8B-B14F-4D97-AF65-F5344CB8AC3E}">
        <p14:creationId xmlns:p14="http://schemas.microsoft.com/office/powerpoint/2010/main" val="2099186449"/>
      </p:ext>
    </p:extLst>
  </p:cSld>
  <p:clrMap bg1="lt1" tx1="dk1" bg2="lt2" tx2="dk2" accent1="accent1" accent2="accent2" accent3="accent3" accent4="accent4" accent5="accent5" accent6="accent6" hlink="hlink" folHlink="folHlink"/>
  <p:sldLayoutIdLst>
    <p:sldLayoutId id="2147483649" r:id="rId1"/>
    <p:sldLayoutId id="2147483656" r:id="rId2"/>
    <p:sldLayoutId id="2147483657" r:id="rId3"/>
    <p:sldLayoutId id="2147483650" r:id="rId4"/>
    <p:sldLayoutId id="2147483651" r:id="rId5"/>
    <p:sldLayoutId id="2147483659" r:id="rId6"/>
    <p:sldLayoutId id="2147483658" r:id="rId7"/>
    <p:sldLayoutId id="2147483652" r:id="rId8"/>
    <p:sldLayoutId id="2147483653" r:id="rId9"/>
    <p:sldLayoutId id="2147483654" r:id="rId10"/>
    <p:sldLayoutId id="2147483655" r:id="rId11"/>
  </p:sldLayoutIdLst>
  <p:hf hdr="0" ftr="0"/>
  <p:txStyles>
    <p:titleStyle>
      <a:lvl1pPr algn="l" defTabSz="457200" rtl="0" eaLnBrk="1" latinLnBrk="0" hangingPunct="1">
        <a:lnSpc>
          <a:spcPts val="3300"/>
        </a:lnSpc>
        <a:spcBef>
          <a:spcPts val="0"/>
        </a:spcBef>
        <a:buNone/>
        <a:defRPr sz="3200" kern="1200">
          <a:solidFill>
            <a:schemeClr val="tx2"/>
          </a:solidFill>
          <a:latin typeface="+mj-lt"/>
          <a:ea typeface="+mj-ea"/>
          <a:cs typeface="+mj-cs"/>
        </a:defRPr>
      </a:lvl1pPr>
    </p:titleStyle>
    <p:bodyStyle>
      <a:lvl1pPr marL="227013" indent="-227013" algn="l" defTabSz="457200" rtl="0" eaLnBrk="1" latinLnBrk="0" hangingPunct="1">
        <a:spcBef>
          <a:spcPts val="1200"/>
        </a:spcBef>
        <a:buClr>
          <a:schemeClr val="accent1"/>
        </a:buClr>
        <a:buFont typeface="Arial"/>
        <a:buChar char="•"/>
        <a:defRPr sz="2400" kern="1200">
          <a:solidFill>
            <a:schemeClr val="tx2"/>
          </a:solidFill>
          <a:latin typeface="Arial"/>
          <a:ea typeface="+mn-ea"/>
          <a:cs typeface="Arial"/>
        </a:defRPr>
      </a:lvl1pPr>
      <a:lvl2pPr marL="573088" indent="-287338" algn="l" defTabSz="457200" rtl="0" eaLnBrk="1" latinLnBrk="0" hangingPunct="1">
        <a:spcBef>
          <a:spcPts val="1200"/>
        </a:spcBef>
        <a:buClr>
          <a:schemeClr val="accent1"/>
        </a:buClr>
        <a:buFont typeface="Lucida Grande"/>
        <a:buChar char="-"/>
        <a:defRPr sz="2000" kern="1200">
          <a:solidFill>
            <a:schemeClr val="tx2"/>
          </a:solidFill>
          <a:latin typeface="Arial"/>
          <a:ea typeface="+mn-ea"/>
          <a:cs typeface="Arial"/>
        </a:defRPr>
      </a:lvl2pPr>
      <a:lvl3pPr marL="857250" indent="-228600" algn="l" defTabSz="457200" rtl="0" eaLnBrk="1" latinLnBrk="0" hangingPunct="1">
        <a:spcBef>
          <a:spcPts val="1200"/>
        </a:spcBef>
        <a:buClr>
          <a:schemeClr val="accent1"/>
        </a:buClr>
        <a:buFont typeface="Lucida Grande"/>
        <a:buChar char="-"/>
        <a:defRPr sz="1800" kern="1200">
          <a:solidFill>
            <a:schemeClr val="tx2"/>
          </a:solidFill>
          <a:latin typeface="Arial"/>
          <a:ea typeface="+mn-ea"/>
          <a:cs typeface="Arial"/>
        </a:defRPr>
      </a:lvl3pPr>
      <a:lvl4pPr marL="1144588" indent="-228600" algn="l" defTabSz="457200" rtl="0" eaLnBrk="1" latinLnBrk="0" hangingPunct="1">
        <a:spcBef>
          <a:spcPts val="1200"/>
        </a:spcBef>
        <a:buClr>
          <a:schemeClr val="accent1"/>
        </a:buClr>
        <a:buFont typeface="Lucida Grande"/>
        <a:buChar char="-"/>
        <a:defRPr sz="1600" kern="1200">
          <a:solidFill>
            <a:schemeClr val="tx2"/>
          </a:solidFill>
          <a:latin typeface="Arial"/>
          <a:ea typeface="+mn-ea"/>
          <a:cs typeface="Arial"/>
        </a:defRPr>
      </a:lvl4pPr>
      <a:lvl5pPr marL="1433513" indent="-228600" algn="l" defTabSz="457200" rtl="0" eaLnBrk="1" latinLnBrk="0" hangingPunct="1">
        <a:spcBef>
          <a:spcPts val="1200"/>
        </a:spcBef>
        <a:buClr>
          <a:schemeClr val="accent1"/>
        </a:buClr>
        <a:buFont typeface="Lucida Grande"/>
        <a:buChar char="-"/>
        <a:defRPr sz="1600" kern="1200">
          <a:solidFill>
            <a:schemeClr val="tx2"/>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Grant Reviewer Experience Survey Results</a:t>
            </a:r>
          </a:p>
        </p:txBody>
      </p:sp>
      <p:sp>
        <p:nvSpPr>
          <p:cNvPr id="3" name="Subtitle 2"/>
          <p:cNvSpPr>
            <a:spLocks noGrp="1"/>
          </p:cNvSpPr>
          <p:nvPr>
            <p:ph type="subTitle" idx="1"/>
          </p:nvPr>
        </p:nvSpPr>
        <p:spPr>
          <a:xfrm>
            <a:off x="479307" y="6042771"/>
            <a:ext cx="4216517" cy="556471"/>
          </a:xfrm>
        </p:spPr>
        <p:txBody>
          <a:bodyPr/>
          <a:lstStyle/>
          <a:p>
            <a:r>
              <a:rPr lang="en-US" dirty="0"/>
              <a:t>Early Childhood Application Cycle FY 26 - 28</a:t>
            </a:r>
          </a:p>
        </p:txBody>
      </p:sp>
    </p:spTree>
    <p:extLst>
      <p:ext uri="{BB962C8B-B14F-4D97-AF65-F5344CB8AC3E}">
        <p14:creationId xmlns:p14="http://schemas.microsoft.com/office/powerpoint/2010/main" val="10891424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F31C68CD-CDD1-435D-610C-180A8B677AB5}"/>
              </a:ext>
            </a:extLst>
          </p:cNvPr>
          <p:cNvSpPr>
            <a:spLocks noGrp="1"/>
          </p:cNvSpPr>
          <p:nvPr>
            <p:ph type="title"/>
          </p:nvPr>
        </p:nvSpPr>
        <p:spPr/>
        <p:txBody>
          <a:bodyPr/>
          <a:lstStyle/>
          <a:p>
            <a:r>
              <a:rPr lang="en-US" dirty="0"/>
              <a:t>Factors to Consider for Future Grant Reviews</a:t>
            </a:r>
          </a:p>
        </p:txBody>
      </p:sp>
      <p:sp>
        <p:nvSpPr>
          <p:cNvPr id="7" name="Text Placeholder 6">
            <a:extLst>
              <a:ext uri="{FF2B5EF4-FFF2-40B4-BE49-F238E27FC236}">
                <a16:creationId xmlns:a16="http://schemas.microsoft.com/office/drawing/2014/main" id="{61F3A2C8-8723-441D-3480-37F8D9D20124}"/>
              </a:ext>
            </a:extLst>
          </p:cNvPr>
          <p:cNvSpPr>
            <a:spLocks noGrp="1"/>
          </p:cNvSpPr>
          <p:nvPr>
            <p:ph type="body" idx="1"/>
          </p:nvPr>
        </p:nvSpPr>
        <p:spPr/>
        <p:txBody>
          <a:bodyPr/>
          <a:lstStyle/>
          <a:p>
            <a:endParaRPr lang="en-US" dirty="0"/>
          </a:p>
        </p:txBody>
      </p:sp>
      <p:sp>
        <p:nvSpPr>
          <p:cNvPr id="4" name="Date Placeholder 3">
            <a:extLst>
              <a:ext uri="{FF2B5EF4-FFF2-40B4-BE49-F238E27FC236}">
                <a16:creationId xmlns:a16="http://schemas.microsoft.com/office/drawing/2014/main" id="{1E3FDCC1-4A5D-B2D2-C82E-F54ADB264728}"/>
              </a:ext>
            </a:extLst>
          </p:cNvPr>
          <p:cNvSpPr>
            <a:spLocks noGrp="1"/>
          </p:cNvSpPr>
          <p:nvPr>
            <p:ph type="dt" sz="half" idx="2"/>
          </p:nvPr>
        </p:nvSpPr>
        <p:spPr/>
        <p:txBody>
          <a:bodyPr/>
          <a:lstStyle/>
          <a:p>
            <a:fld id="{945F9967-D669-2044-B7A4-59105BC695C9}" type="datetime4">
              <a:rPr lang="en-US" smtClean="0"/>
              <a:t>August 18, 2025</a:t>
            </a:fld>
            <a:endParaRPr lang="en-US"/>
          </a:p>
        </p:txBody>
      </p:sp>
      <p:sp>
        <p:nvSpPr>
          <p:cNvPr id="5" name="Slide Number Placeholder 4">
            <a:extLst>
              <a:ext uri="{FF2B5EF4-FFF2-40B4-BE49-F238E27FC236}">
                <a16:creationId xmlns:a16="http://schemas.microsoft.com/office/drawing/2014/main" id="{4433688C-17DD-673F-0839-3D3BFF136EC8}"/>
              </a:ext>
            </a:extLst>
          </p:cNvPr>
          <p:cNvSpPr>
            <a:spLocks noGrp="1"/>
          </p:cNvSpPr>
          <p:nvPr>
            <p:ph type="sldNum" sz="quarter" idx="4"/>
          </p:nvPr>
        </p:nvSpPr>
        <p:spPr/>
        <p:txBody>
          <a:bodyPr/>
          <a:lstStyle/>
          <a:p>
            <a:fld id="{287F944C-6315-6042-840E-B3BFFC821D31}" type="slidenum">
              <a:rPr lang="en-US" smtClean="0"/>
              <a:pPr/>
              <a:t>10</a:t>
            </a:fld>
            <a:endParaRPr lang="en-US" dirty="0"/>
          </a:p>
        </p:txBody>
      </p:sp>
    </p:spTree>
    <p:extLst>
      <p:ext uri="{BB962C8B-B14F-4D97-AF65-F5344CB8AC3E}">
        <p14:creationId xmlns:p14="http://schemas.microsoft.com/office/powerpoint/2010/main" val="35208076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EADAE0-B879-F2F7-572F-2D2618FB06C5}"/>
              </a:ext>
            </a:extLst>
          </p:cNvPr>
          <p:cNvSpPr>
            <a:spLocks noGrp="1"/>
          </p:cNvSpPr>
          <p:nvPr>
            <p:ph type="title"/>
          </p:nvPr>
        </p:nvSpPr>
        <p:spPr>
          <a:xfrm>
            <a:off x="457200" y="127000"/>
            <a:ext cx="8229600" cy="853613"/>
          </a:xfrm>
        </p:spPr>
        <p:txBody>
          <a:bodyPr anchor="b">
            <a:normAutofit/>
          </a:bodyPr>
          <a:lstStyle/>
          <a:p>
            <a:r>
              <a:rPr lang="en-US" dirty="0"/>
              <a:t>Time Commitment</a:t>
            </a:r>
          </a:p>
        </p:txBody>
      </p:sp>
      <p:sp>
        <p:nvSpPr>
          <p:cNvPr id="4" name="Date Placeholder 3">
            <a:extLst>
              <a:ext uri="{FF2B5EF4-FFF2-40B4-BE49-F238E27FC236}">
                <a16:creationId xmlns:a16="http://schemas.microsoft.com/office/drawing/2014/main" id="{9FF2A7BD-7362-D665-7E25-2CD2697309A2}"/>
              </a:ext>
            </a:extLst>
          </p:cNvPr>
          <p:cNvSpPr>
            <a:spLocks noGrp="1"/>
          </p:cNvSpPr>
          <p:nvPr>
            <p:ph type="dt" sz="half" idx="2"/>
          </p:nvPr>
        </p:nvSpPr>
        <p:spPr>
          <a:xfrm>
            <a:off x="6271189" y="6356350"/>
            <a:ext cx="2133600" cy="365125"/>
          </a:xfrm>
        </p:spPr>
        <p:txBody>
          <a:bodyPr anchor="ctr">
            <a:normAutofit/>
          </a:bodyPr>
          <a:lstStyle/>
          <a:p>
            <a:pPr>
              <a:spcAft>
                <a:spcPts val="600"/>
              </a:spcAft>
            </a:pPr>
            <a:fld id="{3F31F71A-E9C9-B742-924C-D0085507C1B1}" type="datetime4">
              <a:rPr lang="en-US" smtClean="0"/>
              <a:pPr>
                <a:spcAft>
                  <a:spcPts val="600"/>
                </a:spcAft>
              </a:pPr>
              <a:t>August 18, 2025</a:t>
            </a:fld>
            <a:endParaRPr lang="en-US"/>
          </a:p>
        </p:txBody>
      </p:sp>
      <p:sp>
        <p:nvSpPr>
          <p:cNvPr id="5" name="Slide Number Placeholder 4">
            <a:extLst>
              <a:ext uri="{FF2B5EF4-FFF2-40B4-BE49-F238E27FC236}">
                <a16:creationId xmlns:a16="http://schemas.microsoft.com/office/drawing/2014/main" id="{4704AF32-3423-097A-1F70-A01B030AAC61}"/>
              </a:ext>
            </a:extLst>
          </p:cNvPr>
          <p:cNvSpPr>
            <a:spLocks noGrp="1"/>
          </p:cNvSpPr>
          <p:nvPr>
            <p:ph type="sldNum" sz="quarter" idx="4"/>
          </p:nvPr>
        </p:nvSpPr>
        <p:spPr>
          <a:xfrm>
            <a:off x="6641292" y="6356350"/>
            <a:ext cx="2133600" cy="365125"/>
          </a:xfrm>
        </p:spPr>
        <p:txBody>
          <a:bodyPr anchor="ctr">
            <a:normAutofit/>
          </a:bodyPr>
          <a:lstStyle/>
          <a:p>
            <a:pPr>
              <a:spcAft>
                <a:spcPts val="600"/>
              </a:spcAft>
            </a:pPr>
            <a:fld id="{287F944C-6315-6042-840E-B3BFFC821D31}" type="slidenum">
              <a:rPr lang="en-US" smtClean="0"/>
              <a:pPr>
                <a:spcAft>
                  <a:spcPts val="600"/>
                </a:spcAft>
              </a:pPr>
              <a:t>11</a:t>
            </a:fld>
            <a:endParaRPr lang="en-US"/>
          </a:p>
        </p:txBody>
      </p:sp>
      <p:graphicFrame>
        <p:nvGraphicFramePr>
          <p:cNvPr id="7" name="Content Placeholder 2">
            <a:extLst>
              <a:ext uri="{FF2B5EF4-FFF2-40B4-BE49-F238E27FC236}">
                <a16:creationId xmlns:a16="http://schemas.microsoft.com/office/drawing/2014/main" id="{34373430-6BB7-54E5-F630-5A65DFAE0AC4}"/>
              </a:ext>
            </a:extLst>
          </p:cNvPr>
          <p:cNvGraphicFramePr>
            <a:graphicFrameLocks noGrp="1"/>
          </p:cNvGraphicFramePr>
          <p:nvPr>
            <p:ph idx="1"/>
            <p:extLst>
              <p:ext uri="{D42A27DB-BD31-4B8C-83A1-F6EECF244321}">
                <p14:modId xmlns:p14="http://schemas.microsoft.com/office/powerpoint/2010/main" val="3048673110"/>
              </p:ext>
            </p:extLst>
          </p:nvPr>
        </p:nvGraphicFramePr>
        <p:xfrm>
          <a:off x="457200" y="1134532"/>
          <a:ext cx="8229600" cy="471596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141954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0A24C3-50F7-94E6-242D-3597C489B65B}"/>
              </a:ext>
            </a:extLst>
          </p:cNvPr>
          <p:cNvSpPr>
            <a:spLocks noGrp="1"/>
          </p:cNvSpPr>
          <p:nvPr>
            <p:ph type="title"/>
          </p:nvPr>
        </p:nvSpPr>
        <p:spPr/>
        <p:txBody>
          <a:bodyPr/>
          <a:lstStyle/>
          <a:p>
            <a:r>
              <a:rPr lang="en-US" dirty="0"/>
              <a:t>#1 Top Factor Influencing Decision Making</a:t>
            </a:r>
          </a:p>
        </p:txBody>
      </p:sp>
      <p:sp>
        <p:nvSpPr>
          <p:cNvPr id="6" name="Text Placeholder 5">
            <a:extLst>
              <a:ext uri="{FF2B5EF4-FFF2-40B4-BE49-F238E27FC236}">
                <a16:creationId xmlns:a16="http://schemas.microsoft.com/office/drawing/2014/main" id="{73E7D920-8F28-BBCD-6A51-70879DAE31E9}"/>
              </a:ext>
            </a:extLst>
          </p:cNvPr>
          <p:cNvSpPr>
            <a:spLocks noGrp="1"/>
          </p:cNvSpPr>
          <p:nvPr>
            <p:ph type="body" idx="1"/>
          </p:nvPr>
        </p:nvSpPr>
        <p:spPr/>
        <p:txBody>
          <a:bodyPr/>
          <a:lstStyle/>
          <a:p>
            <a:r>
              <a:rPr lang="en-US" dirty="0"/>
              <a:t>TRUSTEES</a:t>
            </a:r>
          </a:p>
        </p:txBody>
      </p:sp>
      <p:sp>
        <p:nvSpPr>
          <p:cNvPr id="3" name="Content Placeholder 2">
            <a:extLst>
              <a:ext uri="{FF2B5EF4-FFF2-40B4-BE49-F238E27FC236}">
                <a16:creationId xmlns:a16="http://schemas.microsoft.com/office/drawing/2014/main" id="{06C70F79-34F6-1D29-1513-0D0B61877BB1}"/>
              </a:ext>
            </a:extLst>
          </p:cNvPr>
          <p:cNvSpPr>
            <a:spLocks noGrp="1"/>
          </p:cNvSpPr>
          <p:nvPr>
            <p:ph sz="half" idx="2"/>
          </p:nvPr>
        </p:nvSpPr>
        <p:spPr/>
        <p:txBody>
          <a:bodyPr/>
          <a:lstStyle/>
          <a:p>
            <a:r>
              <a:rPr lang="en-US" b="1" dirty="0">
                <a:solidFill>
                  <a:schemeClr val="accent4"/>
                </a:solidFill>
              </a:rPr>
              <a:t>Community Knowledge</a:t>
            </a:r>
          </a:p>
          <a:p>
            <a:pPr lvl="1"/>
            <a:r>
              <a:rPr lang="en-US" dirty="0"/>
              <a:t>Opportunity to review board composition and committee structures</a:t>
            </a:r>
          </a:p>
          <a:p>
            <a:pPr lvl="1"/>
            <a:r>
              <a:rPr lang="en-US" dirty="0"/>
              <a:t>Understand and compare how trustees support decision making for similar boards/organizations</a:t>
            </a:r>
          </a:p>
          <a:p>
            <a:pPr lvl="1"/>
            <a:r>
              <a:rPr lang="en-US" dirty="0"/>
              <a:t>Assess performance of currently funded partners and identify performance metrics for organizations that are new to MHB</a:t>
            </a:r>
          </a:p>
          <a:p>
            <a:endParaRPr lang="en-US" dirty="0"/>
          </a:p>
        </p:txBody>
      </p:sp>
      <p:sp>
        <p:nvSpPr>
          <p:cNvPr id="7" name="Text Placeholder 6">
            <a:extLst>
              <a:ext uri="{FF2B5EF4-FFF2-40B4-BE49-F238E27FC236}">
                <a16:creationId xmlns:a16="http://schemas.microsoft.com/office/drawing/2014/main" id="{722047E5-CA30-0026-830C-D33CEE931588}"/>
              </a:ext>
            </a:extLst>
          </p:cNvPr>
          <p:cNvSpPr>
            <a:spLocks noGrp="1"/>
          </p:cNvSpPr>
          <p:nvPr>
            <p:ph type="body" sz="quarter" idx="3"/>
          </p:nvPr>
        </p:nvSpPr>
        <p:spPr/>
        <p:txBody>
          <a:bodyPr/>
          <a:lstStyle/>
          <a:p>
            <a:r>
              <a:rPr lang="en-US" dirty="0"/>
              <a:t>COMMUNITY REVIEWERS</a:t>
            </a:r>
          </a:p>
        </p:txBody>
      </p:sp>
      <p:sp>
        <p:nvSpPr>
          <p:cNvPr id="8" name="Content Placeholder 7">
            <a:extLst>
              <a:ext uri="{FF2B5EF4-FFF2-40B4-BE49-F238E27FC236}">
                <a16:creationId xmlns:a16="http://schemas.microsoft.com/office/drawing/2014/main" id="{C3FE5B4A-DAD8-150C-AE00-967FC254ECEA}"/>
              </a:ext>
            </a:extLst>
          </p:cNvPr>
          <p:cNvSpPr>
            <a:spLocks noGrp="1"/>
          </p:cNvSpPr>
          <p:nvPr>
            <p:ph sz="quarter" idx="4"/>
          </p:nvPr>
        </p:nvSpPr>
        <p:spPr/>
        <p:txBody>
          <a:bodyPr/>
          <a:lstStyle/>
          <a:p>
            <a:r>
              <a:rPr lang="en-US" b="1" dirty="0">
                <a:solidFill>
                  <a:schemeClr val="accent4"/>
                </a:solidFill>
              </a:rPr>
              <a:t>My professional skills and expertise</a:t>
            </a:r>
          </a:p>
          <a:p>
            <a:pPr lvl="1"/>
            <a:r>
              <a:rPr lang="en-US" dirty="0"/>
              <a:t>Implement a more robust reviewer recruitment and selection strategy</a:t>
            </a:r>
          </a:p>
          <a:p>
            <a:pPr lvl="1"/>
            <a:r>
              <a:rPr lang="en-US" dirty="0"/>
              <a:t>Increase reviewer compensation</a:t>
            </a:r>
          </a:p>
          <a:p>
            <a:pPr lvl="1"/>
            <a:r>
              <a:rPr lang="en-US" dirty="0"/>
              <a:t>Provide more in-depth training on application review process specific</a:t>
            </a:r>
          </a:p>
          <a:p>
            <a:pPr lvl="1"/>
            <a:r>
              <a:rPr lang="en-US" dirty="0"/>
              <a:t>Potentially integrate community reviewers with special expertise (accounting, clinical, etc.) into MHB staff review process</a:t>
            </a:r>
          </a:p>
        </p:txBody>
      </p:sp>
      <p:sp>
        <p:nvSpPr>
          <p:cNvPr id="4" name="Date Placeholder 3">
            <a:extLst>
              <a:ext uri="{FF2B5EF4-FFF2-40B4-BE49-F238E27FC236}">
                <a16:creationId xmlns:a16="http://schemas.microsoft.com/office/drawing/2014/main" id="{FBB5F4EA-A292-75A8-3F7F-EB0C0C70DE76}"/>
              </a:ext>
            </a:extLst>
          </p:cNvPr>
          <p:cNvSpPr>
            <a:spLocks noGrp="1"/>
          </p:cNvSpPr>
          <p:nvPr>
            <p:ph type="dt" sz="half" idx="10"/>
          </p:nvPr>
        </p:nvSpPr>
        <p:spPr/>
        <p:txBody>
          <a:bodyPr/>
          <a:lstStyle/>
          <a:p>
            <a:fld id="{3F31F71A-E9C9-B742-924C-D0085507C1B1}" type="datetime4">
              <a:rPr lang="en-US" smtClean="0"/>
              <a:t>August 18, 2025</a:t>
            </a:fld>
            <a:endParaRPr lang="en-US"/>
          </a:p>
        </p:txBody>
      </p:sp>
      <p:sp>
        <p:nvSpPr>
          <p:cNvPr id="5" name="Slide Number Placeholder 4">
            <a:extLst>
              <a:ext uri="{FF2B5EF4-FFF2-40B4-BE49-F238E27FC236}">
                <a16:creationId xmlns:a16="http://schemas.microsoft.com/office/drawing/2014/main" id="{B3B7B13E-DF36-5478-1253-E3300323A74C}"/>
              </a:ext>
            </a:extLst>
          </p:cNvPr>
          <p:cNvSpPr>
            <a:spLocks noGrp="1"/>
          </p:cNvSpPr>
          <p:nvPr>
            <p:ph type="sldNum" sz="quarter" idx="11"/>
          </p:nvPr>
        </p:nvSpPr>
        <p:spPr/>
        <p:txBody>
          <a:bodyPr/>
          <a:lstStyle/>
          <a:p>
            <a:fld id="{287F944C-6315-6042-840E-B3BFFC821D31}" type="slidenum">
              <a:rPr lang="en-US" smtClean="0"/>
              <a:pPr/>
              <a:t>12</a:t>
            </a:fld>
            <a:endParaRPr lang="en-US" dirty="0"/>
          </a:p>
        </p:txBody>
      </p:sp>
    </p:spTree>
    <p:extLst>
      <p:ext uri="{BB962C8B-B14F-4D97-AF65-F5344CB8AC3E}">
        <p14:creationId xmlns:p14="http://schemas.microsoft.com/office/powerpoint/2010/main" val="40783891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F7E8B9-10C0-6C86-A3DE-D6387CD8CDC1}"/>
              </a:ext>
            </a:extLst>
          </p:cNvPr>
          <p:cNvSpPr>
            <a:spLocks noGrp="1"/>
          </p:cNvSpPr>
          <p:nvPr>
            <p:ph type="title"/>
          </p:nvPr>
        </p:nvSpPr>
        <p:spPr/>
        <p:txBody>
          <a:bodyPr/>
          <a:lstStyle/>
          <a:p>
            <a:r>
              <a:rPr lang="en-US" dirty="0"/>
              <a:t>#2 Top Factor Influencing Decision Making</a:t>
            </a:r>
          </a:p>
        </p:txBody>
      </p:sp>
      <p:sp>
        <p:nvSpPr>
          <p:cNvPr id="10" name="Content Placeholder 9">
            <a:extLst>
              <a:ext uri="{FF2B5EF4-FFF2-40B4-BE49-F238E27FC236}">
                <a16:creationId xmlns:a16="http://schemas.microsoft.com/office/drawing/2014/main" id="{FDEC3D5B-DB38-7817-3A23-C35F5A8D8598}"/>
              </a:ext>
            </a:extLst>
          </p:cNvPr>
          <p:cNvSpPr>
            <a:spLocks noGrp="1"/>
          </p:cNvSpPr>
          <p:nvPr>
            <p:ph idx="1"/>
          </p:nvPr>
        </p:nvSpPr>
        <p:spPr/>
        <p:txBody>
          <a:bodyPr/>
          <a:lstStyle/>
          <a:p>
            <a:pPr marL="0" indent="0" algn="ctr">
              <a:buNone/>
            </a:pPr>
            <a:r>
              <a:rPr lang="en-US" b="1" dirty="0">
                <a:solidFill>
                  <a:schemeClr val="accent4"/>
                </a:solidFill>
              </a:rPr>
              <a:t>TRUSTEES &amp; COMMUNITY REVIEWERS</a:t>
            </a:r>
          </a:p>
          <a:p>
            <a:pPr marL="0" indent="0">
              <a:buNone/>
            </a:pPr>
            <a:r>
              <a:rPr lang="en-US" b="1" dirty="0">
                <a:solidFill>
                  <a:schemeClr val="accent4"/>
                </a:solidFill>
              </a:rPr>
              <a:t>APPLICATION MATERIALS</a:t>
            </a:r>
          </a:p>
          <a:p>
            <a:r>
              <a:rPr lang="en-US" dirty="0"/>
              <a:t>Explore options to ask clarifying questions as a part of the review process</a:t>
            </a:r>
          </a:p>
          <a:p>
            <a:r>
              <a:rPr lang="en-US" dirty="0"/>
              <a:t>Reduce/prioritize the volume of application material that trustees review</a:t>
            </a:r>
          </a:p>
          <a:p>
            <a:r>
              <a:rPr lang="en-US" dirty="0"/>
              <a:t>Integrate visual and audio content options into the application materials as needed</a:t>
            </a:r>
          </a:p>
          <a:p>
            <a:r>
              <a:rPr lang="en-US" dirty="0"/>
              <a:t>Provide more robust training for joint review teams on how to evaluate application material</a:t>
            </a:r>
          </a:p>
        </p:txBody>
      </p:sp>
      <p:sp>
        <p:nvSpPr>
          <p:cNvPr id="4" name="Date Placeholder 3">
            <a:extLst>
              <a:ext uri="{FF2B5EF4-FFF2-40B4-BE49-F238E27FC236}">
                <a16:creationId xmlns:a16="http://schemas.microsoft.com/office/drawing/2014/main" id="{06F6C93C-07CF-2DC0-DCBD-D061084C46E0}"/>
              </a:ext>
            </a:extLst>
          </p:cNvPr>
          <p:cNvSpPr>
            <a:spLocks noGrp="1"/>
          </p:cNvSpPr>
          <p:nvPr>
            <p:ph type="dt" sz="half" idx="2"/>
          </p:nvPr>
        </p:nvSpPr>
        <p:spPr/>
        <p:txBody>
          <a:bodyPr/>
          <a:lstStyle/>
          <a:p>
            <a:fld id="{3F31F71A-E9C9-B742-924C-D0085507C1B1}" type="datetime4">
              <a:rPr lang="en-US" smtClean="0"/>
              <a:t>August 18, 2025</a:t>
            </a:fld>
            <a:endParaRPr lang="en-US"/>
          </a:p>
        </p:txBody>
      </p:sp>
      <p:sp>
        <p:nvSpPr>
          <p:cNvPr id="5" name="Slide Number Placeholder 4">
            <a:extLst>
              <a:ext uri="{FF2B5EF4-FFF2-40B4-BE49-F238E27FC236}">
                <a16:creationId xmlns:a16="http://schemas.microsoft.com/office/drawing/2014/main" id="{DEE2D718-7C23-9CDB-ECBE-4A1E6AC40F50}"/>
              </a:ext>
            </a:extLst>
          </p:cNvPr>
          <p:cNvSpPr>
            <a:spLocks noGrp="1"/>
          </p:cNvSpPr>
          <p:nvPr>
            <p:ph type="sldNum" sz="quarter" idx="4"/>
          </p:nvPr>
        </p:nvSpPr>
        <p:spPr/>
        <p:txBody>
          <a:bodyPr/>
          <a:lstStyle/>
          <a:p>
            <a:fld id="{287F944C-6315-6042-840E-B3BFFC821D31}" type="slidenum">
              <a:rPr lang="en-US" smtClean="0"/>
              <a:pPr/>
              <a:t>13</a:t>
            </a:fld>
            <a:endParaRPr lang="en-US" dirty="0"/>
          </a:p>
        </p:txBody>
      </p:sp>
    </p:spTree>
    <p:extLst>
      <p:ext uri="{BB962C8B-B14F-4D97-AF65-F5344CB8AC3E}">
        <p14:creationId xmlns:p14="http://schemas.microsoft.com/office/powerpoint/2010/main" val="17456797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9949B8-A48F-D372-9AF1-77F38F879D92}"/>
              </a:ext>
            </a:extLst>
          </p:cNvPr>
          <p:cNvSpPr>
            <a:spLocks noGrp="1"/>
          </p:cNvSpPr>
          <p:nvPr>
            <p:ph type="title"/>
          </p:nvPr>
        </p:nvSpPr>
        <p:spPr/>
        <p:txBody>
          <a:bodyPr/>
          <a:lstStyle/>
          <a:p>
            <a:r>
              <a:rPr lang="en-US" dirty="0"/>
              <a:t>#4 Top Factor Influencing Decision Making</a:t>
            </a:r>
          </a:p>
        </p:txBody>
      </p:sp>
      <p:sp>
        <p:nvSpPr>
          <p:cNvPr id="3" name="Content Placeholder 2">
            <a:extLst>
              <a:ext uri="{FF2B5EF4-FFF2-40B4-BE49-F238E27FC236}">
                <a16:creationId xmlns:a16="http://schemas.microsoft.com/office/drawing/2014/main" id="{5B20B325-DD77-3863-02D7-CBBC5B6C63EC}"/>
              </a:ext>
            </a:extLst>
          </p:cNvPr>
          <p:cNvSpPr>
            <a:spLocks noGrp="1"/>
          </p:cNvSpPr>
          <p:nvPr>
            <p:ph idx="1"/>
          </p:nvPr>
        </p:nvSpPr>
        <p:spPr/>
        <p:txBody>
          <a:bodyPr/>
          <a:lstStyle/>
          <a:p>
            <a:pPr marL="0" indent="0">
              <a:buNone/>
            </a:pPr>
            <a:r>
              <a:rPr lang="en-US" b="1" dirty="0">
                <a:solidFill>
                  <a:schemeClr val="accent4"/>
                </a:solidFill>
              </a:rPr>
              <a:t>MHB Staff’s Perspective</a:t>
            </a:r>
          </a:p>
          <a:p>
            <a:r>
              <a:rPr lang="en-US" dirty="0"/>
              <a:t>Provide a staff summary and/or staff recommendations as a part of the application materials</a:t>
            </a:r>
          </a:p>
          <a:p>
            <a:r>
              <a:rPr lang="en-US" dirty="0"/>
              <a:t>Facilitate more discussions between trustees and staff about program performance outside of the application cycle</a:t>
            </a:r>
          </a:p>
          <a:p>
            <a:r>
              <a:rPr lang="en-US" dirty="0"/>
              <a:t>Integrate staff presentations into application review process as needed</a:t>
            </a:r>
          </a:p>
        </p:txBody>
      </p:sp>
      <p:sp>
        <p:nvSpPr>
          <p:cNvPr id="4" name="Date Placeholder 3">
            <a:extLst>
              <a:ext uri="{FF2B5EF4-FFF2-40B4-BE49-F238E27FC236}">
                <a16:creationId xmlns:a16="http://schemas.microsoft.com/office/drawing/2014/main" id="{AA2E5BD1-E181-5479-CAC9-2E49815EDC0F}"/>
              </a:ext>
            </a:extLst>
          </p:cNvPr>
          <p:cNvSpPr>
            <a:spLocks noGrp="1"/>
          </p:cNvSpPr>
          <p:nvPr>
            <p:ph type="dt" sz="half" idx="2"/>
          </p:nvPr>
        </p:nvSpPr>
        <p:spPr/>
        <p:txBody>
          <a:bodyPr/>
          <a:lstStyle/>
          <a:p>
            <a:fld id="{3F31F71A-E9C9-B742-924C-D0085507C1B1}" type="datetime4">
              <a:rPr lang="en-US" smtClean="0"/>
              <a:t>August 18, 2025</a:t>
            </a:fld>
            <a:endParaRPr lang="en-US"/>
          </a:p>
        </p:txBody>
      </p:sp>
      <p:sp>
        <p:nvSpPr>
          <p:cNvPr id="5" name="Slide Number Placeholder 4">
            <a:extLst>
              <a:ext uri="{FF2B5EF4-FFF2-40B4-BE49-F238E27FC236}">
                <a16:creationId xmlns:a16="http://schemas.microsoft.com/office/drawing/2014/main" id="{49B66DE5-FAE6-E8DF-B52E-687B09E3417D}"/>
              </a:ext>
            </a:extLst>
          </p:cNvPr>
          <p:cNvSpPr>
            <a:spLocks noGrp="1"/>
          </p:cNvSpPr>
          <p:nvPr>
            <p:ph type="sldNum" sz="quarter" idx="4"/>
          </p:nvPr>
        </p:nvSpPr>
        <p:spPr/>
        <p:txBody>
          <a:bodyPr/>
          <a:lstStyle/>
          <a:p>
            <a:fld id="{287F944C-6315-6042-840E-B3BFFC821D31}" type="slidenum">
              <a:rPr lang="en-US" smtClean="0"/>
              <a:pPr/>
              <a:t>14</a:t>
            </a:fld>
            <a:endParaRPr lang="en-US" dirty="0"/>
          </a:p>
        </p:txBody>
      </p:sp>
    </p:spTree>
    <p:extLst>
      <p:ext uri="{BB962C8B-B14F-4D97-AF65-F5344CB8AC3E}">
        <p14:creationId xmlns:p14="http://schemas.microsoft.com/office/powerpoint/2010/main" val="42483482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317ACD-F9A6-88D7-11AE-DBA8399402EC}"/>
              </a:ext>
            </a:extLst>
          </p:cNvPr>
          <p:cNvSpPr>
            <a:spLocks noGrp="1"/>
          </p:cNvSpPr>
          <p:nvPr>
            <p:ph type="title"/>
          </p:nvPr>
        </p:nvSpPr>
        <p:spPr>
          <a:xfrm>
            <a:off x="457200" y="127000"/>
            <a:ext cx="8229600" cy="853613"/>
          </a:xfrm>
        </p:spPr>
        <p:txBody>
          <a:bodyPr anchor="b">
            <a:normAutofit/>
          </a:bodyPr>
          <a:lstStyle/>
          <a:p>
            <a:r>
              <a:rPr lang="en-US" dirty="0"/>
              <a:t>Why do we conduct a survey?</a:t>
            </a:r>
          </a:p>
        </p:txBody>
      </p:sp>
      <p:sp>
        <p:nvSpPr>
          <p:cNvPr id="3" name="Content Placeholder 2">
            <a:extLst>
              <a:ext uri="{FF2B5EF4-FFF2-40B4-BE49-F238E27FC236}">
                <a16:creationId xmlns:a16="http://schemas.microsoft.com/office/drawing/2014/main" id="{BD9F7F16-7779-97BB-7C06-2B431EA6D0AF}"/>
              </a:ext>
            </a:extLst>
          </p:cNvPr>
          <p:cNvSpPr>
            <a:spLocks noGrp="1"/>
          </p:cNvSpPr>
          <p:nvPr>
            <p:ph sz="half" idx="1"/>
          </p:nvPr>
        </p:nvSpPr>
        <p:spPr>
          <a:xfrm>
            <a:off x="457200" y="1130300"/>
            <a:ext cx="4038600" cy="4720197"/>
          </a:xfrm>
        </p:spPr>
        <p:txBody>
          <a:bodyPr>
            <a:normAutofit/>
          </a:bodyPr>
          <a:lstStyle/>
          <a:p>
            <a:pPr lvl="0"/>
            <a:r>
              <a:rPr lang="en-US" sz="2400" dirty="0"/>
              <a:t>Gather evidence-based feedback and provide a structured space for reviewers to share concerns and suggestions.</a:t>
            </a:r>
          </a:p>
          <a:p>
            <a:pPr lvl="0"/>
            <a:r>
              <a:rPr lang="en-US" sz="2400" dirty="0"/>
              <a:t>Identify opportunities for continuous quality improvement in the review process to increase reviewer confidence in their decision-making.</a:t>
            </a:r>
          </a:p>
          <a:p>
            <a:endParaRPr lang="en-US" dirty="0"/>
          </a:p>
        </p:txBody>
      </p:sp>
      <p:pic>
        <p:nvPicPr>
          <p:cNvPr id="10" name="Picture 9" descr="Quizzical burrowing owl looking forward">
            <a:extLst>
              <a:ext uri="{FF2B5EF4-FFF2-40B4-BE49-F238E27FC236}">
                <a16:creationId xmlns:a16="http://schemas.microsoft.com/office/drawing/2014/main" id="{48881716-FA91-426B-E337-B2AD39718EDC}"/>
              </a:ext>
            </a:extLst>
          </p:cNvPr>
          <p:cNvPicPr>
            <a:picLocks noChangeAspect="1"/>
          </p:cNvPicPr>
          <p:nvPr/>
        </p:nvPicPr>
        <p:blipFill>
          <a:blip r:embed="rId2"/>
          <a:srcRect l="1244" r="39292" b="-1"/>
          <a:stretch>
            <a:fillRect/>
          </a:stretch>
        </p:blipFill>
        <p:spPr>
          <a:xfrm>
            <a:off x="5016768" y="1130300"/>
            <a:ext cx="3670032" cy="4289425"/>
          </a:xfrm>
          <a:prstGeom prst="rect">
            <a:avLst/>
          </a:prstGeom>
          <a:noFill/>
          <a:ln w="38100">
            <a:solidFill>
              <a:schemeClr val="accent2"/>
            </a:solidFill>
          </a:ln>
        </p:spPr>
      </p:pic>
      <p:sp>
        <p:nvSpPr>
          <p:cNvPr id="4" name="Date Placeholder 3"/>
          <p:cNvSpPr>
            <a:spLocks noGrp="1"/>
          </p:cNvSpPr>
          <p:nvPr>
            <p:ph type="dt" sz="half" idx="10"/>
          </p:nvPr>
        </p:nvSpPr>
        <p:spPr>
          <a:xfrm>
            <a:off x="6271189" y="6356350"/>
            <a:ext cx="2133600" cy="365125"/>
          </a:xfrm>
        </p:spPr>
        <p:txBody>
          <a:bodyPr anchor="ctr">
            <a:normAutofit/>
          </a:bodyPr>
          <a:lstStyle/>
          <a:p>
            <a:pPr>
              <a:spcAft>
                <a:spcPts val="600"/>
              </a:spcAft>
            </a:pPr>
            <a:fld id="{2A426BFE-2333-0746-A516-6DEF36BCF74C}" type="datetime4">
              <a:rPr lang="en-US" smtClean="0"/>
              <a:pPr>
                <a:spcAft>
                  <a:spcPts val="600"/>
                </a:spcAft>
              </a:pPr>
              <a:t>August 18, 2025</a:t>
            </a:fld>
            <a:endParaRPr lang="en-US"/>
          </a:p>
        </p:txBody>
      </p:sp>
      <p:sp>
        <p:nvSpPr>
          <p:cNvPr id="5" name="Slide Number Placeholder 4"/>
          <p:cNvSpPr>
            <a:spLocks noGrp="1"/>
          </p:cNvSpPr>
          <p:nvPr>
            <p:ph type="sldNum" sz="quarter" idx="4"/>
          </p:nvPr>
        </p:nvSpPr>
        <p:spPr>
          <a:xfrm>
            <a:off x="6641292" y="6356350"/>
            <a:ext cx="2133600" cy="365125"/>
          </a:xfrm>
        </p:spPr>
        <p:txBody>
          <a:bodyPr anchor="ctr">
            <a:normAutofit/>
          </a:bodyPr>
          <a:lstStyle/>
          <a:p>
            <a:pPr>
              <a:spcAft>
                <a:spcPts val="600"/>
              </a:spcAft>
            </a:pPr>
            <a:fld id="{287F944C-6315-6042-840E-B3BFFC821D31}" type="slidenum">
              <a:rPr lang="en-US" smtClean="0"/>
              <a:pPr>
                <a:spcAft>
                  <a:spcPts val="600"/>
                </a:spcAft>
              </a:pPr>
              <a:t>2</a:t>
            </a:fld>
            <a:endParaRPr lang="en-US"/>
          </a:p>
        </p:txBody>
      </p:sp>
    </p:spTree>
    <p:extLst>
      <p:ext uri="{BB962C8B-B14F-4D97-AF65-F5344CB8AC3E}">
        <p14:creationId xmlns:p14="http://schemas.microsoft.com/office/powerpoint/2010/main" val="21012146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4C94BC-F960-49C4-8B8D-D8A1C4C2BBCB}"/>
              </a:ext>
            </a:extLst>
          </p:cNvPr>
          <p:cNvSpPr>
            <a:spLocks noGrp="1"/>
          </p:cNvSpPr>
          <p:nvPr>
            <p:ph type="title"/>
          </p:nvPr>
        </p:nvSpPr>
        <p:spPr/>
        <p:txBody>
          <a:bodyPr/>
          <a:lstStyle/>
          <a:p>
            <a:r>
              <a:rPr lang="en-US" dirty="0"/>
              <a:t>Process Summary</a:t>
            </a:r>
          </a:p>
        </p:txBody>
      </p:sp>
      <p:sp>
        <p:nvSpPr>
          <p:cNvPr id="3" name="Content Placeholder 2">
            <a:extLst>
              <a:ext uri="{FF2B5EF4-FFF2-40B4-BE49-F238E27FC236}">
                <a16:creationId xmlns:a16="http://schemas.microsoft.com/office/drawing/2014/main" id="{1FD2301B-AFD0-45D9-AA6F-6D3DDBEE9C3F}"/>
              </a:ext>
            </a:extLst>
          </p:cNvPr>
          <p:cNvSpPr>
            <a:spLocks noGrp="1"/>
          </p:cNvSpPr>
          <p:nvPr>
            <p:ph idx="1"/>
          </p:nvPr>
        </p:nvSpPr>
        <p:spPr>
          <a:xfrm>
            <a:off x="457200" y="1142538"/>
            <a:ext cx="8229600" cy="4715965"/>
          </a:xfrm>
        </p:spPr>
        <p:txBody>
          <a:bodyPr/>
          <a:lstStyle/>
          <a:p>
            <a:r>
              <a:rPr lang="en-US" dirty="0"/>
              <a:t>10 community reviewers and 13 board trustees were invited to participate in the grant review process. </a:t>
            </a:r>
          </a:p>
          <a:p>
            <a:r>
              <a:rPr lang="en-US" dirty="0"/>
              <a:t>62% of trustees (8 of 13) and 40% of community reviewers (4 of 10) completed the Grant Reviewer Experience Survey.  </a:t>
            </a:r>
          </a:p>
          <a:p>
            <a:r>
              <a:rPr lang="en-US" dirty="0"/>
              <a:t>Both groups were assigned the same number of applications and followed a similar process - reviewing materials, commenting, scoring, comparing applications, receiving guidance from MHB staff, and engaging in joint review meeting discussions. </a:t>
            </a:r>
          </a:p>
          <a:p>
            <a:r>
              <a:rPr lang="en-US" dirty="0"/>
              <a:t>Trustees also participated in the final discussion and voting process.</a:t>
            </a:r>
          </a:p>
        </p:txBody>
      </p:sp>
      <p:sp>
        <p:nvSpPr>
          <p:cNvPr id="4" name="Date Placeholder 3">
            <a:extLst>
              <a:ext uri="{FF2B5EF4-FFF2-40B4-BE49-F238E27FC236}">
                <a16:creationId xmlns:a16="http://schemas.microsoft.com/office/drawing/2014/main" id="{7517611C-3482-4BEE-BC3C-C240C54F49E0}"/>
              </a:ext>
            </a:extLst>
          </p:cNvPr>
          <p:cNvSpPr>
            <a:spLocks noGrp="1"/>
          </p:cNvSpPr>
          <p:nvPr>
            <p:ph type="dt" sz="half" idx="2"/>
          </p:nvPr>
        </p:nvSpPr>
        <p:spPr/>
        <p:txBody>
          <a:bodyPr/>
          <a:lstStyle/>
          <a:p>
            <a:fld id="{3F31F71A-E9C9-B742-924C-D0085507C1B1}" type="datetime4">
              <a:rPr lang="en-US" smtClean="0"/>
              <a:t>August 18, 2025</a:t>
            </a:fld>
            <a:endParaRPr lang="en-US"/>
          </a:p>
        </p:txBody>
      </p:sp>
      <p:sp>
        <p:nvSpPr>
          <p:cNvPr id="5" name="Slide Number Placeholder 4">
            <a:extLst>
              <a:ext uri="{FF2B5EF4-FFF2-40B4-BE49-F238E27FC236}">
                <a16:creationId xmlns:a16="http://schemas.microsoft.com/office/drawing/2014/main" id="{DC732E02-E35E-44BA-9D49-CF2B21551F90}"/>
              </a:ext>
            </a:extLst>
          </p:cNvPr>
          <p:cNvSpPr>
            <a:spLocks noGrp="1"/>
          </p:cNvSpPr>
          <p:nvPr>
            <p:ph type="sldNum" sz="quarter" idx="4"/>
          </p:nvPr>
        </p:nvSpPr>
        <p:spPr/>
        <p:txBody>
          <a:bodyPr/>
          <a:lstStyle/>
          <a:p>
            <a:fld id="{287F944C-6315-6042-840E-B3BFFC821D31}" type="slidenum">
              <a:rPr lang="en-US" smtClean="0"/>
              <a:pPr/>
              <a:t>3</a:t>
            </a:fld>
            <a:endParaRPr lang="en-US" dirty="0"/>
          </a:p>
        </p:txBody>
      </p:sp>
    </p:spTree>
    <p:extLst>
      <p:ext uri="{BB962C8B-B14F-4D97-AF65-F5344CB8AC3E}">
        <p14:creationId xmlns:p14="http://schemas.microsoft.com/office/powerpoint/2010/main" val="6069485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76D3E1-518A-88C5-F196-43EA00FB6582}"/>
              </a:ext>
            </a:extLst>
          </p:cNvPr>
          <p:cNvSpPr>
            <a:spLocks noGrp="1"/>
          </p:cNvSpPr>
          <p:nvPr>
            <p:ph type="title"/>
          </p:nvPr>
        </p:nvSpPr>
        <p:spPr/>
        <p:txBody>
          <a:bodyPr/>
          <a:lstStyle/>
          <a:p>
            <a:r>
              <a:rPr lang="en-US" dirty="0"/>
              <a:t>Overall Experience</a:t>
            </a:r>
          </a:p>
        </p:txBody>
      </p:sp>
      <p:sp>
        <p:nvSpPr>
          <p:cNvPr id="5" name="Date Placeholder 4"/>
          <p:cNvSpPr>
            <a:spLocks noGrp="1"/>
          </p:cNvSpPr>
          <p:nvPr>
            <p:ph type="dt" sz="half" idx="2"/>
          </p:nvPr>
        </p:nvSpPr>
        <p:spPr/>
        <p:txBody>
          <a:bodyPr/>
          <a:lstStyle/>
          <a:p>
            <a:fld id="{25B8800B-9F5F-F846-B616-8D93E75A6C84}" type="datetime4">
              <a:rPr lang="en-US" smtClean="0"/>
              <a:t>August 18, 2025</a:t>
            </a:fld>
            <a:endParaRPr lang="en-US" dirty="0"/>
          </a:p>
        </p:txBody>
      </p:sp>
      <p:sp>
        <p:nvSpPr>
          <p:cNvPr id="6" name="Slide Number Placeholder 5"/>
          <p:cNvSpPr>
            <a:spLocks noGrp="1"/>
          </p:cNvSpPr>
          <p:nvPr>
            <p:ph type="sldNum" sz="quarter" idx="4"/>
          </p:nvPr>
        </p:nvSpPr>
        <p:spPr/>
        <p:txBody>
          <a:bodyPr/>
          <a:lstStyle/>
          <a:p>
            <a:fld id="{287F944C-6315-6042-840E-B3BFFC821D31}" type="slidenum">
              <a:rPr lang="en-US" smtClean="0"/>
              <a:pPr/>
              <a:t>4</a:t>
            </a:fld>
            <a:endParaRPr lang="en-US" dirty="0"/>
          </a:p>
        </p:txBody>
      </p:sp>
      <p:sp>
        <p:nvSpPr>
          <p:cNvPr id="13" name="TextBox 12">
            <a:extLst>
              <a:ext uri="{FF2B5EF4-FFF2-40B4-BE49-F238E27FC236}">
                <a16:creationId xmlns:a16="http://schemas.microsoft.com/office/drawing/2014/main" id="{2FF3FAE5-76FC-F28C-3B45-8894A09B6885}"/>
              </a:ext>
            </a:extLst>
          </p:cNvPr>
          <p:cNvSpPr txBox="1"/>
          <p:nvPr/>
        </p:nvSpPr>
        <p:spPr>
          <a:xfrm>
            <a:off x="319088" y="980613"/>
            <a:ext cx="8455804" cy="959943"/>
          </a:xfrm>
          <a:prstGeom prst="rect">
            <a:avLst/>
          </a:prstGeom>
          <a:noFill/>
        </p:spPr>
        <p:txBody>
          <a:bodyPr wrap="square">
            <a:spAutoFit/>
          </a:bodyPr>
          <a:lstStyle/>
          <a:p>
            <a:pPr marR="0" lvl="0">
              <a:lnSpc>
                <a:spcPct val="107000"/>
              </a:lnSpc>
              <a:spcAft>
                <a:spcPts val="600"/>
              </a:spcAft>
            </a:pPr>
            <a:r>
              <a:rPr lang="en-US" sz="1800" dirty="0">
                <a:effectLst/>
                <a:latin typeface="Arial" panose="020B0604020202020204" pitchFamily="34" charset="0"/>
                <a:ea typeface="SimHei" panose="02010609060101010101" pitchFamily="49" charset="-122"/>
                <a:cs typeface="Arial" panose="020B0604020202020204" pitchFamily="34" charset="0"/>
              </a:rPr>
              <a:t>All community reviewer respondents indicated they were “very satisfied” with their overall experience in the grant review process. Among trustees, 5 were “satisfied” </a:t>
            </a:r>
            <a:r>
              <a:rPr lang="en-US" dirty="0">
                <a:latin typeface="Arial" panose="020B0604020202020204" pitchFamily="34" charset="0"/>
                <a:ea typeface="SimHei" panose="02010609060101010101" pitchFamily="49" charset="-122"/>
                <a:cs typeface="Arial" panose="020B0604020202020204" pitchFamily="34" charset="0"/>
              </a:rPr>
              <a:t>with 3 </a:t>
            </a:r>
            <a:r>
              <a:rPr lang="en-US" sz="1800" dirty="0">
                <a:effectLst/>
                <a:latin typeface="Arial" panose="020B0604020202020204" pitchFamily="34" charset="0"/>
                <a:ea typeface="SimHei" panose="02010609060101010101" pitchFamily="49" charset="-122"/>
                <a:cs typeface="Arial" panose="020B0604020202020204" pitchFamily="34" charset="0"/>
              </a:rPr>
              <a:t>reporting “very satisfied”.</a:t>
            </a:r>
            <a:endParaRPr lang="en-US" sz="2400" dirty="0">
              <a:effectLst/>
              <a:latin typeface="Arial" panose="020B0604020202020204" pitchFamily="34" charset="0"/>
              <a:ea typeface="SimHei" panose="02010609060101010101" pitchFamily="49" charset="-122"/>
              <a:cs typeface="Times New Roman" panose="02020603050405020304" pitchFamily="18" charset="0"/>
            </a:endParaRPr>
          </a:p>
        </p:txBody>
      </p:sp>
      <p:graphicFrame>
        <p:nvGraphicFramePr>
          <p:cNvPr id="8" name="Chart 7">
            <a:extLst>
              <a:ext uri="{FF2B5EF4-FFF2-40B4-BE49-F238E27FC236}">
                <a16:creationId xmlns:a16="http://schemas.microsoft.com/office/drawing/2014/main" id="{C16D3511-1C17-56E4-C09C-5206D691044F}"/>
              </a:ext>
            </a:extLst>
          </p:cNvPr>
          <p:cNvGraphicFramePr/>
          <p:nvPr>
            <p:extLst>
              <p:ext uri="{D42A27DB-BD31-4B8C-83A1-F6EECF244321}">
                <p14:modId xmlns:p14="http://schemas.microsoft.com/office/powerpoint/2010/main" val="105568287"/>
              </p:ext>
            </p:extLst>
          </p:nvPr>
        </p:nvGraphicFramePr>
        <p:xfrm>
          <a:off x="457200" y="1940556"/>
          <a:ext cx="8229599" cy="390994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4764071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
            <a:extLst>
              <a:ext uri="{FF2B5EF4-FFF2-40B4-BE49-F238E27FC236}">
                <a16:creationId xmlns:a16="http://schemas.microsoft.com/office/drawing/2014/main" id="{EA09E1D0-D787-8486-2966-07715C5D13A6}"/>
              </a:ext>
            </a:extLst>
          </p:cNvPr>
          <p:cNvSpPr>
            <a:spLocks noGrp="1"/>
          </p:cNvSpPr>
          <p:nvPr>
            <p:ph type="title"/>
          </p:nvPr>
        </p:nvSpPr>
        <p:spPr>
          <a:xfrm>
            <a:off x="457200" y="127000"/>
            <a:ext cx="8229600" cy="853613"/>
          </a:xfrm>
        </p:spPr>
        <p:txBody>
          <a:bodyPr/>
          <a:lstStyle/>
          <a:p>
            <a:r>
              <a:rPr lang="en-US" dirty="0"/>
              <a:t>Time Commitment</a:t>
            </a:r>
          </a:p>
        </p:txBody>
      </p:sp>
      <p:sp>
        <p:nvSpPr>
          <p:cNvPr id="15" name="Content Placeholder 2">
            <a:extLst>
              <a:ext uri="{FF2B5EF4-FFF2-40B4-BE49-F238E27FC236}">
                <a16:creationId xmlns:a16="http://schemas.microsoft.com/office/drawing/2014/main" id="{98B7E559-1279-A215-DA93-C7215999D949}"/>
              </a:ext>
            </a:extLst>
          </p:cNvPr>
          <p:cNvSpPr>
            <a:spLocks noGrp="1"/>
          </p:cNvSpPr>
          <p:nvPr>
            <p:ph sz="half" idx="1"/>
          </p:nvPr>
        </p:nvSpPr>
        <p:spPr>
          <a:xfrm>
            <a:off x="457200" y="1130300"/>
            <a:ext cx="4038600" cy="4720197"/>
          </a:xfrm>
        </p:spPr>
        <p:txBody>
          <a:bodyPr/>
          <a:lstStyle/>
          <a:p>
            <a:r>
              <a:rPr lang="en-US" dirty="0"/>
              <a:t>Community reviewers reported spending an average of </a:t>
            </a:r>
            <a:r>
              <a:rPr lang="en-US" b="1" dirty="0"/>
              <a:t>26 hours</a:t>
            </a:r>
            <a:r>
              <a:rPr lang="en-US" dirty="0"/>
              <a:t> on the review process</a:t>
            </a:r>
          </a:p>
          <a:p>
            <a:r>
              <a:rPr lang="en-US" dirty="0"/>
              <a:t>Trustees reported spending </a:t>
            </a:r>
            <a:r>
              <a:rPr lang="en-US" b="1" dirty="0"/>
              <a:t>3.7 hours</a:t>
            </a:r>
            <a:r>
              <a:rPr lang="en-US" dirty="0"/>
              <a:t> on the review process</a:t>
            </a:r>
          </a:p>
          <a:p>
            <a:r>
              <a:rPr lang="en-US" dirty="0"/>
              <a:t>Trustee feedback revealed varied experiences regarding the number of applications, available time, and clarity of grant context.</a:t>
            </a:r>
          </a:p>
        </p:txBody>
      </p:sp>
      <p:pic>
        <p:nvPicPr>
          <p:cNvPr id="6" name="Content Placeholder 5" descr="Stopwatch with solid fill">
            <a:extLst>
              <a:ext uri="{FF2B5EF4-FFF2-40B4-BE49-F238E27FC236}">
                <a16:creationId xmlns:a16="http://schemas.microsoft.com/office/drawing/2014/main" id="{82453498-E4AA-F3DA-C3F2-D36ED643FE98}"/>
              </a:ext>
            </a:extLst>
          </p:cNvPr>
          <p:cNvPicPr>
            <a:picLocks noGrp="1" noChangeAspect="1"/>
          </p:cNvPicPr>
          <p:nvPr>
            <p:ph sz="half" idx="2"/>
          </p:nvPr>
        </p:nvPicPr>
        <p:blipFill>
          <a:blip r:embed="rId2">
            <a:extLst>
              <a:ext uri="{96DAC541-7B7A-43D3-8B79-37D633B846F1}">
                <asvg:svgBlip xmlns:asvg="http://schemas.microsoft.com/office/drawing/2016/SVG/main" r:embed="rId3"/>
              </a:ext>
            </a:extLst>
          </a:blip>
          <a:stretch>
            <a:fillRect/>
          </a:stretch>
        </p:blipFill>
        <p:spPr>
          <a:xfrm>
            <a:off x="4648200" y="1471098"/>
            <a:ext cx="4038600" cy="4038600"/>
          </a:xfrm>
        </p:spPr>
      </p:pic>
      <p:sp>
        <p:nvSpPr>
          <p:cNvPr id="7" name="Date Placeholder 6"/>
          <p:cNvSpPr>
            <a:spLocks noGrp="1"/>
          </p:cNvSpPr>
          <p:nvPr>
            <p:ph type="dt" sz="half" idx="10"/>
          </p:nvPr>
        </p:nvSpPr>
        <p:spPr>
          <a:xfrm>
            <a:off x="6271189" y="6356350"/>
            <a:ext cx="2133600" cy="365125"/>
          </a:xfrm>
        </p:spPr>
        <p:txBody>
          <a:bodyPr anchor="ctr">
            <a:normAutofit/>
          </a:bodyPr>
          <a:lstStyle/>
          <a:p>
            <a:pPr>
              <a:spcAft>
                <a:spcPts val="600"/>
              </a:spcAft>
            </a:pPr>
            <a:fld id="{5FC0CE27-7AC2-F94C-A270-6413DED8A74C}" type="datetime4">
              <a:rPr lang="en-US" smtClean="0"/>
              <a:pPr>
                <a:spcAft>
                  <a:spcPts val="600"/>
                </a:spcAft>
              </a:pPr>
              <a:t>August 18, 2025</a:t>
            </a:fld>
            <a:endParaRPr lang="en-US"/>
          </a:p>
        </p:txBody>
      </p:sp>
      <p:sp>
        <p:nvSpPr>
          <p:cNvPr id="8" name="Slide Number Placeholder 7"/>
          <p:cNvSpPr>
            <a:spLocks noGrp="1"/>
          </p:cNvSpPr>
          <p:nvPr>
            <p:ph type="sldNum" sz="quarter" idx="4"/>
          </p:nvPr>
        </p:nvSpPr>
        <p:spPr>
          <a:xfrm>
            <a:off x="6641292" y="6356350"/>
            <a:ext cx="2133600" cy="365125"/>
          </a:xfrm>
        </p:spPr>
        <p:txBody>
          <a:bodyPr anchor="ctr">
            <a:normAutofit/>
          </a:bodyPr>
          <a:lstStyle/>
          <a:p>
            <a:pPr>
              <a:spcAft>
                <a:spcPts val="600"/>
              </a:spcAft>
            </a:pPr>
            <a:fld id="{287F944C-6315-6042-840E-B3BFFC821D31}" type="slidenum">
              <a:rPr lang="en-US" smtClean="0"/>
              <a:pPr>
                <a:spcAft>
                  <a:spcPts val="600"/>
                </a:spcAft>
              </a:pPr>
              <a:t>5</a:t>
            </a:fld>
            <a:endParaRPr lang="en-US"/>
          </a:p>
        </p:txBody>
      </p:sp>
    </p:spTree>
    <p:extLst>
      <p:ext uri="{BB962C8B-B14F-4D97-AF65-F5344CB8AC3E}">
        <p14:creationId xmlns:p14="http://schemas.microsoft.com/office/powerpoint/2010/main" val="33545681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A3DC6E-1B08-6937-5896-7B3BF4800EB0}"/>
              </a:ext>
            </a:extLst>
          </p:cNvPr>
          <p:cNvSpPr>
            <a:spLocks noGrp="1"/>
          </p:cNvSpPr>
          <p:nvPr>
            <p:ph type="title"/>
          </p:nvPr>
        </p:nvSpPr>
        <p:spPr/>
        <p:txBody>
          <a:bodyPr/>
          <a:lstStyle/>
          <a:p>
            <a:r>
              <a:rPr lang="en-US" dirty="0"/>
              <a:t>Top Factors Influencing Decision Making</a:t>
            </a:r>
          </a:p>
        </p:txBody>
      </p:sp>
      <p:sp>
        <p:nvSpPr>
          <p:cNvPr id="3" name="Text Placeholder 2">
            <a:extLst>
              <a:ext uri="{FF2B5EF4-FFF2-40B4-BE49-F238E27FC236}">
                <a16:creationId xmlns:a16="http://schemas.microsoft.com/office/drawing/2014/main" id="{64C15452-F856-5E88-2FC2-944A446B4153}"/>
              </a:ext>
            </a:extLst>
          </p:cNvPr>
          <p:cNvSpPr>
            <a:spLocks noGrp="1"/>
          </p:cNvSpPr>
          <p:nvPr>
            <p:ph type="body" idx="1"/>
          </p:nvPr>
        </p:nvSpPr>
        <p:spPr/>
        <p:txBody>
          <a:bodyPr/>
          <a:lstStyle/>
          <a:p>
            <a:r>
              <a:rPr lang="en-US" dirty="0"/>
              <a:t>Trustees</a:t>
            </a:r>
          </a:p>
        </p:txBody>
      </p:sp>
      <p:sp>
        <p:nvSpPr>
          <p:cNvPr id="4" name="Content Placeholder 3">
            <a:extLst>
              <a:ext uri="{FF2B5EF4-FFF2-40B4-BE49-F238E27FC236}">
                <a16:creationId xmlns:a16="http://schemas.microsoft.com/office/drawing/2014/main" id="{3A6B39C9-0064-12F8-2008-3EB5B31B7D23}"/>
              </a:ext>
            </a:extLst>
          </p:cNvPr>
          <p:cNvSpPr>
            <a:spLocks noGrp="1"/>
          </p:cNvSpPr>
          <p:nvPr>
            <p:ph sz="half" idx="2"/>
          </p:nvPr>
        </p:nvSpPr>
        <p:spPr>
          <a:xfrm>
            <a:off x="457200" y="1682307"/>
            <a:ext cx="4040188" cy="2153094"/>
          </a:xfrm>
        </p:spPr>
        <p:txBody>
          <a:bodyPr/>
          <a:lstStyle/>
          <a:p>
            <a:pPr marL="457200" indent="-457200">
              <a:buFont typeface="+mj-lt"/>
              <a:buAutoNum type="arabicPeriod"/>
            </a:pPr>
            <a:r>
              <a:rPr lang="en-US" dirty="0"/>
              <a:t>My community knowledge</a:t>
            </a:r>
          </a:p>
          <a:p>
            <a:pPr marL="457200" indent="-457200">
              <a:buFont typeface="+mj-lt"/>
              <a:buAutoNum type="arabicPeriod"/>
            </a:pPr>
            <a:r>
              <a:rPr lang="en-US" dirty="0"/>
              <a:t>Application materials</a:t>
            </a:r>
          </a:p>
          <a:p>
            <a:pPr marL="457200" indent="-457200">
              <a:buFont typeface="+mj-lt"/>
              <a:buAutoNum type="arabicPeriod"/>
            </a:pPr>
            <a:r>
              <a:rPr lang="en-US" dirty="0"/>
              <a:t>My passion and commitment to strengthening the St. Louis community</a:t>
            </a:r>
          </a:p>
        </p:txBody>
      </p:sp>
      <p:sp>
        <p:nvSpPr>
          <p:cNvPr id="5" name="Text Placeholder 4">
            <a:extLst>
              <a:ext uri="{FF2B5EF4-FFF2-40B4-BE49-F238E27FC236}">
                <a16:creationId xmlns:a16="http://schemas.microsoft.com/office/drawing/2014/main" id="{642D157F-CBD7-A4E3-7BF3-866D02189D03}"/>
              </a:ext>
            </a:extLst>
          </p:cNvPr>
          <p:cNvSpPr>
            <a:spLocks noGrp="1"/>
          </p:cNvSpPr>
          <p:nvPr>
            <p:ph type="body" sz="quarter" idx="3"/>
          </p:nvPr>
        </p:nvSpPr>
        <p:spPr/>
        <p:txBody>
          <a:bodyPr/>
          <a:lstStyle/>
          <a:p>
            <a:r>
              <a:rPr lang="en-US" dirty="0"/>
              <a:t>Community Reviewers</a:t>
            </a:r>
          </a:p>
        </p:txBody>
      </p:sp>
      <p:sp>
        <p:nvSpPr>
          <p:cNvPr id="6" name="Content Placeholder 5">
            <a:extLst>
              <a:ext uri="{FF2B5EF4-FFF2-40B4-BE49-F238E27FC236}">
                <a16:creationId xmlns:a16="http://schemas.microsoft.com/office/drawing/2014/main" id="{3B0CC238-E6BF-CB68-B707-9A0AD722239B}"/>
              </a:ext>
            </a:extLst>
          </p:cNvPr>
          <p:cNvSpPr>
            <a:spLocks noGrp="1"/>
          </p:cNvSpPr>
          <p:nvPr>
            <p:ph sz="quarter" idx="4"/>
          </p:nvPr>
        </p:nvSpPr>
        <p:spPr>
          <a:xfrm>
            <a:off x="4645025" y="1682306"/>
            <a:ext cx="4041775" cy="1941427"/>
          </a:xfrm>
        </p:spPr>
        <p:txBody>
          <a:bodyPr/>
          <a:lstStyle/>
          <a:p>
            <a:pPr marL="457200" indent="-457200">
              <a:buFont typeface="+mj-lt"/>
              <a:buAutoNum type="arabicPeriod"/>
            </a:pPr>
            <a:r>
              <a:rPr lang="en-US" dirty="0"/>
              <a:t>My professional skills and expertise</a:t>
            </a:r>
          </a:p>
          <a:p>
            <a:pPr marL="457200" indent="-457200">
              <a:buFont typeface="+mj-lt"/>
              <a:buAutoNum type="arabicPeriod"/>
            </a:pPr>
            <a:r>
              <a:rPr lang="en-US" dirty="0"/>
              <a:t>Application materials</a:t>
            </a:r>
          </a:p>
          <a:p>
            <a:pPr marL="457200" indent="-457200">
              <a:buFont typeface="+mj-lt"/>
              <a:buAutoNum type="arabicPeriod"/>
            </a:pPr>
            <a:r>
              <a:rPr lang="en-US" dirty="0"/>
              <a:t>My community knowledge</a:t>
            </a:r>
          </a:p>
          <a:p>
            <a:pPr marL="457200" indent="-457200">
              <a:buFont typeface="+mj-lt"/>
              <a:buAutoNum type="arabicPeriod"/>
            </a:pPr>
            <a:endParaRPr lang="en-US" dirty="0"/>
          </a:p>
          <a:p>
            <a:pPr marL="457200" indent="-457200">
              <a:buFont typeface="+mj-lt"/>
              <a:buAutoNum type="arabicPeriod"/>
            </a:pPr>
            <a:endParaRPr lang="en-US" dirty="0"/>
          </a:p>
          <a:p>
            <a:pPr marL="0" indent="0">
              <a:buNone/>
            </a:pPr>
            <a:endParaRPr lang="en-US" dirty="0"/>
          </a:p>
          <a:p>
            <a:pPr marL="457200" indent="-457200">
              <a:buFont typeface="+mj-lt"/>
              <a:buAutoNum type="arabicPeriod"/>
            </a:pPr>
            <a:endParaRPr lang="en-US" dirty="0"/>
          </a:p>
        </p:txBody>
      </p:sp>
      <p:sp>
        <p:nvSpPr>
          <p:cNvPr id="7" name="Date Placeholder 6">
            <a:extLst>
              <a:ext uri="{FF2B5EF4-FFF2-40B4-BE49-F238E27FC236}">
                <a16:creationId xmlns:a16="http://schemas.microsoft.com/office/drawing/2014/main" id="{EF08972F-EABB-3CA8-84E2-319AC6C81984}"/>
              </a:ext>
            </a:extLst>
          </p:cNvPr>
          <p:cNvSpPr>
            <a:spLocks noGrp="1"/>
          </p:cNvSpPr>
          <p:nvPr>
            <p:ph type="dt" sz="half" idx="10"/>
          </p:nvPr>
        </p:nvSpPr>
        <p:spPr/>
        <p:txBody>
          <a:bodyPr/>
          <a:lstStyle/>
          <a:p>
            <a:fld id="{5FC0CE27-7AC2-F94C-A270-6413DED8A74C}" type="datetime4">
              <a:rPr lang="en-US" smtClean="0"/>
              <a:t>August 18, 2025</a:t>
            </a:fld>
            <a:endParaRPr lang="en-US"/>
          </a:p>
        </p:txBody>
      </p:sp>
      <p:sp>
        <p:nvSpPr>
          <p:cNvPr id="8" name="Slide Number Placeholder 7">
            <a:extLst>
              <a:ext uri="{FF2B5EF4-FFF2-40B4-BE49-F238E27FC236}">
                <a16:creationId xmlns:a16="http://schemas.microsoft.com/office/drawing/2014/main" id="{CBB638FB-264A-ED00-7ABD-2D5E309B536F}"/>
              </a:ext>
            </a:extLst>
          </p:cNvPr>
          <p:cNvSpPr>
            <a:spLocks noGrp="1"/>
          </p:cNvSpPr>
          <p:nvPr>
            <p:ph type="sldNum" sz="quarter" idx="11"/>
          </p:nvPr>
        </p:nvSpPr>
        <p:spPr/>
        <p:txBody>
          <a:bodyPr/>
          <a:lstStyle/>
          <a:p>
            <a:fld id="{287F944C-6315-6042-840E-B3BFFC821D31}" type="slidenum">
              <a:rPr lang="en-US" smtClean="0"/>
              <a:pPr/>
              <a:t>6</a:t>
            </a:fld>
            <a:endParaRPr lang="en-US" dirty="0"/>
          </a:p>
        </p:txBody>
      </p:sp>
      <p:sp>
        <p:nvSpPr>
          <p:cNvPr id="9" name="TextBox 8">
            <a:extLst>
              <a:ext uri="{FF2B5EF4-FFF2-40B4-BE49-F238E27FC236}">
                <a16:creationId xmlns:a16="http://schemas.microsoft.com/office/drawing/2014/main" id="{2441FA3D-AC36-7C64-D473-BED8AD953814}"/>
              </a:ext>
            </a:extLst>
          </p:cNvPr>
          <p:cNvSpPr txBox="1"/>
          <p:nvPr/>
        </p:nvSpPr>
        <p:spPr>
          <a:xfrm>
            <a:off x="1380067" y="4191000"/>
            <a:ext cx="6527800" cy="1477328"/>
          </a:xfrm>
          <a:prstGeom prst="rect">
            <a:avLst/>
          </a:prstGeom>
          <a:noFill/>
          <a:ln w="28575">
            <a:solidFill>
              <a:schemeClr val="accent4"/>
            </a:solidFill>
          </a:ln>
        </p:spPr>
        <p:txBody>
          <a:bodyPr wrap="square" rtlCol="0">
            <a:spAutoFit/>
          </a:bodyPr>
          <a:lstStyle/>
          <a:p>
            <a:pPr algn="ctr"/>
            <a:r>
              <a:rPr lang="en-US" u="sng" dirty="0">
                <a:solidFill>
                  <a:schemeClr val="tx2"/>
                </a:solidFill>
                <a:latin typeface="Arial" panose="020B0604020202020204" pitchFamily="34" charset="0"/>
                <a:cs typeface="Arial" panose="020B0604020202020204" pitchFamily="34" charset="0"/>
              </a:rPr>
              <a:t>#4 MHB staff’s perspectives</a:t>
            </a:r>
          </a:p>
          <a:p>
            <a:pPr algn="ctr"/>
            <a:endParaRPr lang="en-US" u="sng" dirty="0">
              <a:solidFill>
                <a:schemeClr val="tx2"/>
              </a:solidFill>
              <a:latin typeface="Arial" panose="020B0604020202020204" pitchFamily="34" charset="0"/>
              <a:cs typeface="Arial" panose="020B0604020202020204" pitchFamily="34" charset="0"/>
            </a:endParaRPr>
          </a:p>
          <a:p>
            <a:r>
              <a:rPr lang="en-US" dirty="0">
                <a:solidFill>
                  <a:schemeClr val="tx2"/>
                </a:solidFill>
                <a:latin typeface="Arial" panose="020B0604020202020204" pitchFamily="34" charset="0"/>
                <a:cs typeface="Arial" panose="020B0604020202020204" pitchFamily="34" charset="0"/>
              </a:rPr>
              <a:t>Half of respondents ranked it highly (No. 1–3), while the other half ranked it much lower (No. 5–7). This variation indicates that trustees rely on staff input to very different degrees.</a:t>
            </a:r>
          </a:p>
        </p:txBody>
      </p:sp>
    </p:spTree>
    <p:extLst>
      <p:ext uri="{BB962C8B-B14F-4D97-AF65-F5344CB8AC3E}">
        <p14:creationId xmlns:p14="http://schemas.microsoft.com/office/powerpoint/2010/main" val="37239425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3599CE-6B0E-2FD6-2E32-514FAD5C8820}"/>
              </a:ext>
            </a:extLst>
          </p:cNvPr>
          <p:cNvSpPr>
            <a:spLocks noGrp="1"/>
          </p:cNvSpPr>
          <p:nvPr>
            <p:ph type="title"/>
          </p:nvPr>
        </p:nvSpPr>
        <p:spPr>
          <a:xfrm>
            <a:off x="457200" y="127000"/>
            <a:ext cx="8229600" cy="853613"/>
          </a:xfrm>
        </p:spPr>
        <p:txBody>
          <a:bodyPr anchor="b">
            <a:normAutofit/>
          </a:bodyPr>
          <a:lstStyle/>
          <a:p>
            <a:r>
              <a:rPr lang="en-US" dirty="0"/>
              <a:t>Joint Review Team Meeting</a:t>
            </a:r>
          </a:p>
        </p:txBody>
      </p:sp>
      <p:pic>
        <p:nvPicPr>
          <p:cNvPr id="7" name="Graphic 6" descr="Online meeting outline">
            <a:extLst>
              <a:ext uri="{FF2B5EF4-FFF2-40B4-BE49-F238E27FC236}">
                <a16:creationId xmlns:a16="http://schemas.microsoft.com/office/drawing/2014/main" id="{3088FD7F-8E42-E33D-2E28-6FC0B3C66750}"/>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57200" y="1471098"/>
            <a:ext cx="4038600" cy="4038600"/>
          </a:xfrm>
          <a:prstGeom prst="rect">
            <a:avLst/>
          </a:prstGeom>
        </p:spPr>
      </p:pic>
      <p:sp>
        <p:nvSpPr>
          <p:cNvPr id="3" name="Content Placeholder 2">
            <a:extLst>
              <a:ext uri="{FF2B5EF4-FFF2-40B4-BE49-F238E27FC236}">
                <a16:creationId xmlns:a16="http://schemas.microsoft.com/office/drawing/2014/main" id="{3ED7F7E9-9451-966F-ED3A-5A79B3912FB5}"/>
              </a:ext>
            </a:extLst>
          </p:cNvPr>
          <p:cNvSpPr>
            <a:spLocks noGrp="1"/>
          </p:cNvSpPr>
          <p:nvPr>
            <p:ph sz="half" idx="2"/>
          </p:nvPr>
        </p:nvSpPr>
        <p:spPr>
          <a:xfrm>
            <a:off x="4648200" y="1130300"/>
            <a:ext cx="4038600" cy="4720197"/>
          </a:xfrm>
        </p:spPr>
        <p:txBody>
          <a:bodyPr>
            <a:normAutofit/>
          </a:bodyPr>
          <a:lstStyle/>
          <a:p>
            <a:r>
              <a:rPr lang="en-US" sz="2400" dirty="0"/>
              <a:t>Community reviewers and trustees especially valued the small group discussions, the opportunity to hear diverse perspectives, and the effective facilitation provided during the meetings. </a:t>
            </a:r>
          </a:p>
          <a:p>
            <a:r>
              <a:rPr lang="en-US" sz="2400" dirty="0"/>
              <a:t>Feedback on the timing and format of the meeting was mixed. </a:t>
            </a:r>
          </a:p>
        </p:txBody>
      </p:sp>
      <p:sp>
        <p:nvSpPr>
          <p:cNvPr id="4" name="Date Placeholder 3">
            <a:extLst>
              <a:ext uri="{FF2B5EF4-FFF2-40B4-BE49-F238E27FC236}">
                <a16:creationId xmlns:a16="http://schemas.microsoft.com/office/drawing/2014/main" id="{887F263E-0EF0-7A7D-B2AF-64B7BEBB71FA}"/>
              </a:ext>
            </a:extLst>
          </p:cNvPr>
          <p:cNvSpPr>
            <a:spLocks noGrp="1"/>
          </p:cNvSpPr>
          <p:nvPr>
            <p:ph type="dt" sz="half" idx="10"/>
          </p:nvPr>
        </p:nvSpPr>
        <p:spPr>
          <a:xfrm>
            <a:off x="6271189" y="6356350"/>
            <a:ext cx="2133600" cy="365125"/>
          </a:xfrm>
        </p:spPr>
        <p:txBody>
          <a:bodyPr anchor="ctr">
            <a:normAutofit/>
          </a:bodyPr>
          <a:lstStyle/>
          <a:p>
            <a:pPr>
              <a:spcAft>
                <a:spcPts val="600"/>
              </a:spcAft>
            </a:pPr>
            <a:fld id="{3F31F71A-E9C9-B742-924C-D0085507C1B1}" type="datetime4">
              <a:rPr lang="en-US" smtClean="0"/>
              <a:pPr>
                <a:spcAft>
                  <a:spcPts val="600"/>
                </a:spcAft>
              </a:pPr>
              <a:t>August 18, 2025</a:t>
            </a:fld>
            <a:endParaRPr lang="en-US"/>
          </a:p>
        </p:txBody>
      </p:sp>
      <p:sp>
        <p:nvSpPr>
          <p:cNvPr id="5" name="Slide Number Placeholder 4">
            <a:extLst>
              <a:ext uri="{FF2B5EF4-FFF2-40B4-BE49-F238E27FC236}">
                <a16:creationId xmlns:a16="http://schemas.microsoft.com/office/drawing/2014/main" id="{FDB20D56-114D-7568-D225-B14E81272FD3}"/>
              </a:ext>
            </a:extLst>
          </p:cNvPr>
          <p:cNvSpPr>
            <a:spLocks noGrp="1"/>
          </p:cNvSpPr>
          <p:nvPr>
            <p:ph type="sldNum" sz="quarter" idx="4"/>
          </p:nvPr>
        </p:nvSpPr>
        <p:spPr>
          <a:xfrm>
            <a:off x="6641292" y="6356350"/>
            <a:ext cx="2133600" cy="365125"/>
          </a:xfrm>
        </p:spPr>
        <p:txBody>
          <a:bodyPr anchor="ctr">
            <a:normAutofit/>
          </a:bodyPr>
          <a:lstStyle/>
          <a:p>
            <a:pPr>
              <a:spcAft>
                <a:spcPts val="600"/>
              </a:spcAft>
            </a:pPr>
            <a:fld id="{287F944C-6315-6042-840E-B3BFFC821D31}" type="slidenum">
              <a:rPr lang="en-US" smtClean="0"/>
              <a:pPr>
                <a:spcAft>
                  <a:spcPts val="600"/>
                </a:spcAft>
              </a:pPr>
              <a:t>7</a:t>
            </a:fld>
            <a:endParaRPr lang="en-US"/>
          </a:p>
        </p:txBody>
      </p:sp>
    </p:spTree>
    <p:extLst>
      <p:ext uri="{BB962C8B-B14F-4D97-AF65-F5344CB8AC3E}">
        <p14:creationId xmlns:p14="http://schemas.microsoft.com/office/powerpoint/2010/main" val="16744217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449C8A-BC77-F70E-9693-15A292BA1955}"/>
              </a:ext>
            </a:extLst>
          </p:cNvPr>
          <p:cNvSpPr>
            <a:spLocks noGrp="1"/>
          </p:cNvSpPr>
          <p:nvPr>
            <p:ph type="title"/>
          </p:nvPr>
        </p:nvSpPr>
        <p:spPr/>
        <p:txBody>
          <a:bodyPr/>
          <a:lstStyle/>
          <a:p>
            <a:r>
              <a:rPr lang="en-US" dirty="0"/>
              <a:t>Staff Support</a:t>
            </a:r>
          </a:p>
        </p:txBody>
      </p:sp>
      <p:sp>
        <p:nvSpPr>
          <p:cNvPr id="3" name="Content Placeholder 2">
            <a:extLst>
              <a:ext uri="{FF2B5EF4-FFF2-40B4-BE49-F238E27FC236}">
                <a16:creationId xmlns:a16="http://schemas.microsoft.com/office/drawing/2014/main" id="{7568269C-9502-BE89-91E9-98DE259F6FA4}"/>
              </a:ext>
            </a:extLst>
          </p:cNvPr>
          <p:cNvSpPr>
            <a:spLocks noGrp="1"/>
          </p:cNvSpPr>
          <p:nvPr>
            <p:ph idx="1"/>
          </p:nvPr>
        </p:nvSpPr>
        <p:spPr/>
        <p:txBody>
          <a:bodyPr/>
          <a:lstStyle/>
          <a:p>
            <a:pPr lvl="1"/>
            <a:r>
              <a:rPr lang="en-US" dirty="0"/>
              <a:t>Community reviewers and trustees reported extremely high levels of satisfaction with MHB staff’s support and responsiveness throughout the entire review process.</a:t>
            </a:r>
            <a:endParaRPr lang="en-US" sz="2800" dirty="0"/>
          </a:p>
          <a:p>
            <a:pPr lvl="1"/>
            <a:r>
              <a:rPr lang="en-US" dirty="0"/>
              <a:t>The largest differences between the two groups appeared in perceptions of whether they received adequate training, and whether they understood the level of details needed to provide comments.</a:t>
            </a:r>
          </a:p>
          <a:p>
            <a:pPr lvl="1"/>
            <a:r>
              <a:rPr lang="en-US" dirty="0"/>
              <a:t>Community reviewers were given more detailed instructions and training materials on how to evaluate applications</a:t>
            </a:r>
          </a:p>
          <a:p>
            <a:pPr lvl="1"/>
            <a:r>
              <a:rPr lang="en-US" dirty="0"/>
              <a:t>Trustees received a refresher focused on how to navigate the online portal</a:t>
            </a:r>
            <a:endParaRPr lang="en-US" sz="2800" dirty="0"/>
          </a:p>
          <a:p>
            <a:endParaRPr lang="en-US" dirty="0"/>
          </a:p>
        </p:txBody>
      </p:sp>
      <p:sp>
        <p:nvSpPr>
          <p:cNvPr id="4" name="Date Placeholder 3">
            <a:extLst>
              <a:ext uri="{FF2B5EF4-FFF2-40B4-BE49-F238E27FC236}">
                <a16:creationId xmlns:a16="http://schemas.microsoft.com/office/drawing/2014/main" id="{30A9ED9D-72FB-51A9-9827-C2F26E87077C}"/>
              </a:ext>
            </a:extLst>
          </p:cNvPr>
          <p:cNvSpPr>
            <a:spLocks noGrp="1"/>
          </p:cNvSpPr>
          <p:nvPr>
            <p:ph type="dt" sz="half" idx="2"/>
          </p:nvPr>
        </p:nvSpPr>
        <p:spPr/>
        <p:txBody>
          <a:bodyPr/>
          <a:lstStyle/>
          <a:p>
            <a:fld id="{3F31F71A-E9C9-B742-924C-D0085507C1B1}" type="datetime4">
              <a:rPr lang="en-US" smtClean="0"/>
              <a:t>August 18, 2025</a:t>
            </a:fld>
            <a:endParaRPr lang="en-US"/>
          </a:p>
        </p:txBody>
      </p:sp>
      <p:sp>
        <p:nvSpPr>
          <p:cNvPr id="5" name="Slide Number Placeholder 4">
            <a:extLst>
              <a:ext uri="{FF2B5EF4-FFF2-40B4-BE49-F238E27FC236}">
                <a16:creationId xmlns:a16="http://schemas.microsoft.com/office/drawing/2014/main" id="{59ABBD72-319C-4787-2E4B-320D702FD43E}"/>
              </a:ext>
            </a:extLst>
          </p:cNvPr>
          <p:cNvSpPr>
            <a:spLocks noGrp="1"/>
          </p:cNvSpPr>
          <p:nvPr>
            <p:ph type="sldNum" sz="quarter" idx="4"/>
          </p:nvPr>
        </p:nvSpPr>
        <p:spPr/>
        <p:txBody>
          <a:bodyPr/>
          <a:lstStyle/>
          <a:p>
            <a:fld id="{287F944C-6315-6042-840E-B3BFFC821D31}" type="slidenum">
              <a:rPr lang="en-US" smtClean="0"/>
              <a:pPr/>
              <a:t>8</a:t>
            </a:fld>
            <a:endParaRPr lang="en-US" dirty="0"/>
          </a:p>
        </p:txBody>
      </p:sp>
    </p:spTree>
    <p:extLst>
      <p:ext uri="{BB962C8B-B14F-4D97-AF65-F5344CB8AC3E}">
        <p14:creationId xmlns:p14="http://schemas.microsoft.com/office/powerpoint/2010/main" val="8741352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7B396D-5AA0-CF98-3625-A260C63DB3BA}"/>
              </a:ext>
            </a:extLst>
          </p:cNvPr>
          <p:cNvSpPr>
            <a:spLocks noGrp="1"/>
          </p:cNvSpPr>
          <p:nvPr>
            <p:ph type="title"/>
          </p:nvPr>
        </p:nvSpPr>
        <p:spPr/>
        <p:txBody>
          <a:bodyPr/>
          <a:lstStyle/>
          <a:p>
            <a:r>
              <a:rPr lang="en-US" dirty="0"/>
              <a:t>Online Portal</a:t>
            </a:r>
          </a:p>
        </p:txBody>
      </p:sp>
      <p:sp>
        <p:nvSpPr>
          <p:cNvPr id="6" name="Content Placeholder 5">
            <a:extLst>
              <a:ext uri="{FF2B5EF4-FFF2-40B4-BE49-F238E27FC236}">
                <a16:creationId xmlns:a16="http://schemas.microsoft.com/office/drawing/2014/main" id="{B6B8AA23-8880-F7F9-27A2-8BB151C07673}"/>
              </a:ext>
            </a:extLst>
          </p:cNvPr>
          <p:cNvSpPr>
            <a:spLocks noGrp="1"/>
          </p:cNvSpPr>
          <p:nvPr>
            <p:ph sz="half" idx="1"/>
          </p:nvPr>
        </p:nvSpPr>
        <p:spPr>
          <a:xfrm>
            <a:off x="457199" y="1130301"/>
            <a:ext cx="8277225" cy="2051050"/>
          </a:xfrm>
        </p:spPr>
        <p:txBody>
          <a:bodyPr/>
          <a:lstStyle/>
          <a:p>
            <a:r>
              <a:rPr lang="en-US" dirty="0"/>
              <a:t>The following aspects were evaluated: </a:t>
            </a:r>
            <a:endParaRPr lang="en-US" sz="2800" dirty="0"/>
          </a:p>
          <a:p>
            <a:pPr lvl="2"/>
            <a:r>
              <a:rPr lang="en-US" dirty="0"/>
              <a:t>The interface made it easy to read the applications.</a:t>
            </a:r>
            <a:endParaRPr lang="en-US" sz="2000" dirty="0"/>
          </a:p>
          <a:p>
            <a:pPr lvl="2"/>
            <a:r>
              <a:rPr lang="en-US" dirty="0"/>
              <a:t>It was easy to enter and edit my comments.</a:t>
            </a:r>
            <a:endParaRPr lang="en-US" sz="2000" dirty="0"/>
          </a:p>
          <a:p>
            <a:pPr lvl="2"/>
            <a:r>
              <a:rPr lang="en-US" dirty="0"/>
              <a:t>I was able to save my progress and return to my comments easily.</a:t>
            </a:r>
            <a:endParaRPr lang="en-US" sz="2000" dirty="0"/>
          </a:p>
          <a:p>
            <a:pPr lvl="2"/>
            <a:r>
              <a:rPr lang="en-US" dirty="0"/>
              <a:t>The system made it easy to compare across application.</a:t>
            </a:r>
            <a:endParaRPr lang="en-US" sz="2000" dirty="0"/>
          </a:p>
          <a:p>
            <a:endParaRPr lang="en-US" dirty="0"/>
          </a:p>
        </p:txBody>
      </p:sp>
      <p:sp>
        <p:nvSpPr>
          <p:cNvPr id="4" name="Date Placeholder 3">
            <a:extLst>
              <a:ext uri="{FF2B5EF4-FFF2-40B4-BE49-F238E27FC236}">
                <a16:creationId xmlns:a16="http://schemas.microsoft.com/office/drawing/2014/main" id="{2AF64386-6A25-2BC2-F8FE-6EA1B80186DD}"/>
              </a:ext>
            </a:extLst>
          </p:cNvPr>
          <p:cNvSpPr>
            <a:spLocks noGrp="1"/>
          </p:cNvSpPr>
          <p:nvPr>
            <p:ph type="dt" sz="half" idx="10"/>
          </p:nvPr>
        </p:nvSpPr>
        <p:spPr/>
        <p:txBody>
          <a:bodyPr/>
          <a:lstStyle/>
          <a:p>
            <a:fld id="{3F31F71A-E9C9-B742-924C-D0085507C1B1}" type="datetime4">
              <a:rPr lang="en-US" smtClean="0"/>
              <a:t>August 18, 2025</a:t>
            </a:fld>
            <a:endParaRPr lang="en-US"/>
          </a:p>
        </p:txBody>
      </p:sp>
      <p:sp>
        <p:nvSpPr>
          <p:cNvPr id="5" name="Slide Number Placeholder 4">
            <a:extLst>
              <a:ext uri="{FF2B5EF4-FFF2-40B4-BE49-F238E27FC236}">
                <a16:creationId xmlns:a16="http://schemas.microsoft.com/office/drawing/2014/main" id="{923C6142-231D-CFBE-D308-8FF41F134370}"/>
              </a:ext>
            </a:extLst>
          </p:cNvPr>
          <p:cNvSpPr>
            <a:spLocks noGrp="1"/>
          </p:cNvSpPr>
          <p:nvPr>
            <p:ph type="sldNum" sz="quarter" idx="4"/>
          </p:nvPr>
        </p:nvSpPr>
        <p:spPr/>
        <p:txBody>
          <a:bodyPr/>
          <a:lstStyle/>
          <a:p>
            <a:fld id="{287F944C-6315-6042-840E-B3BFFC821D31}" type="slidenum">
              <a:rPr lang="en-US" smtClean="0"/>
              <a:pPr/>
              <a:t>9</a:t>
            </a:fld>
            <a:endParaRPr lang="en-US" dirty="0"/>
          </a:p>
        </p:txBody>
      </p:sp>
      <p:graphicFrame>
        <p:nvGraphicFramePr>
          <p:cNvPr id="9" name="Content Placeholder 8">
            <a:extLst>
              <a:ext uri="{FF2B5EF4-FFF2-40B4-BE49-F238E27FC236}">
                <a16:creationId xmlns:a16="http://schemas.microsoft.com/office/drawing/2014/main" id="{B12338AA-9E40-AEB3-F419-3F308DB7D2AC}"/>
              </a:ext>
            </a:extLst>
          </p:cNvPr>
          <p:cNvGraphicFramePr>
            <a:graphicFrameLocks noGrp="1"/>
          </p:cNvGraphicFramePr>
          <p:nvPr>
            <p:ph sz="half" idx="2"/>
            <p:extLst>
              <p:ext uri="{D42A27DB-BD31-4B8C-83A1-F6EECF244321}">
                <p14:modId xmlns:p14="http://schemas.microsoft.com/office/powerpoint/2010/main" val="1517231156"/>
              </p:ext>
            </p:extLst>
          </p:nvPr>
        </p:nvGraphicFramePr>
        <p:xfrm>
          <a:off x="704850" y="3243263"/>
          <a:ext cx="7981950" cy="260667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203293490"/>
      </p:ext>
    </p:extLst>
  </p:cSld>
  <p:clrMapOvr>
    <a:masterClrMapping/>
  </p:clrMapOvr>
</p:sld>
</file>

<file path=ppt/theme/theme1.xml><?xml version="1.0" encoding="utf-8"?>
<a:theme xmlns:a="http://schemas.openxmlformats.org/drawingml/2006/main" name="Office Theme">
  <a:themeElements>
    <a:clrScheme name="Custom 1">
      <a:dk1>
        <a:srgbClr val="777877"/>
      </a:dk1>
      <a:lt1>
        <a:sysClr val="window" lastClr="FFFFFF"/>
      </a:lt1>
      <a:dk2>
        <a:srgbClr val="3B3B3B"/>
      </a:dk2>
      <a:lt2>
        <a:srgbClr val="FFFFFE"/>
      </a:lt2>
      <a:accent1>
        <a:srgbClr val="A05DBB"/>
      </a:accent1>
      <a:accent2>
        <a:srgbClr val="00A5C1"/>
      </a:accent2>
      <a:accent3>
        <a:srgbClr val="A6CE1B"/>
      </a:accent3>
      <a:accent4>
        <a:srgbClr val="365695"/>
      </a:accent4>
      <a:accent5>
        <a:srgbClr val="008878"/>
      </a:accent5>
      <a:accent6>
        <a:srgbClr val="A7241B"/>
      </a:accent6>
      <a:hlink>
        <a:srgbClr val="FF8119"/>
      </a:hlink>
      <a:folHlink>
        <a:srgbClr val="44B9E8"/>
      </a:folHlink>
    </a:clrScheme>
    <a:fontScheme name="Civic">
      <a:majorFont>
        <a:latin typeface="Georgia"/>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华文新魏"/>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246</TotalTime>
  <Words>773</Words>
  <Application>Microsoft Office PowerPoint</Application>
  <PresentationFormat>On-screen Show (4:3)</PresentationFormat>
  <Paragraphs>100</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Georgia</vt:lpstr>
      <vt:lpstr>Lucida Grande</vt:lpstr>
      <vt:lpstr>Office Theme</vt:lpstr>
      <vt:lpstr>Grant Reviewer Experience Survey Results</vt:lpstr>
      <vt:lpstr>Why do we conduct a survey?</vt:lpstr>
      <vt:lpstr>Process Summary</vt:lpstr>
      <vt:lpstr>Overall Experience</vt:lpstr>
      <vt:lpstr>Time Commitment</vt:lpstr>
      <vt:lpstr>Top Factors Influencing Decision Making</vt:lpstr>
      <vt:lpstr>Joint Review Team Meeting</vt:lpstr>
      <vt:lpstr>Staff Support</vt:lpstr>
      <vt:lpstr>Online Portal</vt:lpstr>
      <vt:lpstr>Factors to Consider for Future Grant Reviews</vt:lpstr>
      <vt:lpstr>Time Commitment</vt:lpstr>
      <vt:lpstr>#1 Top Factor Influencing Decision Making</vt:lpstr>
      <vt:lpstr>#2 Top Factor Influencing Decision Making</vt:lpstr>
      <vt:lpstr>#4 Top Factor Influencing Decision Making</vt:lpstr>
    </vt:vector>
  </TitlesOfParts>
  <Company>Paul Bussman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Evan Brandt</dc:creator>
  <cp:lastModifiedBy>Serena Muhammad</cp:lastModifiedBy>
  <cp:revision>37</cp:revision>
  <dcterms:created xsi:type="dcterms:W3CDTF">2018-05-04T15:48:02Z</dcterms:created>
  <dcterms:modified xsi:type="dcterms:W3CDTF">2025-08-18T18:56:46Z</dcterms:modified>
</cp:coreProperties>
</file>