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4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AF01D1-6A5D-4F4F-8170-AF8283315AB2}" type="doc">
      <dgm:prSet loTypeId="urn:microsoft.com/office/officeart/2005/8/layout/process4" loCatId="process" qsTypeId="urn:microsoft.com/office/officeart/2005/8/quickstyle/simple2" qsCatId="simple" csTypeId="urn:microsoft.com/office/officeart/2005/8/colors/accent2_2" csCatId="accent2" phldr="1"/>
      <dgm:spPr/>
      <dgm:t>
        <a:bodyPr/>
        <a:lstStyle/>
        <a:p>
          <a:endParaRPr lang="en-US"/>
        </a:p>
      </dgm:t>
    </dgm:pt>
    <dgm:pt modelId="{9C05F25C-0816-486A-97A5-DC93CF127073}">
      <dgm:prSet/>
      <dgm:spPr/>
      <dgm:t>
        <a:bodyPr/>
        <a:lstStyle/>
        <a:p>
          <a:r>
            <a:rPr lang="en-US" dirty="0"/>
            <a:t>Number of Proposals Under Review</a:t>
          </a:r>
        </a:p>
      </dgm:t>
    </dgm:pt>
    <dgm:pt modelId="{C6D08CAA-57AC-4E02-AE72-16415FE77945}" type="parTrans" cxnId="{980D2DB4-BF57-41A4-87D1-078415C7D19D}">
      <dgm:prSet/>
      <dgm:spPr/>
      <dgm:t>
        <a:bodyPr/>
        <a:lstStyle/>
        <a:p>
          <a:endParaRPr lang="en-US"/>
        </a:p>
      </dgm:t>
    </dgm:pt>
    <dgm:pt modelId="{7CD272A9-BFBB-494C-B4FD-D9DA5B0283BB}" type="sibTrans" cxnId="{980D2DB4-BF57-41A4-87D1-078415C7D19D}">
      <dgm:prSet/>
      <dgm:spPr/>
      <dgm:t>
        <a:bodyPr/>
        <a:lstStyle/>
        <a:p>
          <a:endParaRPr lang="en-US"/>
        </a:p>
      </dgm:t>
    </dgm:pt>
    <dgm:pt modelId="{8AF9BED3-640E-408A-A2B4-CA7A8BFAC8E2}">
      <dgm:prSet custT="1"/>
      <dgm:spPr/>
      <dgm:t>
        <a:bodyPr/>
        <a:lstStyle/>
        <a:p>
          <a:r>
            <a:rPr lang="en-US" sz="1600" dirty="0"/>
            <a:t>43 Letters of Intent Received</a:t>
          </a:r>
        </a:p>
      </dgm:t>
    </dgm:pt>
    <dgm:pt modelId="{ADA8A544-254B-4B2B-8863-2B8A71B99C10}" type="parTrans" cxnId="{03AA76D6-CE3A-4ACD-AEFC-AD12A0C53A8F}">
      <dgm:prSet/>
      <dgm:spPr/>
      <dgm:t>
        <a:bodyPr/>
        <a:lstStyle/>
        <a:p>
          <a:endParaRPr lang="en-US"/>
        </a:p>
      </dgm:t>
    </dgm:pt>
    <dgm:pt modelId="{ABA05025-6DBB-4CFC-B1C4-6482E3947E5E}" type="sibTrans" cxnId="{03AA76D6-CE3A-4ACD-AEFC-AD12A0C53A8F}">
      <dgm:prSet/>
      <dgm:spPr/>
      <dgm:t>
        <a:bodyPr/>
        <a:lstStyle/>
        <a:p>
          <a:endParaRPr lang="en-US"/>
        </a:p>
      </dgm:t>
    </dgm:pt>
    <dgm:pt modelId="{E6C43C7C-ACF0-4A22-A49A-9A6C565C0508}">
      <dgm:prSet custT="1"/>
      <dgm:spPr/>
      <dgm:t>
        <a:bodyPr/>
        <a:lstStyle/>
        <a:p>
          <a:r>
            <a:rPr lang="en-US" sz="1600" dirty="0"/>
            <a:t>33 Projects submitted draft application material</a:t>
          </a:r>
        </a:p>
      </dgm:t>
    </dgm:pt>
    <dgm:pt modelId="{6EC8BAD5-C218-45B8-9158-9D6DEA01E8D2}" type="parTrans" cxnId="{35EB825B-7927-4DD8-A075-36F3FAF04A02}">
      <dgm:prSet/>
      <dgm:spPr/>
      <dgm:t>
        <a:bodyPr/>
        <a:lstStyle/>
        <a:p>
          <a:endParaRPr lang="en-US"/>
        </a:p>
      </dgm:t>
    </dgm:pt>
    <dgm:pt modelId="{6D417CD9-AFCD-4189-B3EB-1A99D5B0D0DF}" type="sibTrans" cxnId="{35EB825B-7927-4DD8-A075-36F3FAF04A02}">
      <dgm:prSet/>
      <dgm:spPr/>
      <dgm:t>
        <a:bodyPr/>
        <a:lstStyle/>
        <a:p>
          <a:endParaRPr lang="en-US"/>
        </a:p>
      </dgm:t>
    </dgm:pt>
    <dgm:pt modelId="{BAA9A854-97E7-4905-994B-7149C056F3B6}">
      <dgm:prSet custT="1"/>
      <dgm:spPr/>
      <dgm:t>
        <a:bodyPr/>
        <a:lstStyle/>
        <a:p>
          <a:r>
            <a:rPr lang="en-US" sz="1600" dirty="0"/>
            <a:t>13 Proposals from currently funded  projects</a:t>
          </a:r>
        </a:p>
      </dgm:t>
    </dgm:pt>
    <dgm:pt modelId="{CE29CE11-8C54-43FD-B03A-785F6A85255E}" type="parTrans" cxnId="{B2424B1F-78FF-475A-B544-C327FD3030C7}">
      <dgm:prSet/>
      <dgm:spPr/>
      <dgm:t>
        <a:bodyPr/>
        <a:lstStyle/>
        <a:p>
          <a:endParaRPr lang="en-US"/>
        </a:p>
      </dgm:t>
    </dgm:pt>
    <dgm:pt modelId="{3296E0D1-515B-4756-BAA6-52E4C41B54BF}" type="sibTrans" cxnId="{B2424B1F-78FF-475A-B544-C327FD3030C7}">
      <dgm:prSet/>
      <dgm:spPr/>
      <dgm:t>
        <a:bodyPr/>
        <a:lstStyle/>
        <a:p>
          <a:endParaRPr lang="en-US"/>
        </a:p>
      </dgm:t>
    </dgm:pt>
    <dgm:pt modelId="{F6C84ABA-2C52-49EA-BAF2-14FFDA0020BA}">
      <dgm:prSet custT="1"/>
      <dgm:spPr/>
      <dgm:t>
        <a:bodyPr/>
        <a:lstStyle/>
        <a:p>
          <a:r>
            <a:rPr lang="en-US" sz="1200" dirty="0"/>
            <a:t>11 Proposals from organizations new to MHB &amp; 9 Proposals from orgs previously funded by MHB</a:t>
          </a:r>
        </a:p>
      </dgm:t>
    </dgm:pt>
    <dgm:pt modelId="{F61E02BB-4A94-4844-9464-B556EB1D920E}" type="parTrans" cxnId="{7715D266-0A13-40B4-9BF1-0529738E7AAB}">
      <dgm:prSet/>
      <dgm:spPr/>
      <dgm:t>
        <a:bodyPr/>
        <a:lstStyle/>
        <a:p>
          <a:endParaRPr lang="en-US"/>
        </a:p>
      </dgm:t>
    </dgm:pt>
    <dgm:pt modelId="{E0C8CBC3-B6AD-42A8-A24A-BEB89AB715E1}" type="sibTrans" cxnId="{7715D266-0A13-40B4-9BF1-0529738E7AAB}">
      <dgm:prSet/>
      <dgm:spPr/>
      <dgm:t>
        <a:bodyPr/>
        <a:lstStyle/>
        <a:p>
          <a:endParaRPr lang="en-US"/>
        </a:p>
      </dgm:t>
    </dgm:pt>
    <dgm:pt modelId="{596FE303-1280-4444-BA8A-420C69D5CDE0}">
      <dgm:prSet/>
      <dgm:spPr/>
      <dgm:t>
        <a:bodyPr/>
        <a:lstStyle/>
        <a:p>
          <a:r>
            <a:rPr lang="en-US" dirty="0"/>
            <a:t>Trustee Key Dates</a:t>
          </a:r>
        </a:p>
      </dgm:t>
    </dgm:pt>
    <dgm:pt modelId="{B9C4B92A-ED83-45E9-B24B-694B00F0E5A3}" type="parTrans" cxnId="{E3CDC060-B0E1-49A4-98E8-EA67EB6282B2}">
      <dgm:prSet/>
      <dgm:spPr/>
      <dgm:t>
        <a:bodyPr/>
        <a:lstStyle/>
        <a:p>
          <a:endParaRPr lang="en-US"/>
        </a:p>
      </dgm:t>
    </dgm:pt>
    <dgm:pt modelId="{15DF0609-672E-47A7-BF09-C5B5D764605C}" type="sibTrans" cxnId="{E3CDC060-B0E1-49A4-98E8-EA67EB6282B2}">
      <dgm:prSet/>
      <dgm:spPr/>
      <dgm:t>
        <a:bodyPr/>
        <a:lstStyle/>
        <a:p>
          <a:endParaRPr lang="en-US"/>
        </a:p>
      </dgm:t>
    </dgm:pt>
    <dgm:pt modelId="{C3518D59-0D8C-4B60-BBDD-472160F57B41}">
      <dgm:prSet custT="1"/>
      <dgm:spPr/>
      <dgm:t>
        <a:bodyPr/>
        <a:lstStyle/>
        <a:p>
          <a:r>
            <a:rPr lang="en-US" sz="1600" dirty="0"/>
            <a:t>Grant Review Training</a:t>
          </a:r>
        </a:p>
        <a:p>
          <a:r>
            <a:rPr lang="en-US" sz="1600" b="1" dirty="0"/>
            <a:t>February 23, 2023</a:t>
          </a:r>
        </a:p>
      </dgm:t>
    </dgm:pt>
    <dgm:pt modelId="{581AADF7-98FE-4EFD-941B-0EADEEF6BA20}" type="parTrans" cxnId="{CC3CA4F2-F70E-40C0-A9DD-64A16E8A1C5C}">
      <dgm:prSet/>
      <dgm:spPr/>
      <dgm:t>
        <a:bodyPr/>
        <a:lstStyle/>
        <a:p>
          <a:endParaRPr lang="en-US"/>
        </a:p>
      </dgm:t>
    </dgm:pt>
    <dgm:pt modelId="{6897DD2B-4523-44FB-B6A2-54ABB6BC5BC3}" type="sibTrans" cxnId="{CC3CA4F2-F70E-40C0-A9DD-64A16E8A1C5C}">
      <dgm:prSet/>
      <dgm:spPr/>
      <dgm:t>
        <a:bodyPr/>
        <a:lstStyle/>
        <a:p>
          <a:endParaRPr lang="en-US"/>
        </a:p>
      </dgm:t>
    </dgm:pt>
    <dgm:pt modelId="{98A60167-09EA-4489-8B87-F0E48FC8C2B6}">
      <dgm:prSet custT="1"/>
      <dgm:spPr/>
      <dgm:t>
        <a:bodyPr/>
        <a:lstStyle/>
        <a:p>
          <a:r>
            <a:rPr lang="en-US" sz="1600" dirty="0"/>
            <a:t>Joint Review Team Meetings</a:t>
          </a:r>
        </a:p>
        <a:p>
          <a:r>
            <a:rPr lang="en-US" sz="1600" b="1" dirty="0"/>
            <a:t>March 20 - 31</a:t>
          </a:r>
        </a:p>
      </dgm:t>
    </dgm:pt>
    <dgm:pt modelId="{02D3B8FC-9F6D-4592-B6C4-ADAA676115F3}" type="parTrans" cxnId="{EC4F1339-BCB4-4B71-A39A-004BC2B30F94}">
      <dgm:prSet/>
      <dgm:spPr/>
      <dgm:t>
        <a:bodyPr/>
        <a:lstStyle/>
        <a:p>
          <a:endParaRPr lang="en-US"/>
        </a:p>
      </dgm:t>
    </dgm:pt>
    <dgm:pt modelId="{E31F71A4-477C-41D8-BBD9-CAE5DCCA3E70}" type="sibTrans" cxnId="{EC4F1339-BCB4-4B71-A39A-004BC2B30F94}">
      <dgm:prSet/>
      <dgm:spPr/>
      <dgm:t>
        <a:bodyPr/>
        <a:lstStyle/>
        <a:p>
          <a:endParaRPr lang="en-US"/>
        </a:p>
      </dgm:t>
    </dgm:pt>
    <dgm:pt modelId="{F45AD162-C565-4679-8675-8982BAC7D6FE}">
      <dgm:prSet custT="1"/>
      <dgm:spPr/>
      <dgm:t>
        <a:bodyPr/>
        <a:lstStyle/>
        <a:p>
          <a:r>
            <a:rPr lang="en-US" sz="1600" dirty="0"/>
            <a:t>Final Trustee Decisions</a:t>
          </a:r>
        </a:p>
        <a:p>
          <a:r>
            <a:rPr lang="en-US" sz="1600" b="1" dirty="0"/>
            <a:t>April 20, 2023</a:t>
          </a:r>
        </a:p>
      </dgm:t>
    </dgm:pt>
    <dgm:pt modelId="{B43DFF42-F6F8-4512-8202-D790CCB037BB}" type="parTrans" cxnId="{7C728B3A-C190-41F9-AF62-C16E69F7193A}">
      <dgm:prSet/>
      <dgm:spPr/>
      <dgm:t>
        <a:bodyPr/>
        <a:lstStyle/>
        <a:p>
          <a:endParaRPr lang="en-US"/>
        </a:p>
      </dgm:t>
    </dgm:pt>
    <dgm:pt modelId="{DBC88C83-632C-4B92-AB40-FD1F2CE3EAEE}" type="sibTrans" cxnId="{7C728B3A-C190-41F9-AF62-C16E69F7193A}">
      <dgm:prSet/>
      <dgm:spPr/>
      <dgm:t>
        <a:bodyPr/>
        <a:lstStyle/>
        <a:p>
          <a:endParaRPr lang="en-US"/>
        </a:p>
      </dgm:t>
    </dgm:pt>
    <dgm:pt modelId="{5F09C5DA-679B-4CEF-88CC-F09C36696C9C}">
      <dgm:prSet/>
      <dgm:spPr/>
      <dgm:t>
        <a:bodyPr/>
        <a:lstStyle/>
        <a:p>
          <a:r>
            <a:rPr lang="en-US" b="1"/>
            <a:t>Projected FY24 funding available through competitive application process = Approximately $2 million </a:t>
          </a:r>
          <a:endParaRPr lang="en-US"/>
        </a:p>
      </dgm:t>
    </dgm:pt>
    <dgm:pt modelId="{0F85D24D-8324-4FBE-ACE1-14747D97696F}" type="parTrans" cxnId="{16526937-7843-40A6-8FA4-EA07433C6BB9}">
      <dgm:prSet/>
      <dgm:spPr/>
      <dgm:t>
        <a:bodyPr/>
        <a:lstStyle/>
        <a:p>
          <a:endParaRPr lang="en-US"/>
        </a:p>
      </dgm:t>
    </dgm:pt>
    <dgm:pt modelId="{120A3ACE-9340-4561-961C-49A64A823370}" type="sibTrans" cxnId="{16526937-7843-40A6-8FA4-EA07433C6BB9}">
      <dgm:prSet/>
      <dgm:spPr/>
      <dgm:t>
        <a:bodyPr/>
        <a:lstStyle/>
        <a:p>
          <a:endParaRPr lang="en-US"/>
        </a:p>
      </dgm:t>
    </dgm:pt>
    <dgm:pt modelId="{264A6666-93B4-4A3C-A33B-1133991A1A8B}" type="pres">
      <dgm:prSet presAssocID="{A1AF01D1-6A5D-4F4F-8170-AF8283315AB2}" presName="Name0" presStyleCnt="0">
        <dgm:presLayoutVars>
          <dgm:dir/>
          <dgm:animLvl val="lvl"/>
          <dgm:resizeHandles val="exact"/>
        </dgm:presLayoutVars>
      </dgm:prSet>
      <dgm:spPr/>
    </dgm:pt>
    <dgm:pt modelId="{C954D14E-8D72-4463-911B-D6BA1D387008}" type="pres">
      <dgm:prSet presAssocID="{5F09C5DA-679B-4CEF-88CC-F09C36696C9C}" presName="boxAndChildren" presStyleCnt="0"/>
      <dgm:spPr/>
    </dgm:pt>
    <dgm:pt modelId="{0EBCE755-F3D9-4FA9-BB9E-191F0C2675AB}" type="pres">
      <dgm:prSet presAssocID="{5F09C5DA-679B-4CEF-88CC-F09C36696C9C}" presName="parentTextBox" presStyleLbl="node1" presStyleIdx="0" presStyleCnt="3" custScaleY="53002"/>
      <dgm:spPr/>
    </dgm:pt>
    <dgm:pt modelId="{AD87D59D-838E-4BBA-BD2F-885E049D758A}" type="pres">
      <dgm:prSet presAssocID="{15DF0609-672E-47A7-BF09-C5B5D764605C}" presName="sp" presStyleCnt="0"/>
      <dgm:spPr/>
    </dgm:pt>
    <dgm:pt modelId="{033E9AC9-B823-44EF-A9C1-316029180159}" type="pres">
      <dgm:prSet presAssocID="{596FE303-1280-4444-BA8A-420C69D5CDE0}" presName="arrowAndChildren" presStyleCnt="0"/>
      <dgm:spPr/>
    </dgm:pt>
    <dgm:pt modelId="{7F39B30E-884B-4296-8AF3-68B73D2CB072}" type="pres">
      <dgm:prSet presAssocID="{596FE303-1280-4444-BA8A-420C69D5CDE0}" presName="parentTextArrow" presStyleLbl="node1" presStyleIdx="0" presStyleCnt="3"/>
      <dgm:spPr/>
    </dgm:pt>
    <dgm:pt modelId="{25027945-F9C8-44D2-9046-0294F3C1F5B0}" type="pres">
      <dgm:prSet presAssocID="{596FE303-1280-4444-BA8A-420C69D5CDE0}" presName="arrow" presStyleLbl="node1" presStyleIdx="1" presStyleCnt="3"/>
      <dgm:spPr/>
    </dgm:pt>
    <dgm:pt modelId="{325F250D-290F-4F8F-A506-DC8E95D283FF}" type="pres">
      <dgm:prSet presAssocID="{596FE303-1280-4444-BA8A-420C69D5CDE0}" presName="descendantArrow" presStyleCnt="0"/>
      <dgm:spPr/>
    </dgm:pt>
    <dgm:pt modelId="{C6FA61B5-1240-4098-85D9-5D37325C2657}" type="pres">
      <dgm:prSet presAssocID="{C3518D59-0D8C-4B60-BBDD-472160F57B41}" presName="childTextArrow" presStyleLbl="fgAccFollowNode1" presStyleIdx="0" presStyleCnt="7">
        <dgm:presLayoutVars>
          <dgm:bulletEnabled val="1"/>
        </dgm:presLayoutVars>
      </dgm:prSet>
      <dgm:spPr/>
    </dgm:pt>
    <dgm:pt modelId="{A8E65ED1-9214-4E55-BD3F-587015E35E4F}" type="pres">
      <dgm:prSet presAssocID="{98A60167-09EA-4489-8B87-F0E48FC8C2B6}" presName="childTextArrow" presStyleLbl="fgAccFollowNode1" presStyleIdx="1" presStyleCnt="7">
        <dgm:presLayoutVars>
          <dgm:bulletEnabled val="1"/>
        </dgm:presLayoutVars>
      </dgm:prSet>
      <dgm:spPr/>
    </dgm:pt>
    <dgm:pt modelId="{A02BB417-57BE-4A46-83F9-BEAE4E34B2A9}" type="pres">
      <dgm:prSet presAssocID="{F45AD162-C565-4679-8675-8982BAC7D6FE}" presName="childTextArrow" presStyleLbl="fgAccFollowNode1" presStyleIdx="2" presStyleCnt="7">
        <dgm:presLayoutVars>
          <dgm:bulletEnabled val="1"/>
        </dgm:presLayoutVars>
      </dgm:prSet>
      <dgm:spPr/>
    </dgm:pt>
    <dgm:pt modelId="{502BC375-0B53-4590-BC49-2EFFFCFA92BF}" type="pres">
      <dgm:prSet presAssocID="{7CD272A9-BFBB-494C-B4FD-D9DA5B0283BB}" presName="sp" presStyleCnt="0"/>
      <dgm:spPr/>
    </dgm:pt>
    <dgm:pt modelId="{5F577759-112D-4B6C-AF01-14E11064E17F}" type="pres">
      <dgm:prSet presAssocID="{9C05F25C-0816-486A-97A5-DC93CF127073}" presName="arrowAndChildren" presStyleCnt="0"/>
      <dgm:spPr/>
    </dgm:pt>
    <dgm:pt modelId="{44A27877-231D-4D78-9C98-C17E08EEDC4C}" type="pres">
      <dgm:prSet presAssocID="{9C05F25C-0816-486A-97A5-DC93CF127073}" presName="parentTextArrow" presStyleLbl="node1" presStyleIdx="1" presStyleCnt="3"/>
      <dgm:spPr/>
    </dgm:pt>
    <dgm:pt modelId="{A1C87380-7FA3-4A8E-BD5F-6E8F49CF1DAC}" type="pres">
      <dgm:prSet presAssocID="{9C05F25C-0816-486A-97A5-DC93CF127073}" presName="arrow" presStyleLbl="node1" presStyleIdx="2" presStyleCnt="3"/>
      <dgm:spPr/>
    </dgm:pt>
    <dgm:pt modelId="{2066A8D5-E499-48F2-B58F-49B3CA828C8E}" type="pres">
      <dgm:prSet presAssocID="{9C05F25C-0816-486A-97A5-DC93CF127073}" presName="descendantArrow" presStyleCnt="0"/>
      <dgm:spPr/>
    </dgm:pt>
    <dgm:pt modelId="{8BF943A7-FFD5-4D96-AE6B-A1BD7000C3F0}" type="pres">
      <dgm:prSet presAssocID="{8AF9BED3-640E-408A-A2B4-CA7A8BFAC8E2}" presName="childTextArrow" presStyleLbl="fgAccFollowNode1" presStyleIdx="3" presStyleCnt="7">
        <dgm:presLayoutVars>
          <dgm:bulletEnabled val="1"/>
        </dgm:presLayoutVars>
      </dgm:prSet>
      <dgm:spPr/>
    </dgm:pt>
    <dgm:pt modelId="{993DD15D-E1A9-4693-8981-DC80EA046293}" type="pres">
      <dgm:prSet presAssocID="{E6C43C7C-ACF0-4A22-A49A-9A6C565C0508}" presName="childTextArrow" presStyleLbl="fgAccFollowNode1" presStyleIdx="4" presStyleCnt="7">
        <dgm:presLayoutVars>
          <dgm:bulletEnabled val="1"/>
        </dgm:presLayoutVars>
      </dgm:prSet>
      <dgm:spPr/>
    </dgm:pt>
    <dgm:pt modelId="{B2E0B34C-D4D2-44C1-AA0F-752813891C1D}" type="pres">
      <dgm:prSet presAssocID="{BAA9A854-97E7-4905-994B-7149C056F3B6}" presName="childTextArrow" presStyleLbl="fgAccFollowNode1" presStyleIdx="5" presStyleCnt="7">
        <dgm:presLayoutVars>
          <dgm:bulletEnabled val="1"/>
        </dgm:presLayoutVars>
      </dgm:prSet>
      <dgm:spPr/>
    </dgm:pt>
    <dgm:pt modelId="{C30339D1-57B2-4352-A9FA-7F20667B1228}" type="pres">
      <dgm:prSet presAssocID="{F6C84ABA-2C52-49EA-BAF2-14FFDA0020BA}" presName="childTextArrow" presStyleLbl="fgAccFollowNode1" presStyleIdx="6" presStyleCnt="7">
        <dgm:presLayoutVars>
          <dgm:bulletEnabled val="1"/>
        </dgm:presLayoutVars>
      </dgm:prSet>
      <dgm:spPr/>
    </dgm:pt>
  </dgm:ptLst>
  <dgm:cxnLst>
    <dgm:cxn modelId="{EA4A2005-6D93-4AD3-929A-97FC82E891F9}" type="presOf" srcId="{F45AD162-C565-4679-8675-8982BAC7D6FE}" destId="{A02BB417-57BE-4A46-83F9-BEAE4E34B2A9}" srcOrd="0" destOrd="0" presId="urn:microsoft.com/office/officeart/2005/8/layout/process4"/>
    <dgm:cxn modelId="{6BC12819-D105-4BCE-B783-409A87B3A584}" type="presOf" srcId="{E6C43C7C-ACF0-4A22-A49A-9A6C565C0508}" destId="{993DD15D-E1A9-4693-8981-DC80EA046293}" srcOrd="0" destOrd="0" presId="urn:microsoft.com/office/officeart/2005/8/layout/process4"/>
    <dgm:cxn modelId="{B2424B1F-78FF-475A-B544-C327FD3030C7}" srcId="{9C05F25C-0816-486A-97A5-DC93CF127073}" destId="{BAA9A854-97E7-4905-994B-7149C056F3B6}" srcOrd="2" destOrd="0" parTransId="{CE29CE11-8C54-43FD-B03A-785F6A85255E}" sibTransId="{3296E0D1-515B-4756-BAA6-52E4C41B54BF}"/>
    <dgm:cxn modelId="{DC1ECC22-8BB6-4B0D-84B1-166FFDBED2D4}" type="presOf" srcId="{9C05F25C-0816-486A-97A5-DC93CF127073}" destId="{A1C87380-7FA3-4A8E-BD5F-6E8F49CF1DAC}" srcOrd="1" destOrd="0" presId="urn:microsoft.com/office/officeart/2005/8/layout/process4"/>
    <dgm:cxn modelId="{6612962C-4E6C-4E62-94F8-DDC9F7C1C470}" type="presOf" srcId="{5F09C5DA-679B-4CEF-88CC-F09C36696C9C}" destId="{0EBCE755-F3D9-4FA9-BB9E-191F0C2675AB}" srcOrd="0" destOrd="0" presId="urn:microsoft.com/office/officeart/2005/8/layout/process4"/>
    <dgm:cxn modelId="{16526937-7843-40A6-8FA4-EA07433C6BB9}" srcId="{A1AF01D1-6A5D-4F4F-8170-AF8283315AB2}" destId="{5F09C5DA-679B-4CEF-88CC-F09C36696C9C}" srcOrd="2" destOrd="0" parTransId="{0F85D24D-8324-4FBE-ACE1-14747D97696F}" sibTransId="{120A3ACE-9340-4561-961C-49A64A823370}"/>
    <dgm:cxn modelId="{EC4F1339-BCB4-4B71-A39A-004BC2B30F94}" srcId="{596FE303-1280-4444-BA8A-420C69D5CDE0}" destId="{98A60167-09EA-4489-8B87-F0E48FC8C2B6}" srcOrd="1" destOrd="0" parTransId="{02D3B8FC-9F6D-4592-B6C4-ADAA676115F3}" sibTransId="{E31F71A4-477C-41D8-BBD9-CAE5DCCA3E70}"/>
    <dgm:cxn modelId="{7C728B3A-C190-41F9-AF62-C16E69F7193A}" srcId="{596FE303-1280-4444-BA8A-420C69D5CDE0}" destId="{F45AD162-C565-4679-8675-8982BAC7D6FE}" srcOrd="2" destOrd="0" parTransId="{B43DFF42-F6F8-4512-8202-D790CCB037BB}" sibTransId="{DBC88C83-632C-4B92-AB40-FD1F2CE3EAEE}"/>
    <dgm:cxn modelId="{35EB825B-7927-4DD8-A075-36F3FAF04A02}" srcId="{9C05F25C-0816-486A-97A5-DC93CF127073}" destId="{E6C43C7C-ACF0-4A22-A49A-9A6C565C0508}" srcOrd="1" destOrd="0" parTransId="{6EC8BAD5-C218-45B8-9158-9D6DEA01E8D2}" sibTransId="{6D417CD9-AFCD-4189-B3EB-1A99D5B0D0DF}"/>
    <dgm:cxn modelId="{E3CDC060-B0E1-49A4-98E8-EA67EB6282B2}" srcId="{A1AF01D1-6A5D-4F4F-8170-AF8283315AB2}" destId="{596FE303-1280-4444-BA8A-420C69D5CDE0}" srcOrd="1" destOrd="0" parTransId="{B9C4B92A-ED83-45E9-B24B-694B00F0E5A3}" sibTransId="{15DF0609-672E-47A7-BF09-C5B5D764605C}"/>
    <dgm:cxn modelId="{7715D266-0A13-40B4-9BF1-0529738E7AAB}" srcId="{9C05F25C-0816-486A-97A5-DC93CF127073}" destId="{F6C84ABA-2C52-49EA-BAF2-14FFDA0020BA}" srcOrd="3" destOrd="0" parTransId="{F61E02BB-4A94-4844-9464-B556EB1D920E}" sibTransId="{E0C8CBC3-B6AD-42A8-A24A-BEB89AB715E1}"/>
    <dgm:cxn modelId="{CD0C987A-57BF-4BFA-A004-7E1992C16F75}" type="presOf" srcId="{8AF9BED3-640E-408A-A2B4-CA7A8BFAC8E2}" destId="{8BF943A7-FFD5-4D96-AE6B-A1BD7000C3F0}" srcOrd="0" destOrd="0" presId="urn:microsoft.com/office/officeart/2005/8/layout/process4"/>
    <dgm:cxn modelId="{840A3C83-2CF1-416C-96EC-F903102DC1BB}" type="presOf" srcId="{596FE303-1280-4444-BA8A-420C69D5CDE0}" destId="{25027945-F9C8-44D2-9046-0294F3C1F5B0}" srcOrd="1" destOrd="0" presId="urn:microsoft.com/office/officeart/2005/8/layout/process4"/>
    <dgm:cxn modelId="{53F33CA5-8BAD-4186-87C3-1C2A49BB1F2B}" type="presOf" srcId="{A1AF01D1-6A5D-4F4F-8170-AF8283315AB2}" destId="{264A6666-93B4-4A3C-A33B-1133991A1A8B}" srcOrd="0" destOrd="0" presId="urn:microsoft.com/office/officeart/2005/8/layout/process4"/>
    <dgm:cxn modelId="{5192C4B3-F121-4A99-97B2-B2BFC166F01D}" type="presOf" srcId="{596FE303-1280-4444-BA8A-420C69D5CDE0}" destId="{7F39B30E-884B-4296-8AF3-68B73D2CB072}" srcOrd="0" destOrd="0" presId="urn:microsoft.com/office/officeart/2005/8/layout/process4"/>
    <dgm:cxn modelId="{980D2DB4-BF57-41A4-87D1-078415C7D19D}" srcId="{A1AF01D1-6A5D-4F4F-8170-AF8283315AB2}" destId="{9C05F25C-0816-486A-97A5-DC93CF127073}" srcOrd="0" destOrd="0" parTransId="{C6D08CAA-57AC-4E02-AE72-16415FE77945}" sibTransId="{7CD272A9-BFBB-494C-B4FD-D9DA5B0283BB}"/>
    <dgm:cxn modelId="{95B328CC-F8B9-4064-A261-75F0A16EC875}" type="presOf" srcId="{BAA9A854-97E7-4905-994B-7149C056F3B6}" destId="{B2E0B34C-D4D2-44C1-AA0F-752813891C1D}" srcOrd="0" destOrd="0" presId="urn:microsoft.com/office/officeart/2005/8/layout/process4"/>
    <dgm:cxn modelId="{03AA76D6-CE3A-4ACD-AEFC-AD12A0C53A8F}" srcId="{9C05F25C-0816-486A-97A5-DC93CF127073}" destId="{8AF9BED3-640E-408A-A2B4-CA7A8BFAC8E2}" srcOrd="0" destOrd="0" parTransId="{ADA8A544-254B-4B2B-8863-2B8A71B99C10}" sibTransId="{ABA05025-6DBB-4CFC-B1C4-6482E3947E5E}"/>
    <dgm:cxn modelId="{AB32D1D6-50BC-4812-863A-97BA64B097F7}" type="presOf" srcId="{9C05F25C-0816-486A-97A5-DC93CF127073}" destId="{44A27877-231D-4D78-9C98-C17E08EEDC4C}" srcOrd="0" destOrd="0" presId="urn:microsoft.com/office/officeart/2005/8/layout/process4"/>
    <dgm:cxn modelId="{0ADE0FDE-154A-4A80-AC6F-C851C255FDC0}" type="presOf" srcId="{F6C84ABA-2C52-49EA-BAF2-14FFDA0020BA}" destId="{C30339D1-57B2-4352-A9FA-7F20667B1228}" srcOrd="0" destOrd="0" presId="urn:microsoft.com/office/officeart/2005/8/layout/process4"/>
    <dgm:cxn modelId="{CC3CA4F2-F70E-40C0-A9DD-64A16E8A1C5C}" srcId="{596FE303-1280-4444-BA8A-420C69D5CDE0}" destId="{C3518D59-0D8C-4B60-BBDD-472160F57B41}" srcOrd="0" destOrd="0" parTransId="{581AADF7-98FE-4EFD-941B-0EADEEF6BA20}" sibTransId="{6897DD2B-4523-44FB-B6A2-54ABB6BC5BC3}"/>
    <dgm:cxn modelId="{E88FEAF6-4A50-4812-8134-AB4F3BAF257E}" type="presOf" srcId="{98A60167-09EA-4489-8B87-F0E48FC8C2B6}" destId="{A8E65ED1-9214-4E55-BD3F-587015E35E4F}" srcOrd="0" destOrd="0" presId="urn:microsoft.com/office/officeart/2005/8/layout/process4"/>
    <dgm:cxn modelId="{6EF2CFFF-A70C-4DE9-BF7A-C0E90E480F10}" type="presOf" srcId="{C3518D59-0D8C-4B60-BBDD-472160F57B41}" destId="{C6FA61B5-1240-4098-85D9-5D37325C2657}" srcOrd="0" destOrd="0" presId="urn:microsoft.com/office/officeart/2005/8/layout/process4"/>
    <dgm:cxn modelId="{4FECBB71-293F-4585-B7B1-3FAE8222EBDB}" type="presParOf" srcId="{264A6666-93B4-4A3C-A33B-1133991A1A8B}" destId="{C954D14E-8D72-4463-911B-D6BA1D387008}" srcOrd="0" destOrd="0" presId="urn:microsoft.com/office/officeart/2005/8/layout/process4"/>
    <dgm:cxn modelId="{DEDB8C4E-06F3-44A7-A991-5B3329B30C54}" type="presParOf" srcId="{C954D14E-8D72-4463-911B-D6BA1D387008}" destId="{0EBCE755-F3D9-4FA9-BB9E-191F0C2675AB}" srcOrd="0" destOrd="0" presId="urn:microsoft.com/office/officeart/2005/8/layout/process4"/>
    <dgm:cxn modelId="{55816C3D-B3B3-4CBD-A145-D5C1CC86393E}" type="presParOf" srcId="{264A6666-93B4-4A3C-A33B-1133991A1A8B}" destId="{AD87D59D-838E-4BBA-BD2F-885E049D758A}" srcOrd="1" destOrd="0" presId="urn:microsoft.com/office/officeart/2005/8/layout/process4"/>
    <dgm:cxn modelId="{E6B9D949-DAB0-4122-8EF7-87DD88222CA3}" type="presParOf" srcId="{264A6666-93B4-4A3C-A33B-1133991A1A8B}" destId="{033E9AC9-B823-44EF-A9C1-316029180159}" srcOrd="2" destOrd="0" presId="urn:microsoft.com/office/officeart/2005/8/layout/process4"/>
    <dgm:cxn modelId="{D1F8EFC9-C525-4933-9F0B-9BEB42319DA6}" type="presParOf" srcId="{033E9AC9-B823-44EF-A9C1-316029180159}" destId="{7F39B30E-884B-4296-8AF3-68B73D2CB072}" srcOrd="0" destOrd="0" presId="urn:microsoft.com/office/officeart/2005/8/layout/process4"/>
    <dgm:cxn modelId="{04914FCE-72AD-4C54-A876-896BC1971244}" type="presParOf" srcId="{033E9AC9-B823-44EF-A9C1-316029180159}" destId="{25027945-F9C8-44D2-9046-0294F3C1F5B0}" srcOrd="1" destOrd="0" presId="urn:microsoft.com/office/officeart/2005/8/layout/process4"/>
    <dgm:cxn modelId="{9B6CCE26-036C-4F33-B017-EEC227D8BD7E}" type="presParOf" srcId="{033E9AC9-B823-44EF-A9C1-316029180159}" destId="{325F250D-290F-4F8F-A506-DC8E95D283FF}" srcOrd="2" destOrd="0" presId="urn:microsoft.com/office/officeart/2005/8/layout/process4"/>
    <dgm:cxn modelId="{A464B062-A190-4277-B903-5A35ECD5AFDA}" type="presParOf" srcId="{325F250D-290F-4F8F-A506-DC8E95D283FF}" destId="{C6FA61B5-1240-4098-85D9-5D37325C2657}" srcOrd="0" destOrd="0" presId="urn:microsoft.com/office/officeart/2005/8/layout/process4"/>
    <dgm:cxn modelId="{FAA79F74-3AF5-4F61-B9A5-CD6B9649F3D4}" type="presParOf" srcId="{325F250D-290F-4F8F-A506-DC8E95D283FF}" destId="{A8E65ED1-9214-4E55-BD3F-587015E35E4F}" srcOrd="1" destOrd="0" presId="urn:microsoft.com/office/officeart/2005/8/layout/process4"/>
    <dgm:cxn modelId="{893CC883-487D-48EE-82E5-0602589E8D37}" type="presParOf" srcId="{325F250D-290F-4F8F-A506-DC8E95D283FF}" destId="{A02BB417-57BE-4A46-83F9-BEAE4E34B2A9}" srcOrd="2" destOrd="0" presId="urn:microsoft.com/office/officeart/2005/8/layout/process4"/>
    <dgm:cxn modelId="{B916677D-817A-4E8E-9B46-6540362237ED}" type="presParOf" srcId="{264A6666-93B4-4A3C-A33B-1133991A1A8B}" destId="{502BC375-0B53-4590-BC49-2EFFFCFA92BF}" srcOrd="3" destOrd="0" presId="urn:microsoft.com/office/officeart/2005/8/layout/process4"/>
    <dgm:cxn modelId="{1688DAE6-2C34-4DB9-98D4-8E181D2ECBC5}" type="presParOf" srcId="{264A6666-93B4-4A3C-A33B-1133991A1A8B}" destId="{5F577759-112D-4B6C-AF01-14E11064E17F}" srcOrd="4" destOrd="0" presId="urn:microsoft.com/office/officeart/2005/8/layout/process4"/>
    <dgm:cxn modelId="{492BC16C-00AD-408A-B221-6E9D674EB52F}" type="presParOf" srcId="{5F577759-112D-4B6C-AF01-14E11064E17F}" destId="{44A27877-231D-4D78-9C98-C17E08EEDC4C}" srcOrd="0" destOrd="0" presId="urn:microsoft.com/office/officeart/2005/8/layout/process4"/>
    <dgm:cxn modelId="{5C1A7008-DFAC-43A2-AF60-E01936FB7729}" type="presParOf" srcId="{5F577759-112D-4B6C-AF01-14E11064E17F}" destId="{A1C87380-7FA3-4A8E-BD5F-6E8F49CF1DAC}" srcOrd="1" destOrd="0" presId="urn:microsoft.com/office/officeart/2005/8/layout/process4"/>
    <dgm:cxn modelId="{FA6CB8FA-387A-4ADD-B341-06E69EEB6B57}" type="presParOf" srcId="{5F577759-112D-4B6C-AF01-14E11064E17F}" destId="{2066A8D5-E499-48F2-B58F-49B3CA828C8E}" srcOrd="2" destOrd="0" presId="urn:microsoft.com/office/officeart/2005/8/layout/process4"/>
    <dgm:cxn modelId="{E1B1BA0E-2886-45DA-B12A-3CCEB8EFF23E}" type="presParOf" srcId="{2066A8D5-E499-48F2-B58F-49B3CA828C8E}" destId="{8BF943A7-FFD5-4D96-AE6B-A1BD7000C3F0}" srcOrd="0" destOrd="0" presId="urn:microsoft.com/office/officeart/2005/8/layout/process4"/>
    <dgm:cxn modelId="{33EEDAD7-1F9B-47F5-B4E1-08F298D8F4FF}" type="presParOf" srcId="{2066A8D5-E499-48F2-B58F-49B3CA828C8E}" destId="{993DD15D-E1A9-4693-8981-DC80EA046293}" srcOrd="1" destOrd="0" presId="urn:microsoft.com/office/officeart/2005/8/layout/process4"/>
    <dgm:cxn modelId="{C53D2663-6797-45AD-917A-61629B2C69F7}" type="presParOf" srcId="{2066A8D5-E499-48F2-B58F-49B3CA828C8E}" destId="{B2E0B34C-D4D2-44C1-AA0F-752813891C1D}" srcOrd="2" destOrd="0" presId="urn:microsoft.com/office/officeart/2005/8/layout/process4"/>
    <dgm:cxn modelId="{5A541BC3-37D3-4D3F-ABD3-D5140BAFFB5E}" type="presParOf" srcId="{2066A8D5-E499-48F2-B58F-49B3CA828C8E}" destId="{C30339D1-57B2-4352-A9FA-7F20667B1228}" srcOrd="3"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CE755-F3D9-4FA9-BB9E-191F0C2675AB}">
      <dsp:nvSpPr>
        <dsp:cNvPr id="0" name=""/>
        <dsp:cNvSpPr/>
      </dsp:nvSpPr>
      <dsp:spPr>
        <a:xfrm>
          <a:off x="0" y="4219782"/>
          <a:ext cx="10972800" cy="733734"/>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a:t>Projected FY24 funding available through competitive application process = Approximately $2 million </a:t>
          </a:r>
          <a:endParaRPr lang="en-US" sz="1800" kern="1200"/>
        </a:p>
      </dsp:txBody>
      <dsp:txXfrm>
        <a:off x="0" y="4219782"/>
        <a:ext cx="10972800" cy="733734"/>
      </dsp:txXfrm>
    </dsp:sp>
    <dsp:sp modelId="{25027945-F9C8-44D2-9046-0294F3C1F5B0}">
      <dsp:nvSpPr>
        <dsp:cNvPr id="0" name=""/>
        <dsp:cNvSpPr/>
      </dsp:nvSpPr>
      <dsp:spPr>
        <a:xfrm rot="10800000">
          <a:off x="0" y="2111413"/>
          <a:ext cx="10972800" cy="2129133"/>
        </a:xfrm>
        <a:prstGeom prst="upArrowCallou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Trustee Key Dates</a:t>
          </a:r>
        </a:p>
      </dsp:txBody>
      <dsp:txXfrm rot="-10800000">
        <a:off x="0" y="2111413"/>
        <a:ext cx="10972800" cy="747325"/>
      </dsp:txXfrm>
    </dsp:sp>
    <dsp:sp modelId="{C6FA61B5-1240-4098-85D9-5D37325C2657}">
      <dsp:nvSpPr>
        <dsp:cNvPr id="0" name=""/>
        <dsp:cNvSpPr/>
      </dsp:nvSpPr>
      <dsp:spPr>
        <a:xfrm>
          <a:off x="5357" y="2858739"/>
          <a:ext cx="3654028"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Grant Review Training</a:t>
          </a:r>
        </a:p>
        <a:p>
          <a:pPr marL="0" lvl="0" indent="0" algn="ctr" defTabSz="711200">
            <a:lnSpc>
              <a:spcPct val="90000"/>
            </a:lnSpc>
            <a:spcBef>
              <a:spcPct val="0"/>
            </a:spcBef>
            <a:spcAft>
              <a:spcPct val="35000"/>
            </a:spcAft>
            <a:buNone/>
          </a:pPr>
          <a:r>
            <a:rPr lang="en-US" sz="1600" b="1" kern="1200" dirty="0"/>
            <a:t>February 23, 2023</a:t>
          </a:r>
        </a:p>
      </dsp:txBody>
      <dsp:txXfrm>
        <a:off x="5357" y="2858739"/>
        <a:ext cx="3654028" cy="636611"/>
      </dsp:txXfrm>
    </dsp:sp>
    <dsp:sp modelId="{A8E65ED1-9214-4E55-BD3F-587015E35E4F}">
      <dsp:nvSpPr>
        <dsp:cNvPr id="0" name=""/>
        <dsp:cNvSpPr/>
      </dsp:nvSpPr>
      <dsp:spPr>
        <a:xfrm>
          <a:off x="3659385" y="2858739"/>
          <a:ext cx="3654028"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Joint Review Team Meetings</a:t>
          </a:r>
        </a:p>
        <a:p>
          <a:pPr marL="0" lvl="0" indent="0" algn="ctr" defTabSz="711200">
            <a:lnSpc>
              <a:spcPct val="90000"/>
            </a:lnSpc>
            <a:spcBef>
              <a:spcPct val="0"/>
            </a:spcBef>
            <a:spcAft>
              <a:spcPct val="35000"/>
            </a:spcAft>
            <a:buNone/>
          </a:pPr>
          <a:r>
            <a:rPr lang="en-US" sz="1600" b="1" kern="1200" dirty="0"/>
            <a:t>March 20 - 31</a:t>
          </a:r>
        </a:p>
      </dsp:txBody>
      <dsp:txXfrm>
        <a:off x="3659385" y="2858739"/>
        <a:ext cx="3654028" cy="636611"/>
      </dsp:txXfrm>
    </dsp:sp>
    <dsp:sp modelId="{A02BB417-57BE-4A46-83F9-BEAE4E34B2A9}">
      <dsp:nvSpPr>
        <dsp:cNvPr id="0" name=""/>
        <dsp:cNvSpPr/>
      </dsp:nvSpPr>
      <dsp:spPr>
        <a:xfrm>
          <a:off x="7313414" y="2858739"/>
          <a:ext cx="3654028"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Final Trustee Decisions</a:t>
          </a:r>
        </a:p>
        <a:p>
          <a:pPr marL="0" lvl="0" indent="0" algn="ctr" defTabSz="711200">
            <a:lnSpc>
              <a:spcPct val="90000"/>
            </a:lnSpc>
            <a:spcBef>
              <a:spcPct val="0"/>
            </a:spcBef>
            <a:spcAft>
              <a:spcPct val="35000"/>
            </a:spcAft>
            <a:buNone/>
          </a:pPr>
          <a:r>
            <a:rPr lang="en-US" sz="1600" b="1" kern="1200" dirty="0"/>
            <a:t>April 20, 2023</a:t>
          </a:r>
        </a:p>
      </dsp:txBody>
      <dsp:txXfrm>
        <a:off x="7313414" y="2858739"/>
        <a:ext cx="3654028" cy="636611"/>
      </dsp:txXfrm>
    </dsp:sp>
    <dsp:sp modelId="{A1C87380-7FA3-4A8E-BD5F-6E8F49CF1DAC}">
      <dsp:nvSpPr>
        <dsp:cNvPr id="0" name=""/>
        <dsp:cNvSpPr/>
      </dsp:nvSpPr>
      <dsp:spPr>
        <a:xfrm rot="10800000">
          <a:off x="0" y="3045"/>
          <a:ext cx="10972800" cy="2129133"/>
        </a:xfrm>
        <a:prstGeom prst="upArrowCallou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Number of Proposals Under Review</a:t>
          </a:r>
        </a:p>
      </dsp:txBody>
      <dsp:txXfrm rot="-10800000">
        <a:off x="0" y="3045"/>
        <a:ext cx="10972800" cy="747325"/>
      </dsp:txXfrm>
    </dsp:sp>
    <dsp:sp modelId="{8BF943A7-FFD5-4D96-AE6B-A1BD7000C3F0}">
      <dsp:nvSpPr>
        <dsp:cNvPr id="0" name=""/>
        <dsp:cNvSpPr/>
      </dsp:nvSpPr>
      <dsp:spPr>
        <a:xfrm>
          <a:off x="0" y="750371"/>
          <a:ext cx="2743199"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43 Letters of Intent Received</a:t>
          </a:r>
        </a:p>
      </dsp:txBody>
      <dsp:txXfrm>
        <a:off x="0" y="750371"/>
        <a:ext cx="2743199" cy="636611"/>
      </dsp:txXfrm>
    </dsp:sp>
    <dsp:sp modelId="{993DD15D-E1A9-4693-8981-DC80EA046293}">
      <dsp:nvSpPr>
        <dsp:cNvPr id="0" name=""/>
        <dsp:cNvSpPr/>
      </dsp:nvSpPr>
      <dsp:spPr>
        <a:xfrm>
          <a:off x="2743200" y="750371"/>
          <a:ext cx="2743199"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33 Projects submitted draft application material</a:t>
          </a:r>
        </a:p>
      </dsp:txBody>
      <dsp:txXfrm>
        <a:off x="2743200" y="750371"/>
        <a:ext cx="2743199" cy="636611"/>
      </dsp:txXfrm>
    </dsp:sp>
    <dsp:sp modelId="{B2E0B34C-D4D2-44C1-AA0F-752813891C1D}">
      <dsp:nvSpPr>
        <dsp:cNvPr id="0" name=""/>
        <dsp:cNvSpPr/>
      </dsp:nvSpPr>
      <dsp:spPr>
        <a:xfrm>
          <a:off x="5486400" y="750371"/>
          <a:ext cx="2743199"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13 Proposals from currently funded  projects</a:t>
          </a:r>
        </a:p>
      </dsp:txBody>
      <dsp:txXfrm>
        <a:off x="5486400" y="750371"/>
        <a:ext cx="2743199" cy="636611"/>
      </dsp:txXfrm>
    </dsp:sp>
    <dsp:sp modelId="{C30339D1-57B2-4352-A9FA-7F20667B1228}">
      <dsp:nvSpPr>
        <dsp:cNvPr id="0" name=""/>
        <dsp:cNvSpPr/>
      </dsp:nvSpPr>
      <dsp:spPr>
        <a:xfrm>
          <a:off x="8229600" y="750371"/>
          <a:ext cx="2743199" cy="636611"/>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dirty="0"/>
            <a:t>11 Proposals from organizations new to MHB &amp; 9 Proposals from orgs previously funded by MHB</a:t>
          </a:r>
        </a:p>
      </dsp:txBody>
      <dsp:txXfrm>
        <a:off x="8229600" y="750371"/>
        <a:ext cx="2743199" cy="63661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5C318A-4010-4037-BD1D-491B0D75E21D}" type="datetimeFigureOut">
              <a:rPr lang="en-US" smtClean="0"/>
              <a:t>1/19/2023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FEC4A0-1EDD-4055-89DB-F73692F24513}" type="slidenum">
              <a:rPr lang="en-US" smtClean="0"/>
              <a:t>‹#›</a:t>
            </a:fld>
            <a:endParaRPr lang="en-US"/>
          </a:p>
        </p:txBody>
      </p:sp>
    </p:spTree>
    <p:extLst>
      <p:ext uri="{BB962C8B-B14F-4D97-AF65-F5344CB8AC3E}">
        <p14:creationId xmlns:p14="http://schemas.microsoft.com/office/powerpoint/2010/main" val="3818843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SERENA</a:t>
            </a:r>
          </a:p>
          <a:p>
            <a:endParaRPr lang="en-US" b="1" dirty="0"/>
          </a:p>
          <a:p>
            <a:r>
              <a:rPr lang="en-US" b="0" dirty="0"/>
              <a:t>Emphasize the current three-year cycle has some inherent challenges. We typically see turnover among some of the currently funded agencies each cycle and it is increasingly competitive for new organizations to get through the door. Equitable distribution of resources is sometimes challenging in a grant driven investment model.</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436711E-8336-4845-B2C4-067183A3FD0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05934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MHB Bcknds B 00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677333" y="657111"/>
            <a:ext cx="3666067"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9017000" y="657111"/>
            <a:ext cx="2362200" cy="1117493"/>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619203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8466350E-FD96-544C-AE0E-5023492063AA}" type="datetime4">
              <a:rPr lang="en-US" smtClean="0"/>
              <a:t>January 19, 2023</a:t>
            </a:fld>
            <a:endParaRPr lang="en-US" dirty="0"/>
          </a:p>
        </p:txBody>
      </p:sp>
      <p:sp>
        <p:nvSpPr>
          <p:cNvPr id="9"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105730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userDrawn="1"/>
        </p:nvSpPr>
        <p:spPr>
          <a:xfrm>
            <a:off x="0" y="0"/>
            <a:ext cx="12192000" cy="59436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68F07696-A4C3-104F-B2B4-D0AAA6E4798F}" type="datetime4">
              <a:rPr lang="en-US" smtClean="0"/>
              <a:t>January 19, 2023</a:t>
            </a:fld>
            <a:endParaRPr lang="en-US" dirty="0"/>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6" name="Picture 5"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8434" y="6207000"/>
            <a:ext cx="1363133" cy="438910"/>
          </a:xfrm>
          <a:prstGeom prst="rect">
            <a:avLst/>
          </a:prstGeom>
        </p:spPr>
      </p:pic>
    </p:spTree>
    <p:extLst>
      <p:ext uri="{BB962C8B-B14F-4D97-AF65-F5344CB8AC3E}">
        <p14:creationId xmlns:p14="http://schemas.microsoft.com/office/powerpoint/2010/main" val="749675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10" name="Picture 9" descr="MHB Bcknds B 006.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677333" y="657111"/>
            <a:ext cx="3666067"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9017000" y="657111"/>
            <a:ext cx="2362200" cy="1117493"/>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750978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10" name="Picture 9" descr="MHB Bcknds B 005.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677333" y="657111"/>
            <a:ext cx="3666067"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9017000" y="657111"/>
            <a:ext cx="2362200" cy="1117493"/>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766734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1928857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15" name="Picture 14" descr="MHB Bcknds E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45F9967-D669-2044-B7A4-59105BC695C9}" type="datetime4">
              <a:rPr lang="en-US" smtClean="0"/>
              <a:t>January 19, 2023</a:t>
            </a:fld>
            <a:endParaRPr lang="en-US" dirty="0"/>
          </a:p>
        </p:txBody>
      </p:sp>
      <p:sp>
        <p:nvSpPr>
          <p:cNvPr id="14"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8434" y="6207000"/>
            <a:ext cx="1363133" cy="438910"/>
          </a:xfrm>
          <a:prstGeom prst="rect">
            <a:avLst/>
          </a:prstGeom>
        </p:spPr>
      </p:pic>
    </p:spTree>
    <p:extLst>
      <p:ext uri="{BB962C8B-B14F-4D97-AF65-F5344CB8AC3E}">
        <p14:creationId xmlns:p14="http://schemas.microsoft.com/office/powerpoint/2010/main" val="3062146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9" name="Rectangle 8"/>
          <p:cNvSpPr/>
          <p:nvPr userDrawn="1"/>
        </p:nvSpPr>
        <p:spPr>
          <a:xfrm>
            <a:off x="0" y="0"/>
            <a:ext cx="12192000" cy="5943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A8BD8249-E0F5-1049-8541-47EAF4DA503A}" type="datetime4">
              <a:rPr lang="en-US" smtClean="0"/>
              <a:t>January 19, 2023</a:t>
            </a:fld>
            <a:endParaRPr lang="en-US" dirty="0"/>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11" name="Picture 10"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8434" y="6207000"/>
            <a:ext cx="1363133" cy="438910"/>
          </a:xfrm>
          <a:prstGeom prst="rect">
            <a:avLst/>
          </a:prstGeom>
        </p:spPr>
      </p:pic>
    </p:spTree>
    <p:extLst>
      <p:ext uri="{BB962C8B-B14F-4D97-AF65-F5344CB8AC3E}">
        <p14:creationId xmlns:p14="http://schemas.microsoft.com/office/powerpoint/2010/main" val="1796899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pic>
        <p:nvPicPr>
          <p:cNvPr id="4" name="Picture 3" descr="MHB Bcknds E.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A426BFE-2333-0746-A516-6DEF36BCF74C}" type="datetime4">
              <a:rPr lang="en-US" smtClean="0"/>
              <a:t>January 19, 2023</a:t>
            </a:fld>
            <a:endParaRPr lang="en-US" dirty="0"/>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9" name="Picture 8"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8434" y="6207000"/>
            <a:ext cx="1363133" cy="438910"/>
          </a:xfrm>
          <a:prstGeom prst="rect">
            <a:avLst/>
          </a:prstGeom>
        </p:spPr>
      </p:pic>
    </p:spTree>
    <p:extLst>
      <p:ext uri="{BB962C8B-B14F-4D97-AF65-F5344CB8AC3E}">
        <p14:creationId xmlns:p14="http://schemas.microsoft.com/office/powerpoint/2010/main" val="1163525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5B8800B-9F5F-F846-B616-8D93E75A6C84}" type="datetime4">
              <a:rPr lang="en-US" smtClean="0"/>
              <a:t>January 19, 2023</a:t>
            </a:fld>
            <a:endParaRPr lang="en-US" dirty="0"/>
          </a:p>
        </p:txBody>
      </p:sp>
      <p:sp>
        <p:nvSpPr>
          <p:cNvPr id="11"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60023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103313"/>
            <a:ext cx="5386917"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1682307"/>
            <a:ext cx="5386917"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8" y="1103313"/>
            <a:ext cx="5389033"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682307"/>
            <a:ext cx="5389033"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5FC0CE27-7AC2-F94C-A270-6413DED8A74C}" type="datetime4">
              <a:rPr lang="en-US" smtClean="0"/>
              <a:t>January 19, 2023</a:t>
            </a:fld>
            <a:endParaRPr lang="en-US" dirty="0"/>
          </a:p>
        </p:txBody>
      </p:sp>
      <p:sp>
        <p:nvSpPr>
          <p:cNvPr id="13" name="Slide Number Placeholder 5"/>
          <p:cNvSpPr>
            <a:spLocks noGrp="1"/>
          </p:cNvSpPr>
          <p:nvPr>
            <p:ph type="sldNum" sz="quarter" idx="11"/>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177026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flipV="1">
            <a:off x="609600" y="1008062"/>
            <a:ext cx="11023600" cy="12700"/>
          </a:xfrm>
          <a:prstGeom prst="line">
            <a:avLst/>
          </a:prstGeom>
          <a:ln w="63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9600" y="127001"/>
            <a:ext cx="10972800" cy="853613"/>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609600" y="1134533"/>
            <a:ext cx="10972800" cy="471596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14102CC-2C54-B544-AF45-0E6B8270D4F3}" type="datetime4">
              <a:rPr lang="en-US" smtClean="0"/>
              <a:t>January 19, 2023</a:t>
            </a:fld>
            <a:endParaRPr lang="en-US" dirty="0"/>
          </a:p>
        </p:txBody>
      </p:sp>
      <p:sp>
        <p:nvSpPr>
          <p:cNvPr id="6"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5" name="Picture 4" descr="STLMHB Brand Signature for PPT FOOTER RGB 042018_notag.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88434" y="6207000"/>
            <a:ext cx="1363133" cy="438910"/>
          </a:xfrm>
          <a:prstGeom prst="rect">
            <a:avLst/>
          </a:prstGeom>
        </p:spPr>
      </p:pic>
    </p:spTree>
    <p:extLst>
      <p:ext uri="{BB962C8B-B14F-4D97-AF65-F5344CB8AC3E}">
        <p14:creationId xmlns:p14="http://schemas.microsoft.com/office/powerpoint/2010/main" val="38449201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457200" rtl="0" eaLnBrk="1" latinLnBrk="0" hangingPunct="1">
        <a:lnSpc>
          <a:spcPts val="3300"/>
        </a:lnSpc>
        <a:spcBef>
          <a:spcPts val="0"/>
        </a:spcBef>
        <a:buNone/>
        <a:defRPr sz="3200" kern="1200">
          <a:solidFill>
            <a:schemeClr val="tx2"/>
          </a:solidFill>
          <a:latin typeface="+mj-lt"/>
          <a:ea typeface="+mj-ea"/>
          <a:cs typeface="+mj-cs"/>
        </a:defRPr>
      </a:lvl1pPr>
    </p:titleStyle>
    <p:bodyStyle>
      <a:lvl1pPr marL="227013" indent="-227013" algn="l" defTabSz="457200" rtl="0" eaLnBrk="1" latinLnBrk="0" hangingPunct="1">
        <a:spcBef>
          <a:spcPts val="1200"/>
        </a:spcBef>
        <a:buClr>
          <a:schemeClr val="accent1"/>
        </a:buClr>
        <a:buFont typeface="Arial"/>
        <a:buChar char="•"/>
        <a:defRPr sz="2400" kern="1200">
          <a:solidFill>
            <a:schemeClr val="tx2"/>
          </a:solidFill>
          <a:latin typeface="Arial"/>
          <a:ea typeface="+mn-ea"/>
          <a:cs typeface="Arial"/>
        </a:defRPr>
      </a:lvl1pPr>
      <a:lvl2pPr marL="573088" indent="-287338" algn="l" defTabSz="457200" rtl="0" eaLnBrk="1" latinLnBrk="0" hangingPunct="1">
        <a:spcBef>
          <a:spcPts val="1200"/>
        </a:spcBef>
        <a:buClr>
          <a:schemeClr val="accent1"/>
        </a:buClr>
        <a:buFont typeface="Lucida Grande"/>
        <a:buChar char="-"/>
        <a:defRPr sz="2000" kern="1200">
          <a:solidFill>
            <a:schemeClr val="tx2"/>
          </a:solidFill>
          <a:latin typeface="Arial"/>
          <a:ea typeface="+mn-ea"/>
          <a:cs typeface="Arial"/>
        </a:defRPr>
      </a:lvl2pPr>
      <a:lvl3pPr marL="857250" indent="-228600" algn="l" defTabSz="457200" rtl="0" eaLnBrk="1" latinLnBrk="0" hangingPunct="1">
        <a:spcBef>
          <a:spcPts val="1200"/>
        </a:spcBef>
        <a:buClr>
          <a:schemeClr val="accent1"/>
        </a:buClr>
        <a:buFont typeface="Lucida Grande"/>
        <a:buChar char="-"/>
        <a:defRPr sz="1800" kern="1200">
          <a:solidFill>
            <a:schemeClr val="tx2"/>
          </a:solidFill>
          <a:latin typeface="Arial"/>
          <a:ea typeface="+mn-ea"/>
          <a:cs typeface="Arial"/>
        </a:defRPr>
      </a:lvl3pPr>
      <a:lvl4pPr marL="1144588"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4pPr>
      <a:lvl5pPr marL="1433513"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4">
            <a:extLst>
              <a:ext uri="{FF2B5EF4-FFF2-40B4-BE49-F238E27FC236}">
                <a16:creationId xmlns:a16="http://schemas.microsoft.com/office/drawing/2014/main" id="{24E4D2F4-389F-E619-4E76-2CD1FD22507E}"/>
              </a:ext>
            </a:extLst>
          </p:cNvPr>
          <p:cNvSpPr>
            <a:spLocks noGrp="1"/>
          </p:cNvSpPr>
          <p:nvPr>
            <p:ph type="dt" sz="half" idx="10"/>
          </p:nvPr>
        </p:nvSpPr>
        <p:spPr>
          <a:xfrm>
            <a:off x="7795189" y="5624514"/>
            <a:ext cx="2133600" cy="273844"/>
          </a:xfrm>
        </p:spPr>
        <p:txBody>
          <a:bodyPr/>
          <a:lstStyle/>
          <a:p>
            <a:pPr defTabSz="457200">
              <a:spcAft>
                <a:spcPts val="450"/>
              </a:spcAft>
            </a:pPr>
            <a:fld id="{25B8800B-9F5F-F846-B616-8D93E75A6C84}" type="datetime4">
              <a:rPr lang="en-US">
                <a:solidFill>
                  <a:srgbClr val="777877"/>
                </a:solidFill>
              </a:rPr>
              <a:pPr defTabSz="457200">
                <a:spcAft>
                  <a:spcPts val="450"/>
                </a:spcAft>
              </a:pPr>
              <a:t>January 19, 2023</a:t>
            </a:fld>
            <a:endParaRPr lang="en-US">
              <a:solidFill>
                <a:srgbClr val="777877"/>
              </a:solidFill>
            </a:endParaRPr>
          </a:p>
        </p:txBody>
      </p:sp>
      <p:sp>
        <p:nvSpPr>
          <p:cNvPr id="16" name="Slide Number Placeholder 5">
            <a:extLst>
              <a:ext uri="{FF2B5EF4-FFF2-40B4-BE49-F238E27FC236}">
                <a16:creationId xmlns:a16="http://schemas.microsoft.com/office/drawing/2014/main" id="{31E0BCA4-D1B7-A71C-85DD-FF9F2FB7D2FA}"/>
              </a:ext>
            </a:extLst>
          </p:cNvPr>
          <p:cNvSpPr>
            <a:spLocks noGrp="1"/>
          </p:cNvSpPr>
          <p:nvPr>
            <p:ph type="sldNum" sz="quarter" idx="4"/>
          </p:nvPr>
        </p:nvSpPr>
        <p:spPr>
          <a:xfrm>
            <a:off x="8165292" y="5624514"/>
            <a:ext cx="2133600" cy="273844"/>
          </a:xfrm>
        </p:spPr>
        <p:txBody>
          <a:bodyPr/>
          <a:lstStyle/>
          <a:p>
            <a:pPr defTabSz="457200">
              <a:spcAft>
                <a:spcPts val="450"/>
              </a:spcAft>
            </a:pPr>
            <a:fld id="{287F944C-6315-6042-840E-B3BFFC821D31}" type="slidenum">
              <a:rPr lang="en-US">
                <a:solidFill>
                  <a:srgbClr val="777877"/>
                </a:solidFill>
              </a:rPr>
              <a:pPr defTabSz="457200">
                <a:spcAft>
                  <a:spcPts val="450"/>
                </a:spcAft>
              </a:pPr>
              <a:t>1</a:t>
            </a:fld>
            <a:endParaRPr lang="en-US">
              <a:solidFill>
                <a:srgbClr val="777877"/>
              </a:solidFill>
            </a:endParaRPr>
          </a:p>
        </p:txBody>
      </p:sp>
      <p:graphicFrame>
        <p:nvGraphicFramePr>
          <p:cNvPr id="8" name="Content Placeholder 5">
            <a:extLst>
              <a:ext uri="{FF2B5EF4-FFF2-40B4-BE49-F238E27FC236}">
                <a16:creationId xmlns:a16="http://schemas.microsoft.com/office/drawing/2014/main" id="{313F3446-6005-9F0D-8AFA-1D1106447B48}"/>
              </a:ext>
            </a:extLst>
          </p:cNvPr>
          <p:cNvGraphicFramePr>
            <a:graphicFrameLocks noGrp="1"/>
          </p:cNvGraphicFramePr>
          <p:nvPr>
            <p:ph sz="half" idx="1"/>
            <p:extLst>
              <p:ext uri="{D42A27DB-BD31-4B8C-83A1-F6EECF244321}">
                <p14:modId xmlns:p14="http://schemas.microsoft.com/office/powerpoint/2010/main" val="3748163539"/>
              </p:ext>
            </p:extLst>
          </p:nvPr>
        </p:nvGraphicFramePr>
        <p:xfrm>
          <a:off x="609600" y="1140903"/>
          <a:ext cx="10972800" cy="495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6F9422B7-6BB8-DED2-4994-24FF87DEA9F8}"/>
              </a:ext>
            </a:extLst>
          </p:cNvPr>
          <p:cNvSpPr>
            <a:spLocks noGrp="1"/>
          </p:cNvSpPr>
          <p:nvPr>
            <p:ph type="title"/>
          </p:nvPr>
        </p:nvSpPr>
        <p:spPr/>
        <p:txBody>
          <a:bodyPr/>
          <a:lstStyle/>
          <a:p>
            <a:br>
              <a:rPr lang="en-US" dirty="0"/>
            </a:br>
            <a:r>
              <a:rPr lang="en-US" dirty="0"/>
              <a:t>FY24-26 CMHF Application Process</a:t>
            </a:r>
          </a:p>
        </p:txBody>
      </p:sp>
    </p:spTree>
    <p:extLst>
      <p:ext uri="{BB962C8B-B14F-4D97-AF65-F5344CB8AC3E}">
        <p14:creationId xmlns:p14="http://schemas.microsoft.com/office/powerpoint/2010/main" val="383131240"/>
      </p:ext>
    </p:extLst>
  </p:cSld>
  <p:clrMapOvr>
    <a:masterClrMapping/>
  </p:clrMapOvr>
</p:sld>
</file>

<file path=ppt/theme/theme1.xml><?xml version="1.0" encoding="utf-8"?>
<a:theme xmlns:a="http://schemas.openxmlformats.org/drawingml/2006/main" name="1_Office Theme">
  <a:themeElements>
    <a:clrScheme name="Custom 1">
      <a:dk1>
        <a:srgbClr val="777877"/>
      </a:dk1>
      <a:lt1>
        <a:sysClr val="window" lastClr="FFFFFF"/>
      </a:lt1>
      <a:dk2>
        <a:srgbClr val="3B3B3B"/>
      </a:dk2>
      <a:lt2>
        <a:srgbClr val="FFFFFE"/>
      </a:lt2>
      <a:accent1>
        <a:srgbClr val="A05DBB"/>
      </a:accent1>
      <a:accent2>
        <a:srgbClr val="00A5C1"/>
      </a:accent2>
      <a:accent3>
        <a:srgbClr val="A6CE1B"/>
      </a:accent3>
      <a:accent4>
        <a:srgbClr val="365695"/>
      </a:accent4>
      <a:accent5>
        <a:srgbClr val="008878"/>
      </a:accent5>
      <a:accent6>
        <a:srgbClr val="A7241B"/>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136</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Lucida Grande</vt:lpstr>
      <vt:lpstr>1_Office Theme</vt:lpstr>
      <vt:lpstr> FY24-26 CMHF Application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FY24-26 CMHF Application Process</dc:title>
  <dc:creator>Serena Muhammad</dc:creator>
  <cp:lastModifiedBy>Sue Culli</cp:lastModifiedBy>
  <cp:revision>1</cp:revision>
  <dcterms:created xsi:type="dcterms:W3CDTF">2023-01-19T18:42:39Z</dcterms:created>
  <dcterms:modified xsi:type="dcterms:W3CDTF">2023-01-19T20:45:24Z</dcterms:modified>
</cp:coreProperties>
</file>