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1"/>
  </p:notesMasterIdLst>
  <p:handoutMasterIdLst>
    <p:handoutMasterId r:id="rId32"/>
  </p:handoutMasterIdLst>
  <p:sldIdLst>
    <p:sldId id="270" r:id="rId2"/>
    <p:sldId id="277" r:id="rId3"/>
    <p:sldId id="286" r:id="rId4"/>
    <p:sldId id="257" r:id="rId5"/>
    <p:sldId id="276" r:id="rId6"/>
    <p:sldId id="278" r:id="rId7"/>
    <p:sldId id="285" r:id="rId8"/>
    <p:sldId id="274" r:id="rId9"/>
    <p:sldId id="279" r:id="rId10"/>
    <p:sldId id="284" r:id="rId11"/>
    <p:sldId id="280" r:id="rId12"/>
    <p:sldId id="291" r:id="rId13"/>
    <p:sldId id="281" r:id="rId14"/>
    <p:sldId id="266" r:id="rId15"/>
    <p:sldId id="264" r:id="rId16"/>
    <p:sldId id="265" r:id="rId17"/>
    <p:sldId id="260" r:id="rId18"/>
    <p:sldId id="267" r:id="rId19"/>
    <p:sldId id="268" r:id="rId20"/>
    <p:sldId id="269" r:id="rId21"/>
    <p:sldId id="283" r:id="rId22"/>
    <p:sldId id="271" r:id="rId23"/>
    <p:sldId id="287" r:id="rId24"/>
    <p:sldId id="288" r:id="rId25"/>
    <p:sldId id="289" r:id="rId26"/>
    <p:sldId id="290" r:id="rId27"/>
    <p:sldId id="294" r:id="rId28"/>
    <p:sldId id="292" r:id="rId29"/>
    <p:sldId id="29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CE39"/>
    <a:srgbClr val="CDDC29"/>
    <a:srgbClr val="00A5C1"/>
    <a:srgbClr val="A0A84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67"/>
    <p:restoredTop sz="86733" autoAdjust="0"/>
  </p:normalViewPr>
  <p:slideViewPr>
    <p:cSldViewPr snapToGrid="0">
      <p:cViewPr varScale="1">
        <p:scale>
          <a:sx n="75" d="100"/>
          <a:sy n="75" d="100"/>
        </p:scale>
        <p:origin x="1157" y="43"/>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2"/>
              </a:solidFill>
              <a:latin typeface="+mn-lt"/>
              <a:ea typeface="+mn-ea"/>
              <a:cs typeface="+mn-cs"/>
            </a:defRPr>
          </a:pPr>
          <a:endParaRPr lang="en-US"/>
        </a:p>
      </c:txPr>
    </c:title>
    <c:autoTitleDeleted val="0"/>
    <c:plotArea>
      <c:layout/>
      <c:pieChart>
        <c:varyColors val="1"/>
        <c:ser>
          <c:idx val="0"/>
          <c:order val="0"/>
          <c:tx>
            <c:strRef>
              <c:f>Sheet1!$B$1</c:f>
              <c:strCache>
                <c:ptCount val="1"/>
                <c:pt idx="0">
                  <c:v>Portion of Budget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D576-48AD-AC2A-37599401F731}"/>
              </c:ext>
            </c:extLst>
          </c:dPt>
          <c:dPt>
            <c:idx val="1"/>
            <c:bubble3D val="0"/>
            <c:spPr>
              <a:solidFill>
                <a:srgbClr val="A6CE39"/>
              </a:solidFill>
              <a:ln w="19050">
                <a:solidFill>
                  <a:schemeClr val="lt1"/>
                </a:solidFill>
              </a:ln>
              <a:effectLst/>
            </c:spPr>
            <c:extLst>
              <c:ext xmlns:c16="http://schemas.microsoft.com/office/drawing/2014/chart" uri="{C3380CC4-5D6E-409C-BE32-E72D297353CC}">
                <c16:uniqueId val="{00000001-D576-48AD-AC2A-37599401F731}"/>
              </c:ext>
            </c:extLst>
          </c:dPt>
          <c:dPt>
            <c:idx val="2"/>
            <c:bubble3D val="0"/>
            <c:spPr>
              <a:solidFill>
                <a:srgbClr val="00A5C1"/>
              </a:solidFill>
              <a:ln w="19050">
                <a:solidFill>
                  <a:schemeClr val="lt1"/>
                </a:solidFill>
              </a:ln>
              <a:effectLst/>
            </c:spPr>
            <c:extLst>
              <c:ext xmlns:c16="http://schemas.microsoft.com/office/drawing/2014/chart" uri="{C3380CC4-5D6E-409C-BE32-E72D297353CC}">
                <c16:uniqueId val="{00000003-D576-48AD-AC2A-37599401F731}"/>
              </c:ext>
            </c:extLst>
          </c:dPt>
          <c:dLbls>
            <c:dLbl>
              <c:idx val="0"/>
              <c:tx>
                <c:rich>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fld id="{5FD93058-573B-4C6C-B60F-CB5A3CFDA03C}" type="PERCENTAGE">
                      <a:rPr lang="en-US" sz="2000"/>
                      <a:pPr>
                        <a:defRPr>
                          <a:solidFill>
                            <a:schemeClr val="tx2"/>
                          </a:solidFill>
                        </a:defRPr>
                      </a:pPr>
                      <a:t>[PERCENTAGE]</a:t>
                    </a:fld>
                    <a:endParaRPr lang="en-US"/>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endParaRPr lang="en-US"/>
                </a:p>
              </c:txPr>
              <c:dLblPos val="ctr"/>
              <c:showLegendKey val="0"/>
              <c:showVal val="0"/>
              <c:showCatName val="0"/>
              <c:showSerName val="0"/>
              <c:showPercent val="1"/>
              <c:showBubbleSize val="0"/>
              <c:extLst>
                <c:ext xmlns:c15="http://schemas.microsoft.com/office/drawing/2012/chart" uri="{CE6537A1-D6FC-4f65-9D91-7224C49458BB}">
                  <c15:layout>
                    <c:manualLayout>
                      <c:w val="0.13588871096877503"/>
                      <c:h val="0.11290425781925073"/>
                    </c:manualLayout>
                  </c15:layout>
                  <c15:dlblFieldTable/>
                  <c15:showDataLabelsRange val="0"/>
                </c:ext>
                <c:ext xmlns:c16="http://schemas.microsoft.com/office/drawing/2014/chart" uri="{C3380CC4-5D6E-409C-BE32-E72D297353CC}">
                  <c16:uniqueId val="{00000002-D576-48AD-AC2A-37599401F731}"/>
                </c:ext>
              </c:extLst>
            </c:dLbl>
            <c:dLbl>
              <c:idx val="1"/>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dLblPos val="ctr"/>
              <c:showLegendKey val="0"/>
              <c:showVal val="0"/>
              <c:showCatName val="0"/>
              <c:showSerName val="0"/>
              <c:showPercent val="1"/>
              <c:showBubbleSize val="0"/>
              <c:extLst>
                <c:ext xmlns:c16="http://schemas.microsoft.com/office/drawing/2014/chart" uri="{C3380CC4-5D6E-409C-BE32-E72D297353CC}">
                  <c16:uniqueId val="{00000001-D576-48AD-AC2A-37599401F731}"/>
                </c:ext>
              </c:extLst>
            </c:dLbl>
            <c:dLbl>
              <c:idx val="2"/>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dLblPos val="ctr"/>
              <c:showLegendKey val="0"/>
              <c:showVal val="0"/>
              <c:showCatName val="0"/>
              <c:showSerName val="0"/>
              <c:showPercent val="1"/>
              <c:showBubbleSize val="0"/>
              <c:extLst>
                <c:ext xmlns:c16="http://schemas.microsoft.com/office/drawing/2014/chart" uri="{C3380CC4-5D6E-409C-BE32-E72D297353CC}">
                  <c16:uniqueId val="{00000003-D576-48AD-AC2A-37599401F73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ctr"/>
            <c:showLegendKey val="0"/>
            <c:showVal val="0"/>
            <c:showCatName val="0"/>
            <c:showSerName val="0"/>
            <c:showPercent val="1"/>
            <c:showBubbleSize val="0"/>
            <c:showLeaderLines val="0"/>
            <c:extLst>
              <c:ext xmlns:c15="http://schemas.microsoft.com/office/drawing/2012/chart" uri="{CE6537A1-D6FC-4f65-9D91-7224C49458BB}"/>
            </c:extLst>
          </c:dLbls>
          <c:cat>
            <c:strRef>
              <c:f>Sheet1!$A$2:$A$4</c:f>
              <c:strCache>
                <c:ptCount val="3"/>
                <c:pt idx="0">
                  <c:v>Essential Services Fund</c:v>
                </c:pt>
                <c:pt idx="1">
                  <c:v>Community Building - Pilots</c:v>
                </c:pt>
                <c:pt idx="2">
                  <c:v>Traditional Competitive</c:v>
                </c:pt>
              </c:strCache>
            </c:strRef>
          </c:cat>
          <c:val>
            <c:numRef>
              <c:f>Sheet1!$B$2:$B$4</c:f>
              <c:numCache>
                <c:formatCode>General</c:formatCode>
                <c:ptCount val="3"/>
                <c:pt idx="0">
                  <c:v>50</c:v>
                </c:pt>
                <c:pt idx="1">
                  <c:v>10</c:v>
                </c:pt>
                <c:pt idx="2">
                  <c:v>40</c:v>
                </c:pt>
              </c:numCache>
            </c:numRef>
          </c:val>
          <c:extLst>
            <c:ext xmlns:c16="http://schemas.microsoft.com/office/drawing/2014/chart" uri="{C3380CC4-5D6E-409C-BE32-E72D297353CC}">
              <c16:uniqueId val="{00000000-D576-48AD-AC2A-37599401F731}"/>
            </c:ext>
          </c:extLst>
        </c:ser>
        <c:dLbls>
          <c:dLblPos val="bestFit"/>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750BC4-E1D7-4EF8-8882-97A0AAA80502}"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66800384-E969-4679-938E-73CDCB41045D}">
      <dgm:prSet/>
      <dgm:spPr/>
      <dgm:t>
        <a:bodyPr/>
        <a:lstStyle/>
        <a:p>
          <a:r>
            <a:rPr lang="en-US"/>
            <a:t>Outside of the traditional competitive application cycle</a:t>
          </a:r>
        </a:p>
      </dgm:t>
    </dgm:pt>
    <dgm:pt modelId="{2058C18E-1E82-4187-A713-8E089E998CFC}" type="parTrans" cxnId="{DFFD0B76-FFFC-411C-B50E-F56B96BAA5FD}">
      <dgm:prSet/>
      <dgm:spPr/>
      <dgm:t>
        <a:bodyPr/>
        <a:lstStyle/>
        <a:p>
          <a:endParaRPr lang="en-US"/>
        </a:p>
      </dgm:t>
    </dgm:pt>
    <dgm:pt modelId="{F59EE98C-EE36-4706-8903-BF86F673FEDD}" type="sibTrans" cxnId="{DFFD0B76-FFFC-411C-B50E-F56B96BAA5FD}">
      <dgm:prSet/>
      <dgm:spPr/>
      <dgm:t>
        <a:bodyPr/>
        <a:lstStyle/>
        <a:p>
          <a:endParaRPr lang="en-US"/>
        </a:p>
      </dgm:t>
    </dgm:pt>
    <dgm:pt modelId="{542B2E6E-0CA3-4F9C-A471-3FBBE6C85CDF}">
      <dgm:prSet/>
      <dgm:spPr/>
      <dgm:t>
        <a:bodyPr/>
        <a:lstStyle/>
        <a:p>
          <a:r>
            <a:rPr lang="en-US"/>
            <a:t>Focus on measuring and monitoring key performance indicators </a:t>
          </a:r>
        </a:p>
      </dgm:t>
    </dgm:pt>
    <dgm:pt modelId="{6EB43039-857C-4141-BEC2-599081E59539}" type="parTrans" cxnId="{68E6E4C6-134C-420B-8375-F5AE19A02565}">
      <dgm:prSet/>
      <dgm:spPr/>
      <dgm:t>
        <a:bodyPr/>
        <a:lstStyle/>
        <a:p>
          <a:endParaRPr lang="en-US"/>
        </a:p>
      </dgm:t>
    </dgm:pt>
    <dgm:pt modelId="{3E001CF8-26A4-49D7-94AC-AAD06F7AACA7}" type="sibTrans" cxnId="{68E6E4C6-134C-420B-8375-F5AE19A02565}">
      <dgm:prSet/>
      <dgm:spPr/>
      <dgm:t>
        <a:bodyPr/>
        <a:lstStyle/>
        <a:p>
          <a:endParaRPr lang="en-US"/>
        </a:p>
      </dgm:t>
    </dgm:pt>
    <dgm:pt modelId="{AB8B43AD-6A0D-43A4-9CBB-61E5F7B1376A}">
      <dgm:prSet/>
      <dgm:spPr/>
      <dgm:t>
        <a:bodyPr/>
        <a:lstStyle/>
        <a:p>
          <a:r>
            <a:rPr lang="en-US"/>
            <a:t>Leverage our investment with CCSF and Medicaid Match</a:t>
          </a:r>
        </a:p>
      </dgm:t>
    </dgm:pt>
    <dgm:pt modelId="{4B0C2E52-5205-409D-A024-55146501629C}" type="parTrans" cxnId="{A5D26292-9B3E-4D09-AE18-99A65854BCF0}">
      <dgm:prSet/>
      <dgm:spPr/>
      <dgm:t>
        <a:bodyPr/>
        <a:lstStyle/>
        <a:p>
          <a:endParaRPr lang="en-US"/>
        </a:p>
      </dgm:t>
    </dgm:pt>
    <dgm:pt modelId="{952FC1D8-E7EF-490B-B2FB-E67AC765AA2B}" type="sibTrans" cxnId="{A5D26292-9B3E-4D09-AE18-99A65854BCF0}">
      <dgm:prSet/>
      <dgm:spPr/>
      <dgm:t>
        <a:bodyPr/>
        <a:lstStyle/>
        <a:p>
          <a:endParaRPr lang="en-US"/>
        </a:p>
      </dgm:t>
    </dgm:pt>
    <dgm:pt modelId="{18B3B874-A25A-40CE-B2F4-07E468360CB6}" type="pres">
      <dgm:prSet presAssocID="{83750BC4-E1D7-4EF8-8882-97A0AAA80502}" presName="root" presStyleCnt="0">
        <dgm:presLayoutVars>
          <dgm:dir/>
          <dgm:resizeHandles val="exact"/>
        </dgm:presLayoutVars>
      </dgm:prSet>
      <dgm:spPr/>
    </dgm:pt>
    <dgm:pt modelId="{4E9A3CB4-9E38-4741-87D5-AE155A24D31C}" type="pres">
      <dgm:prSet presAssocID="{66800384-E969-4679-938E-73CDCB41045D}" presName="compNode" presStyleCnt="0"/>
      <dgm:spPr/>
    </dgm:pt>
    <dgm:pt modelId="{2A20D5D7-AEBA-4F08-9F13-6FE1B6423E88}" type="pres">
      <dgm:prSet presAssocID="{66800384-E969-4679-938E-73CDCB41045D}" presName="bgRect" presStyleLbl="bgShp" presStyleIdx="0" presStyleCnt="3"/>
      <dgm:spPr/>
    </dgm:pt>
    <dgm:pt modelId="{09E72926-AA88-450A-8E38-68AD0670AC78}" type="pres">
      <dgm:prSet presAssocID="{66800384-E969-4679-938E-73CDCB41045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7691C22D-0788-4170-935F-27063EFFBB6F}" type="pres">
      <dgm:prSet presAssocID="{66800384-E969-4679-938E-73CDCB41045D}" presName="spaceRect" presStyleCnt="0"/>
      <dgm:spPr/>
    </dgm:pt>
    <dgm:pt modelId="{E809B20F-9780-44C8-B1F1-8208864AA202}" type="pres">
      <dgm:prSet presAssocID="{66800384-E969-4679-938E-73CDCB41045D}" presName="parTx" presStyleLbl="revTx" presStyleIdx="0" presStyleCnt="3">
        <dgm:presLayoutVars>
          <dgm:chMax val="0"/>
          <dgm:chPref val="0"/>
        </dgm:presLayoutVars>
      </dgm:prSet>
      <dgm:spPr/>
    </dgm:pt>
    <dgm:pt modelId="{FFED0C62-DDC1-4515-AC43-E183FCDF557E}" type="pres">
      <dgm:prSet presAssocID="{F59EE98C-EE36-4706-8903-BF86F673FEDD}" presName="sibTrans" presStyleCnt="0"/>
      <dgm:spPr/>
    </dgm:pt>
    <dgm:pt modelId="{DB2B3D4C-98FA-45C4-83FC-39A98E152B2D}" type="pres">
      <dgm:prSet presAssocID="{542B2E6E-0CA3-4F9C-A471-3FBBE6C85CDF}" presName="compNode" presStyleCnt="0"/>
      <dgm:spPr/>
    </dgm:pt>
    <dgm:pt modelId="{071BD750-9AF5-4A39-87A1-CCE203D14367}" type="pres">
      <dgm:prSet presAssocID="{542B2E6E-0CA3-4F9C-A471-3FBBE6C85CDF}" presName="bgRect" presStyleLbl="bgShp" presStyleIdx="1" presStyleCnt="3"/>
      <dgm:spPr/>
    </dgm:pt>
    <dgm:pt modelId="{57C5C7CC-145F-4FD8-AEF4-6627323E2F29}" type="pres">
      <dgm:prSet presAssocID="{542B2E6E-0CA3-4F9C-A471-3FBBE6C85CD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auge"/>
        </a:ext>
      </dgm:extLst>
    </dgm:pt>
    <dgm:pt modelId="{73E5D71D-3A44-4CFE-ADB1-02A095E579A2}" type="pres">
      <dgm:prSet presAssocID="{542B2E6E-0CA3-4F9C-A471-3FBBE6C85CDF}" presName="spaceRect" presStyleCnt="0"/>
      <dgm:spPr/>
    </dgm:pt>
    <dgm:pt modelId="{85A281C8-D381-4DB3-AC11-048D0B65B019}" type="pres">
      <dgm:prSet presAssocID="{542B2E6E-0CA3-4F9C-A471-3FBBE6C85CDF}" presName="parTx" presStyleLbl="revTx" presStyleIdx="1" presStyleCnt="3">
        <dgm:presLayoutVars>
          <dgm:chMax val="0"/>
          <dgm:chPref val="0"/>
        </dgm:presLayoutVars>
      </dgm:prSet>
      <dgm:spPr/>
    </dgm:pt>
    <dgm:pt modelId="{0A47F097-837A-4B62-855A-1CBAE7B0D423}" type="pres">
      <dgm:prSet presAssocID="{3E001CF8-26A4-49D7-94AC-AAD06F7AACA7}" presName="sibTrans" presStyleCnt="0"/>
      <dgm:spPr/>
    </dgm:pt>
    <dgm:pt modelId="{0A1B4425-604C-49FC-8855-135633FED9B5}" type="pres">
      <dgm:prSet presAssocID="{AB8B43AD-6A0D-43A4-9CBB-61E5F7B1376A}" presName="compNode" presStyleCnt="0"/>
      <dgm:spPr/>
    </dgm:pt>
    <dgm:pt modelId="{0508707D-9391-41AE-AC76-3C34DB89A348}" type="pres">
      <dgm:prSet presAssocID="{AB8B43AD-6A0D-43A4-9CBB-61E5F7B1376A}" presName="bgRect" presStyleLbl="bgShp" presStyleIdx="2" presStyleCnt="3"/>
      <dgm:spPr/>
    </dgm:pt>
    <dgm:pt modelId="{F099F9C3-A0A0-49C0-B29F-5251DE31E0E8}" type="pres">
      <dgm:prSet presAssocID="{AB8B43AD-6A0D-43A4-9CBB-61E5F7B1376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07A48801-8772-44C0-834D-F9B26B685AD9}" type="pres">
      <dgm:prSet presAssocID="{AB8B43AD-6A0D-43A4-9CBB-61E5F7B1376A}" presName="spaceRect" presStyleCnt="0"/>
      <dgm:spPr/>
    </dgm:pt>
    <dgm:pt modelId="{44F23BF2-8F81-4187-9C37-446011D16767}" type="pres">
      <dgm:prSet presAssocID="{AB8B43AD-6A0D-43A4-9CBB-61E5F7B1376A}" presName="parTx" presStyleLbl="revTx" presStyleIdx="2" presStyleCnt="3">
        <dgm:presLayoutVars>
          <dgm:chMax val="0"/>
          <dgm:chPref val="0"/>
        </dgm:presLayoutVars>
      </dgm:prSet>
      <dgm:spPr/>
    </dgm:pt>
  </dgm:ptLst>
  <dgm:cxnLst>
    <dgm:cxn modelId="{EDA6BA0C-E527-496C-8B0B-F674999384DA}" type="presOf" srcId="{83750BC4-E1D7-4EF8-8882-97A0AAA80502}" destId="{18B3B874-A25A-40CE-B2F4-07E468360CB6}" srcOrd="0" destOrd="0" presId="urn:microsoft.com/office/officeart/2018/2/layout/IconVerticalSolidList"/>
    <dgm:cxn modelId="{5DE7E421-42B3-4B68-9B5D-0EC29FFFE46D}" type="presOf" srcId="{66800384-E969-4679-938E-73CDCB41045D}" destId="{E809B20F-9780-44C8-B1F1-8208864AA202}" srcOrd="0" destOrd="0" presId="urn:microsoft.com/office/officeart/2018/2/layout/IconVerticalSolidList"/>
    <dgm:cxn modelId="{DFFD0B76-FFFC-411C-B50E-F56B96BAA5FD}" srcId="{83750BC4-E1D7-4EF8-8882-97A0AAA80502}" destId="{66800384-E969-4679-938E-73CDCB41045D}" srcOrd="0" destOrd="0" parTransId="{2058C18E-1E82-4187-A713-8E089E998CFC}" sibTransId="{F59EE98C-EE36-4706-8903-BF86F673FEDD}"/>
    <dgm:cxn modelId="{76E79487-DF75-4BC8-A87E-AF7DE64FB47B}" type="presOf" srcId="{AB8B43AD-6A0D-43A4-9CBB-61E5F7B1376A}" destId="{44F23BF2-8F81-4187-9C37-446011D16767}" srcOrd="0" destOrd="0" presId="urn:microsoft.com/office/officeart/2018/2/layout/IconVerticalSolidList"/>
    <dgm:cxn modelId="{A5D26292-9B3E-4D09-AE18-99A65854BCF0}" srcId="{83750BC4-E1D7-4EF8-8882-97A0AAA80502}" destId="{AB8B43AD-6A0D-43A4-9CBB-61E5F7B1376A}" srcOrd="2" destOrd="0" parTransId="{4B0C2E52-5205-409D-A024-55146501629C}" sibTransId="{952FC1D8-E7EF-490B-B2FB-E67AC765AA2B}"/>
    <dgm:cxn modelId="{68E6E4C6-134C-420B-8375-F5AE19A02565}" srcId="{83750BC4-E1D7-4EF8-8882-97A0AAA80502}" destId="{542B2E6E-0CA3-4F9C-A471-3FBBE6C85CDF}" srcOrd="1" destOrd="0" parTransId="{6EB43039-857C-4141-BEC2-599081E59539}" sibTransId="{3E001CF8-26A4-49D7-94AC-AAD06F7AACA7}"/>
    <dgm:cxn modelId="{5DEAB8D4-0253-4F75-9343-A42C84E1395B}" type="presOf" srcId="{542B2E6E-0CA3-4F9C-A471-3FBBE6C85CDF}" destId="{85A281C8-D381-4DB3-AC11-048D0B65B019}" srcOrd="0" destOrd="0" presId="urn:microsoft.com/office/officeart/2018/2/layout/IconVerticalSolidList"/>
    <dgm:cxn modelId="{160F49B4-0BE5-4716-80CA-4D99B4943F8A}" type="presParOf" srcId="{18B3B874-A25A-40CE-B2F4-07E468360CB6}" destId="{4E9A3CB4-9E38-4741-87D5-AE155A24D31C}" srcOrd="0" destOrd="0" presId="urn:microsoft.com/office/officeart/2018/2/layout/IconVerticalSolidList"/>
    <dgm:cxn modelId="{D1EC40F0-93F3-45B6-98F2-2BB46D5F2B42}" type="presParOf" srcId="{4E9A3CB4-9E38-4741-87D5-AE155A24D31C}" destId="{2A20D5D7-AEBA-4F08-9F13-6FE1B6423E88}" srcOrd="0" destOrd="0" presId="urn:microsoft.com/office/officeart/2018/2/layout/IconVerticalSolidList"/>
    <dgm:cxn modelId="{41E4F5B8-DF68-48B0-84BF-D46B2916E1D9}" type="presParOf" srcId="{4E9A3CB4-9E38-4741-87D5-AE155A24D31C}" destId="{09E72926-AA88-450A-8E38-68AD0670AC78}" srcOrd="1" destOrd="0" presId="urn:microsoft.com/office/officeart/2018/2/layout/IconVerticalSolidList"/>
    <dgm:cxn modelId="{ED7CBE56-035A-4267-AC98-24EF712D6059}" type="presParOf" srcId="{4E9A3CB4-9E38-4741-87D5-AE155A24D31C}" destId="{7691C22D-0788-4170-935F-27063EFFBB6F}" srcOrd="2" destOrd="0" presId="urn:microsoft.com/office/officeart/2018/2/layout/IconVerticalSolidList"/>
    <dgm:cxn modelId="{8CD077FD-E599-438F-A25E-3E4C61660A09}" type="presParOf" srcId="{4E9A3CB4-9E38-4741-87D5-AE155A24D31C}" destId="{E809B20F-9780-44C8-B1F1-8208864AA202}" srcOrd="3" destOrd="0" presId="urn:microsoft.com/office/officeart/2018/2/layout/IconVerticalSolidList"/>
    <dgm:cxn modelId="{77A07877-FA8E-4F1F-99D6-91030871BFBD}" type="presParOf" srcId="{18B3B874-A25A-40CE-B2F4-07E468360CB6}" destId="{FFED0C62-DDC1-4515-AC43-E183FCDF557E}" srcOrd="1" destOrd="0" presId="urn:microsoft.com/office/officeart/2018/2/layout/IconVerticalSolidList"/>
    <dgm:cxn modelId="{11E28F40-F467-40AF-AD5F-8154BDDCA273}" type="presParOf" srcId="{18B3B874-A25A-40CE-B2F4-07E468360CB6}" destId="{DB2B3D4C-98FA-45C4-83FC-39A98E152B2D}" srcOrd="2" destOrd="0" presId="urn:microsoft.com/office/officeart/2018/2/layout/IconVerticalSolidList"/>
    <dgm:cxn modelId="{3FE0B273-0269-4A91-BDCF-24275D79E5B5}" type="presParOf" srcId="{DB2B3D4C-98FA-45C4-83FC-39A98E152B2D}" destId="{071BD750-9AF5-4A39-87A1-CCE203D14367}" srcOrd="0" destOrd="0" presId="urn:microsoft.com/office/officeart/2018/2/layout/IconVerticalSolidList"/>
    <dgm:cxn modelId="{2A43F7CD-A1EC-4D01-BA0B-F00C7455D6A3}" type="presParOf" srcId="{DB2B3D4C-98FA-45C4-83FC-39A98E152B2D}" destId="{57C5C7CC-145F-4FD8-AEF4-6627323E2F29}" srcOrd="1" destOrd="0" presId="urn:microsoft.com/office/officeart/2018/2/layout/IconVerticalSolidList"/>
    <dgm:cxn modelId="{B64EB5B2-FD69-4698-9F71-BD1DB28E1BA3}" type="presParOf" srcId="{DB2B3D4C-98FA-45C4-83FC-39A98E152B2D}" destId="{73E5D71D-3A44-4CFE-ADB1-02A095E579A2}" srcOrd="2" destOrd="0" presId="urn:microsoft.com/office/officeart/2018/2/layout/IconVerticalSolidList"/>
    <dgm:cxn modelId="{7F1C4BB1-D65A-47FE-B7CE-92C064FA0935}" type="presParOf" srcId="{DB2B3D4C-98FA-45C4-83FC-39A98E152B2D}" destId="{85A281C8-D381-4DB3-AC11-048D0B65B019}" srcOrd="3" destOrd="0" presId="urn:microsoft.com/office/officeart/2018/2/layout/IconVerticalSolidList"/>
    <dgm:cxn modelId="{984A4D5D-22D0-4A9B-B902-B4FE2CF9B4AF}" type="presParOf" srcId="{18B3B874-A25A-40CE-B2F4-07E468360CB6}" destId="{0A47F097-837A-4B62-855A-1CBAE7B0D423}" srcOrd="3" destOrd="0" presId="urn:microsoft.com/office/officeart/2018/2/layout/IconVerticalSolidList"/>
    <dgm:cxn modelId="{988A2E37-921F-4314-BBF5-F39C9AA837BB}" type="presParOf" srcId="{18B3B874-A25A-40CE-B2F4-07E468360CB6}" destId="{0A1B4425-604C-49FC-8855-135633FED9B5}" srcOrd="4" destOrd="0" presId="urn:microsoft.com/office/officeart/2018/2/layout/IconVerticalSolidList"/>
    <dgm:cxn modelId="{0719DF85-CF9E-4EEB-AA2E-5C6E1B15E742}" type="presParOf" srcId="{0A1B4425-604C-49FC-8855-135633FED9B5}" destId="{0508707D-9391-41AE-AC76-3C34DB89A348}" srcOrd="0" destOrd="0" presId="urn:microsoft.com/office/officeart/2018/2/layout/IconVerticalSolidList"/>
    <dgm:cxn modelId="{C07E0AD0-CCF5-4406-862C-9BDA5771B7EE}" type="presParOf" srcId="{0A1B4425-604C-49FC-8855-135633FED9B5}" destId="{F099F9C3-A0A0-49C0-B29F-5251DE31E0E8}" srcOrd="1" destOrd="0" presId="urn:microsoft.com/office/officeart/2018/2/layout/IconVerticalSolidList"/>
    <dgm:cxn modelId="{B5A5009C-969C-4581-9285-2787EEFC1A09}" type="presParOf" srcId="{0A1B4425-604C-49FC-8855-135633FED9B5}" destId="{07A48801-8772-44C0-834D-F9B26B685AD9}" srcOrd="2" destOrd="0" presId="urn:microsoft.com/office/officeart/2018/2/layout/IconVerticalSolidList"/>
    <dgm:cxn modelId="{D7EA0E15-2CD4-4684-8359-1CB2DEF2F76D}" type="presParOf" srcId="{0A1B4425-604C-49FC-8855-135633FED9B5}" destId="{44F23BF2-8F81-4187-9C37-446011D1676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20D5D7-AEBA-4F08-9F13-6FE1B6423E88}">
      <dsp:nvSpPr>
        <dsp:cNvPr id="0" name=""/>
        <dsp:cNvSpPr/>
      </dsp:nvSpPr>
      <dsp:spPr>
        <a:xfrm>
          <a:off x="0" y="576"/>
          <a:ext cx="5384800" cy="134829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E72926-AA88-450A-8E38-68AD0670AC78}">
      <dsp:nvSpPr>
        <dsp:cNvPr id="0" name=""/>
        <dsp:cNvSpPr/>
      </dsp:nvSpPr>
      <dsp:spPr>
        <a:xfrm>
          <a:off x="407860" y="303943"/>
          <a:ext cx="741564" cy="74156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809B20F-9780-44C8-B1F1-8208864AA202}">
      <dsp:nvSpPr>
        <dsp:cNvPr id="0" name=""/>
        <dsp:cNvSpPr/>
      </dsp:nvSpPr>
      <dsp:spPr>
        <a:xfrm>
          <a:off x="1557284" y="576"/>
          <a:ext cx="3827515" cy="1348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695" tIns="142695" rIns="142695" bIns="142695" numCol="1" spcCol="1270" anchor="ctr" anchorCtr="0">
          <a:noAutofit/>
        </a:bodyPr>
        <a:lstStyle/>
        <a:p>
          <a:pPr marL="0" lvl="0" indent="0" algn="l" defTabSz="1111250">
            <a:lnSpc>
              <a:spcPct val="90000"/>
            </a:lnSpc>
            <a:spcBef>
              <a:spcPct val="0"/>
            </a:spcBef>
            <a:spcAft>
              <a:spcPct val="35000"/>
            </a:spcAft>
            <a:buNone/>
          </a:pPr>
          <a:r>
            <a:rPr lang="en-US" sz="2500" kern="1200"/>
            <a:t>Outside of the traditional competitive application cycle</a:t>
          </a:r>
        </a:p>
      </dsp:txBody>
      <dsp:txXfrm>
        <a:off x="1557284" y="576"/>
        <a:ext cx="3827515" cy="1348298"/>
      </dsp:txXfrm>
    </dsp:sp>
    <dsp:sp modelId="{071BD750-9AF5-4A39-87A1-CCE203D14367}">
      <dsp:nvSpPr>
        <dsp:cNvPr id="0" name=""/>
        <dsp:cNvSpPr/>
      </dsp:nvSpPr>
      <dsp:spPr>
        <a:xfrm>
          <a:off x="0" y="1685949"/>
          <a:ext cx="5384800" cy="134829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C5C7CC-145F-4FD8-AEF4-6627323E2F29}">
      <dsp:nvSpPr>
        <dsp:cNvPr id="0" name=""/>
        <dsp:cNvSpPr/>
      </dsp:nvSpPr>
      <dsp:spPr>
        <a:xfrm>
          <a:off x="407860" y="1989316"/>
          <a:ext cx="741564" cy="74156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5A281C8-D381-4DB3-AC11-048D0B65B019}">
      <dsp:nvSpPr>
        <dsp:cNvPr id="0" name=""/>
        <dsp:cNvSpPr/>
      </dsp:nvSpPr>
      <dsp:spPr>
        <a:xfrm>
          <a:off x="1557284" y="1685949"/>
          <a:ext cx="3827515" cy="1348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695" tIns="142695" rIns="142695" bIns="142695" numCol="1" spcCol="1270" anchor="ctr" anchorCtr="0">
          <a:noAutofit/>
        </a:bodyPr>
        <a:lstStyle/>
        <a:p>
          <a:pPr marL="0" lvl="0" indent="0" algn="l" defTabSz="1111250">
            <a:lnSpc>
              <a:spcPct val="90000"/>
            </a:lnSpc>
            <a:spcBef>
              <a:spcPct val="0"/>
            </a:spcBef>
            <a:spcAft>
              <a:spcPct val="35000"/>
            </a:spcAft>
            <a:buNone/>
          </a:pPr>
          <a:r>
            <a:rPr lang="en-US" sz="2500" kern="1200"/>
            <a:t>Focus on measuring and monitoring key performance indicators </a:t>
          </a:r>
        </a:p>
      </dsp:txBody>
      <dsp:txXfrm>
        <a:off x="1557284" y="1685949"/>
        <a:ext cx="3827515" cy="1348298"/>
      </dsp:txXfrm>
    </dsp:sp>
    <dsp:sp modelId="{0508707D-9391-41AE-AC76-3C34DB89A348}">
      <dsp:nvSpPr>
        <dsp:cNvPr id="0" name=""/>
        <dsp:cNvSpPr/>
      </dsp:nvSpPr>
      <dsp:spPr>
        <a:xfrm>
          <a:off x="0" y="3371322"/>
          <a:ext cx="5384800" cy="134829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99F9C3-A0A0-49C0-B29F-5251DE31E0E8}">
      <dsp:nvSpPr>
        <dsp:cNvPr id="0" name=""/>
        <dsp:cNvSpPr/>
      </dsp:nvSpPr>
      <dsp:spPr>
        <a:xfrm>
          <a:off x="407860" y="3674689"/>
          <a:ext cx="741564" cy="74156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4F23BF2-8F81-4187-9C37-446011D16767}">
      <dsp:nvSpPr>
        <dsp:cNvPr id="0" name=""/>
        <dsp:cNvSpPr/>
      </dsp:nvSpPr>
      <dsp:spPr>
        <a:xfrm>
          <a:off x="1557284" y="3371322"/>
          <a:ext cx="3827515" cy="1348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695" tIns="142695" rIns="142695" bIns="142695" numCol="1" spcCol="1270" anchor="ctr" anchorCtr="0">
          <a:noAutofit/>
        </a:bodyPr>
        <a:lstStyle/>
        <a:p>
          <a:pPr marL="0" lvl="0" indent="0" algn="l" defTabSz="1111250">
            <a:lnSpc>
              <a:spcPct val="90000"/>
            </a:lnSpc>
            <a:spcBef>
              <a:spcPct val="0"/>
            </a:spcBef>
            <a:spcAft>
              <a:spcPct val="35000"/>
            </a:spcAft>
            <a:buNone/>
          </a:pPr>
          <a:r>
            <a:rPr lang="en-US" sz="2500" kern="1200"/>
            <a:t>Leverage our investment with CCSF and Medicaid Match</a:t>
          </a:r>
        </a:p>
      </dsp:txBody>
      <dsp:txXfrm>
        <a:off x="1557284" y="3371322"/>
        <a:ext cx="3827515" cy="134829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93282FC-D5EC-4943-91D1-20946FE181CA}" type="datetimeFigureOut">
              <a:rPr lang="en-US" smtClean="0"/>
              <a:t>1/26/2024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DD8B93-AAA5-2A4B-982D-DB2AA52BBE2F}" type="slidenum">
              <a:rPr lang="en-US" smtClean="0"/>
              <a:t>‹#›</a:t>
            </a:fld>
            <a:endParaRPr lang="en-US"/>
          </a:p>
        </p:txBody>
      </p:sp>
    </p:spTree>
    <p:extLst>
      <p:ext uri="{BB962C8B-B14F-4D97-AF65-F5344CB8AC3E}">
        <p14:creationId xmlns:p14="http://schemas.microsoft.com/office/powerpoint/2010/main" val="29814747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8AD1F3-45DE-0D4A-89A3-372156F84E4D}" type="datetimeFigureOut">
              <a:rPr lang="en-US" smtClean="0"/>
              <a:t>1/26/2024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BA30C5-7907-2249-84A8-CA2905C88B24}" type="slidenum">
              <a:rPr lang="en-US" smtClean="0"/>
              <a:t>‹#›</a:t>
            </a:fld>
            <a:endParaRPr lang="en-US"/>
          </a:p>
        </p:txBody>
      </p:sp>
    </p:spTree>
    <p:extLst>
      <p:ext uri="{BB962C8B-B14F-4D97-AF65-F5344CB8AC3E}">
        <p14:creationId xmlns:p14="http://schemas.microsoft.com/office/powerpoint/2010/main" val="220713881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a:xfrm>
            <a:off x="223631" y="4344030"/>
            <a:ext cx="6410739" cy="4114488"/>
          </a:xfrm>
        </p:spPr>
        <p:txBody>
          <a:bodyPr/>
          <a:lstStyle/>
          <a:p>
            <a:r>
              <a:rPr lang="en-US" dirty="0">
                <a:cs typeface="Arial" panose="020B0604020202020204" pitchFamily="34" charset="0"/>
              </a:rPr>
              <a:t>Intentional focus on populations disproportionately impacted by mental illness, underserved communities, etc. to address disparities in health outcomes exacerbated by COVID.</a:t>
            </a:r>
          </a:p>
          <a:p>
            <a:r>
              <a:rPr lang="en-US" dirty="0">
                <a:cs typeface="Arial" panose="020B0604020202020204" pitchFamily="34" charset="0"/>
              </a:rPr>
              <a:t>With the roll out of 988, frequent public discourse about mental illness, the return of the US Surgeon General Vivek Murthy, etc. people have a better understanding of why it is important to understand mental illness and adopt help seeking behaviors. The stigma is decreasing</a:t>
            </a:r>
          </a:p>
          <a:p>
            <a:r>
              <a:rPr lang="en-US" dirty="0">
                <a:cs typeface="Arial" panose="020B0604020202020204" pitchFamily="34" charset="0"/>
              </a:rPr>
              <a:t>Younger adults are very aware of mental health and are more likely to openly talk about and seek treatment. This is a huge shift in minority communities who traditionally have been more reluctant to openly discuss mental illness. Our messaging and approach needs to align with this new reality and new participant in MH services.</a:t>
            </a:r>
          </a:p>
          <a:p>
            <a:r>
              <a:rPr lang="en-US" dirty="0">
                <a:cs typeface="Arial" panose="020B0604020202020204" pitchFamily="34" charset="0"/>
              </a:rPr>
              <a:t>The City has a historic amount of resources that can be used to address social determinants of health as well as a new bureau focused on BH. Through strategic partnerships, we can better leverage our own resources to be more focused and have greater impact, especially if we consider place based approaches</a:t>
            </a:r>
          </a:p>
          <a:p>
            <a:r>
              <a:rPr lang="en-US" dirty="0">
                <a:cs typeface="Arial" panose="020B0604020202020204" pitchFamily="34" charset="0"/>
              </a:rPr>
              <a:t>We continue to strengthen our relationships with peer funders in order to attract more resources to the region and strengthen the MH service delivery system</a:t>
            </a:r>
          </a:p>
          <a:p>
            <a:endParaRPr lang="en-US" dirty="0">
              <a:cs typeface="Arial" panose="020B0604020202020204" pitchFamily="34" charset="0"/>
            </a:endParaRPr>
          </a:p>
          <a:p>
            <a:r>
              <a:rPr lang="en-US" dirty="0">
                <a:cs typeface="Arial" panose="020B0604020202020204" pitchFamily="34" charset="0"/>
              </a:rPr>
              <a:t>What other reasons do you see as being unique or important to this moment that should prompt us to consider making changes?</a:t>
            </a:r>
          </a:p>
        </p:txBody>
      </p:sp>
      <p:sp>
        <p:nvSpPr>
          <p:cNvPr id="4" name="Slide Number Placeholder 3"/>
          <p:cNvSpPr>
            <a:spLocks noGrp="1"/>
          </p:cNvSpPr>
          <p:nvPr>
            <p:ph type="sldNum" sz="quarter" idx="10"/>
          </p:nvPr>
        </p:nvSpPr>
        <p:spPr/>
        <p:txBody>
          <a:bodyPr/>
          <a:lstStyle/>
          <a:p>
            <a:fld id="{1FF29EE4-8320-4C80-9AFF-8961C4563EE9}" type="slidenum">
              <a:rPr lang="en-US" smtClean="0"/>
              <a:t>4</a:t>
            </a:fld>
            <a:endParaRPr lang="en-US" dirty="0"/>
          </a:p>
        </p:txBody>
      </p:sp>
    </p:spTree>
    <p:extLst>
      <p:ext uri="{BB962C8B-B14F-4D97-AF65-F5344CB8AC3E}">
        <p14:creationId xmlns:p14="http://schemas.microsoft.com/office/powerpoint/2010/main" val="19578479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Due to underspending at the end of FY23, we had nearly $600,000 available in the CCSF fund. That amount is now closer to $530,000 based on our recent reallocation requests. Staff will continue to make requests as we see opportunities to support emerging needs, but the suggestions on this slide would provide more guidance on how the board wants to handle opportunities to put more money into the community. To be clear, we do not normally have this level of underspending at the end of a fiscal year. Typically, it’s less than $100,000. But whether the amount is small or large, our current application cycle process does not maximize our ability to get funding into the community.</a:t>
            </a:r>
          </a:p>
          <a:p>
            <a:endParaRPr lang="en-US" dirty="0"/>
          </a:p>
          <a:p>
            <a:r>
              <a:rPr lang="en-US" dirty="0"/>
              <a:t>The first thing to consider is that during an application cycle, the  board resolution names specific awardees. If one of those awardees withdraws, that money sits there. At the Federal level, grant programs use a ranking system and authorize staff to make an award to any organization that ranks above a certain point until funding runs out. For us this means that if the Board recommends funding for 15 agencies and one agency withdraws, then staff could go the 16</a:t>
            </a:r>
            <a:r>
              <a:rPr lang="en-US" baseline="30000" dirty="0"/>
              <a:t>th</a:t>
            </a:r>
            <a:r>
              <a:rPr lang="en-US" dirty="0"/>
              <a:t> agency and offer them funding. Another approach would be to do two things when faced with the ability to allocate more funding, (1) adjust up any award amounts that were reduced during the recommendation phase, and (2) if enough funding is left award an additional contract based on proposal ranking and budget request.</a:t>
            </a:r>
          </a:p>
          <a:p>
            <a:endParaRPr lang="en-US" dirty="0"/>
          </a:p>
          <a:p>
            <a:r>
              <a:rPr lang="en-US" dirty="0"/>
              <a:t>Outside of the application cycle, the opportunity to roll over and not “lose” funds at the end of the fiscal year could allow the board to do special requests for proposals or could be added to the proposed new funding programs, pilots would be a good example because of their shorter duration. Another option would be to simply plan for a minimum amount of funding available each year, but if there is carryforward, some years we might have more to allocate.</a:t>
            </a:r>
          </a:p>
          <a:p>
            <a:endParaRPr lang="en-US" dirty="0"/>
          </a:p>
          <a:p>
            <a:r>
              <a:rPr lang="en-US" dirty="0"/>
              <a:t>The board can consider one or a combination of these approaches and/or give staff the discretion to choose an approach based on the amount of funding available. For example, if the unallocated balance is greater than $500,000 the preference is to release an RFP or If it’s less than $100,000 it can be carried forward for use in a future fiscal year. Staff would be happy to think through those recommendations based on the administrative requirements for each approach.</a:t>
            </a:r>
          </a:p>
        </p:txBody>
      </p:sp>
      <p:sp>
        <p:nvSpPr>
          <p:cNvPr id="4" name="Slide Number Placeholder 3"/>
          <p:cNvSpPr>
            <a:spLocks noGrp="1"/>
          </p:cNvSpPr>
          <p:nvPr>
            <p:ph type="sldNum" sz="quarter" idx="5"/>
          </p:nvPr>
        </p:nvSpPr>
        <p:spPr/>
        <p:txBody>
          <a:bodyPr/>
          <a:lstStyle/>
          <a:p>
            <a:fld id="{97BA30C5-7907-2249-84A8-CA2905C88B24}" type="slidenum">
              <a:rPr lang="en-US" smtClean="0"/>
              <a:t>25</a:t>
            </a:fld>
            <a:endParaRPr lang="en-US"/>
          </a:p>
        </p:txBody>
      </p:sp>
    </p:spTree>
    <p:extLst>
      <p:ext uri="{BB962C8B-B14F-4D97-AF65-F5344CB8AC3E}">
        <p14:creationId xmlns:p14="http://schemas.microsoft.com/office/powerpoint/2010/main" val="3994080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26</a:t>
            </a:fld>
            <a:endParaRPr lang="en-US"/>
          </a:p>
        </p:txBody>
      </p:sp>
    </p:spTree>
    <p:extLst>
      <p:ext uri="{BB962C8B-B14F-4D97-AF65-F5344CB8AC3E}">
        <p14:creationId xmlns:p14="http://schemas.microsoft.com/office/powerpoint/2010/main" val="3167522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5</a:t>
            </a:fld>
            <a:endParaRPr lang="en-US"/>
          </a:p>
        </p:txBody>
      </p:sp>
    </p:spTree>
    <p:extLst>
      <p:ext uri="{BB962C8B-B14F-4D97-AF65-F5344CB8AC3E}">
        <p14:creationId xmlns:p14="http://schemas.microsoft.com/office/powerpoint/2010/main" val="4277145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a:xfrm>
            <a:off x="685800" y="4400549"/>
            <a:ext cx="5486400" cy="414557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As a reminder, we </a:t>
            </a:r>
            <a:r>
              <a:rPr lang="en-US" sz="800" dirty="0">
                <a:latin typeface="Calibri" panose="020F0502020204030204" pitchFamily="34" charset="0"/>
                <a:cs typeface="Times New Roman" panose="02020603050405020304" pitchFamily="18" charset="0"/>
              </a:rPr>
              <a:t>a</a:t>
            </a:r>
            <a:r>
              <a:rPr lang="en-US" sz="800" dirty="0">
                <a:effectLst/>
                <a:latin typeface="Calibri" panose="020F0502020204030204" pitchFamily="34" charset="0"/>
                <a:ea typeface="Calibri" panose="020F0502020204030204" pitchFamily="34" charset="0"/>
                <a:cs typeface="Times New Roman" panose="02020603050405020304" pitchFamily="18" charset="0"/>
              </a:rPr>
              <a:t>dapted our Interventions from the University of Pennsylvania’s Center for High Impact Philanthropy. The circles indicate the approach to funding that will be necessary to achieve population level change as indicated by an improvement in behavioral health outcomes for individuals and communities. This model also reinforces MHB’s statutes which range from a focus on serious mental illness that we normally see in our CMHF which requires specific licensure, certification, and other requirements to ensure that we are supporting clinically sound services and our CCSF fund which blends our ability to provide treatment as well as prevention services. Each circle indicates either a population of focus or a funding approach. I have again color coded them so that it is clear how each Intervention is connected to the proposed funding programs. Although I am offering these as a comprehensive strategy, many elements of this approach may be familiar, because in practice we have done much of this before, just in a slightly different way. I have selected labels just to categorize the three different approaches I will be describing.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effectLst/>
                <a:latin typeface="Calibri" panose="020F0502020204030204" pitchFamily="34" charset="0"/>
                <a:ea typeface="Calibri" panose="020F0502020204030204" pitchFamily="34" charset="0"/>
                <a:cs typeface="Times New Roman" panose="02020603050405020304" pitchFamily="18" charset="0"/>
              </a:rPr>
              <a:t>One note – the data on this slide does not include CMHF grants because we did not use the essential services designation during that funding cycle. It does however include the CMHF portion of hybrid grants which is about $960,000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effectLst/>
                <a:latin typeface="Calibri" panose="020F0502020204030204" pitchFamily="34" charset="0"/>
                <a:ea typeface="Calibri" panose="020F0502020204030204" pitchFamily="34" charset="0"/>
                <a:cs typeface="Times New Roman" panose="02020603050405020304" pitchFamily="18" charset="0"/>
              </a:rPr>
              <a:t>The first approach I will outline focuses on providing longer-term support for services that provide critical infrastructure for our BH system. We began testing this approach out in our most recent cycle by identifying 14 projects as being essential based on the type and quality of service they deliver. In some cases, they are the only provider of the service, but in all cases, they represent the best in class amongst their peers. In practice, we have funded these organizations for 10+ years. They usually represent some of our larger awards, but because there are fewer of them, they hover around 1/2 of our overall allocation budget.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effectLst/>
                <a:latin typeface="Calibri" panose="020F0502020204030204" pitchFamily="34" charset="0"/>
                <a:ea typeface="Calibri" panose="020F0502020204030204" pitchFamily="34" charset="0"/>
                <a:cs typeface="Times New Roman" panose="02020603050405020304" pitchFamily="18" charset="0"/>
              </a:rPr>
              <a:t>The next grouping represents everyone else. These are high quality services that make it through our selection process because of their ability to continue to achieve strong outcomes, the importance of their service, and their ability to meet a significant community need. Programs in this category are not considered essential, because they may not be the sole provider of a type of service, but their services are nevertheless invaluable and high quality. Our level of investment in this category is consistent across each funding cycle.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effectLst/>
                <a:latin typeface="Calibri" panose="020F0502020204030204" pitchFamily="34" charset="0"/>
                <a:ea typeface="Calibri" panose="020F0502020204030204" pitchFamily="34" charset="0"/>
                <a:cs typeface="Times New Roman" panose="02020603050405020304" pitchFamily="18" charset="0"/>
              </a:rPr>
              <a:t>Finally, the third category is relatively new as a formal approach. MHB has always had an inclusive process, but competition is stiff. Especially when you think about the earlier numbers, that new organizations are competing against orgs that have successfully competed in an application cycle for more than 10 years! So, it’s no surprise that smaller organizations historically only accounted for less than 1% of our overall budget. However, the changes that we made in the FY23-25 cycle significantly increased that number to 6% because of a few changes we made to the process that helped level the playing field for smaller organizations.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effectLst/>
                <a:latin typeface="Calibri" panose="020F0502020204030204" pitchFamily="34" charset="0"/>
                <a:ea typeface="Calibri" panose="020F0502020204030204" pitchFamily="34" charset="0"/>
                <a:cs typeface="Times New Roman" panose="02020603050405020304" pitchFamily="18" charset="0"/>
              </a:rPr>
              <a:t>Stop for Questions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C7254-7080-4A94-8E66-218D2DB1167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103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note that our EC funding cycle and OST funding cycles are still very new. Our lead staff Denise Carter is evaluating what has worked so far. We will share learnings from our first cohort and any recommendations for improvement during the February  board meeting. This presentation will focus on CCSF and CMHF.</a:t>
            </a:r>
          </a:p>
        </p:txBody>
      </p:sp>
      <p:sp>
        <p:nvSpPr>
          <p:cNvPr id="4" name="Slide Number Placeholder 3"/>
          <p:cNvSpPr>
            <a:spLocks noGrp="1"/>
          </p:cNvSpPr>
          <p:nvPr>
            <p:ph type="sldNum" sz="quarter" idx="5"/>
          </p:nvPr>
        </p:nvSpPr>
        <p:spPr/>
        <p:txBody>
          <a:bodyPr/>
          <a:lstStyle/>
          <a:p>
            <a:fld id="{97BA30C5-7907-2249-84A8-CA2905C88B24}" type="slidenum">
              <a:rPr lang="en-US" smtClean="0"/>
              <a:t>8</a:t>
            </a:fld>
            <a:endParaRPr lang="en-US"/>
          </a:p>
        </p:txBody>
      </p:sp>
    </p:spTree>
    <p:extLst>
      <p:ext uri="{BB962C8B-B14F-4D97-AF65-F5344CB8AC3E}">
        <p14:creationId xmlns:p14="http://schemas.microsoft.com/office/powerpoint/2010/main" val="2171105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This may feel like a monumental shift, but it will balance the size of each funding cohort. Instead of getting 35 new CCSF programs in YR1 and 12 in YR 2, we anticipate 15 – 20 new programs each year. This will be manageable, especially since we will not have to create a new application and new process every funding cycle. We have the opportunity to create training material that is evergreen, like most foundations do. Our website would have application material up with clear deadlines, so that people can plan ahead and apply in the year that they are ready. Our grant cycles now rely on us making an announcement, hosting public meetings, conducting trainings, etc. every time we open the competitive cycle. By having a consistent and reliable annual RFP, that will significantly cut down the time we spend ramping up for each cycle. It will also give us ample time to review application material and make decisions each year because we will spend less time in the ramp up phase.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In order to move in this direction, the first step for the board would be to approve a one-year extension of the CCSF cycle so that it ends in FY26. The CMHF grants received a 4 year cycle because of the pandemic, so there is precedent for making this kind of adjustment. We would then launch one application. Our Community Force application platform would allow applicants to choose the type of services they are proposing CCSF, CMHF, EC, etc. and we will be able to group and assign reviewers accordingly. We will have a full year to announce these changes, meet with currently funded partners individually, hold public meetings, conduct trainings, etc. so that everyone is fully aware of the transition and prepared to apply when the new cycle opens.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Another change we think will be important in helping us build good will is the introduction of a wind-down approach for organizations we have funded for a long time. Every cycle we have a few agencies who have received MHB funding for 6,9 or more years and they are not selected for another round of funding. Although everyone is aware that not being selected is a possibility, it is still difficult to plan for a sudden and unexpected loss of funding. We would like to offer programs 3 – 6 months of funding to wind-down their program. This will give more time to transition clients into other services or for the program to secure outside funding. The cost to do this will likely be less than $250,000 a year and could be taken from underspending and operating reserves.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Introducing an annual application also will allow us to include new categories that support innovative pilots. We currently ask applicants if they receive MHB funding and we limit new applicants to $100,000. We know from our data that new programs take longer to launch and don’t usually hit their stride until the 1 or 1.5 year mark. It is not really a competitive cycle when JV and varsity are in the same group. We propose adding an option for new programs to apply for pilot funding. This would give a project 1 – 2 years to really launch and test/prove their concept. If they are successful, they would then be eligible to apply for 3 years of funding. It’s a way to support innovation in a way that matches the level of the organization and help build their capacity to eventually compete with larger more established programs. We also think that many of these small and innovative programs are often closer to the communities they serve and can add to our institutional knowledge of how to improve access to hard to reach populations.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Lastly, each cycle our needs assessment indicates a high need population or service gap and we get few or no proposals to address that concern. In addition to our competitive cycle, we should consider invitation only RFPs for special services. The difference here is that it would allow us to see what gaps still exist after an annual application cycle and then reach out to organizations to begin conversations about how we can build their capacity to provide this service. Through our emerging needs fund we are responsive to organizations that know that they can come to us, but we could also be more proactive in seeking out organizational partners that could help us advance our mission and goals.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Internal decisions for us to consider – Contracts that span two MHB fiscal years</a:t>
            </a:r>
          </a:p>
          <a:p>
            <a:r>
              <a:rPr lang="en-US" dirty="0"/>
              <a:t>Funding resolutions that support budget flexibility across fiscal years. Very few programs have participant outcomes that are achieved in 12 months</a:t>
            </a:r>
          </a:p>
          <a:p>
            <a:r>
              <a:rPr lang="en-US" dirty="0"/>
              <a:t>CCSF – Out of school time and afterschool grants do not align with our fiscal year</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9</a:t>
            </a:fld>
            <a:endParaRPr lang="en-US"/>
          </a:p>
        </p:txBody>
      </p:sp>
    </p:spTree>
    <p:extLst>
      <p:ext uri="{BB962C8B-B14F-4D97-AF65-F5344CB8AC3E}">
        <p14:creationId xmlns:p14="http://schemas.microsoft.com/office/powerpoint/2010/main" val="3133666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C7254-7080-4A94-8E66-218D2DB1167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7816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paying for slots as a solution during the February board meeting</a:t>
            </a:r>
          </a:p>
        </p:txBody>
      </p:sp>
      <p:sp>
        <p:nvSpPr>
          <p:cNvPr id="4" name="Slide Number Placeholder 3"/>
          <p:cNvSpPr>
            <a:spLocks noGrp="1"/>
          </p:cNvSpPr>
          <p:nvPr>
            <p:ph type="sldNum" sz="quarter" idx="5"/>
          </p:nvPr>
        </p:nvSpPr>
        <p:spPr/>
        <p:txBody>
          <a:bodyPr/>
          <a:lstStyle/>
          <a:p>
            <a:fld id="{97BA30C5-7907-2249-84A8-CA2905C88B24}" type="slidenum">
              <a:rPr lang="en-US" smtClean="0"/>
              <a:t>12</a:t>
            </a:fld>
            <a:endParaRPr lang="en-US"/>
          </a:p>
        </p:txBody>
      </p:sp>
    </p:spTree>
    <p:extLst>
      <p:ext uri="{BB962C8B-B14F-4D97-AF65-F5344CB8AC3E}">
        <p14:creationId xmlns:p14="http://schemas.microsoft.com/office/powerpoint/2010/main" val="32071743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mentioned before that the annual application cycle would be smaller. That prediction is partially based on the number of currently funded agencies who would likely qualify as essential services. Before the streamlined competitive cycle launches, it will be important to first launch the essential services program. Sequencing is important. We want to be able to communicate to organizations that might be concerned about the change that we are not just eliminating our traditional model, we are introducing new ways to deepen our partnerships. We want to recognize and invest in high quality programs. We want to sustain a strong safety-net. We want our core partners to focus on program delivery and spend less time on administrative tasks such as completing grant applications and reports. </a:t>
            </a:r>
          </a:p>
          <a:p>
            <a:endParaRPr lang="en-US" dirty="0"/>
          </a:p>
          <a:p>
            <a:r>
              <a:rPr lang="en-US" dirty="0"/>
              <a:t>The key features of the essential services model will be longer funding commitments. We propose 5 years. And closer performance monitoring. Because this is a new program, I will go into the mechanics in more detail.</a:t>
            </a:r>
          </a:p>
        </p:txBody>
      </p:sp>
      <p:sp>
        <p:nvSpPr>
          <p:cNvPr id="4" name="Slide Number Placeholder 3"/>
          <p:cNvSpPr>
            <a:spLocks noGrp="1"/>
          </p:cNvSpPr>
          <p:nvPr>
            <p:ph type="sldNum" sz="quarter" idx="5"/>
          </p:nvPr>
        </p:nvSpPr>
        <p:spPr/>
        <p:txBody>
          <a:bodyPr/>
          <a:lstStyle/>
          <a:p>
            <a:fld id="{97BA30C5-7907-2249-84A8-CA2905C88B24}" type="slidenum">
              <a:rPr lang="en-US" smtClean="0"/>
              <a:t>14</a:t>
            </a:fld>
            <a:endParaRPr lang="en-US"/>
          </a:p>
        </p:txBody>
      </p:sp>
    </p:spTree>
    <p:extLst>
      <p:ext uri="{BB962C8B-B14F-4D97-AF65-F5344CB8AC3E}">
        <p14:creationId xmlns:p14="http://schemas.microsoft.com/office/powerpoint/2010/main" val="932971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resolution provides background information about funding requests as well as a summary of key activities, goals, etc. The level of detail varies depending on the type of request. It may be helpful to standardize the information needed and then create sections that can be adjusted by staff as needed. For example, a resolution might state that staff have the discretion to adjust the purpose of funding so long as the population of focus does not change or even staff may make adjustments in the following circumstances – change of key staff with the funded partner, changes in community that necessitate a change in approach, etc. You can’t predict everything, but building in some flexibility allows the staff to be more nimble and responsive to meeting needs as they arise.</a:t>
            </a:r>
          </a:p>
          <a:p>
            <a:endParaRPr lang="en-US" dirty="0"/>
          </a:p>
          <a:p>
            <a:r>
              <a:rPr lang="en-US" dirty="0"/>
              <a:t>Sometimes the timing of when a resolution was passed and when a project begins can impact the budget. Sometimes there are clerical errors by staff that result in a resolution for 100,000 when it should have been for 100,800. The board could establish a flexible range in which staff can make corrections without requiring a new resolution.</a:t>
            </a:r>
          </a:p>
          <a:p>
            <a:endParaRPr lang="en-US" dirty="0"/>
          </a:p>
          <a:p>
            <a:r>
              <a:rPr lang="en-US" dirty="0"/>
              <a:t>Our current practice designates funding to be spent within a fiscal year. This works well for projects that start on July 1, but very few of our emerging need and special projects due. As a result, when we get to the 3</a:t>
            </a:r>
            <a:r>
              <a:rPr lang="en-US" baseline="30000" dirty="0"/>
              <a:t>rd</a:t>
            </a:r>
            <a:r>
              <a:rPr lang="en-US" dirty="0"/>
              <a:t> and 4</a:t>
            </a:r>
            <a:r>
              <a:rPr lang="en-US" baseline="30000" dirty="0"/>
              <a:t>th</a:t>
            </a:r>
            <a:r>
              <a:rPr lang="en-US" dirty="0"/>
              <a:t> quarter of the year, even if there is ample funding available, we are often not able to make new awards if a project is more than a few months. As a result, every year we leave money on the table instead of in the community. A change in how we word resolutions to allow funds to be carried forward from one fiscal year to the next would be very helpful in executing contracts towards the end of the fiscal year. It’s a practice that we do for some programs, but not all, so this is an opportunity to have a consistent approach.</a:t>
            </a:r>
          </a:p>
          <a:p>
            <a:endParaRPr lang="en-US" dirty="0"/>
          </a:p>
          <a:p>
            <a:r>
              <a:rPr lang="en-US" dirty="0"/>
              <a:t>I have not seen the need in my 10 years at MHB to change an approved awardee, but if the Board has ideas for this, please share them.</a:t>
            </a:r>
          </a:p>
        </p:txBody>
      </p:sp>
      <p:sp>
        <p:nvSpPr>
          <p:cNvPr id="4" name="Slide Number Placeholder 3"/>
          <p:cNvSpPr>
            <a:spLocks noGrp="1"/>
          </p:cNvSpPr>
          <p:nvPr>
            <p:ph type="sldNum" sz="quarter" idx="5"/>
          </p:nvPr>
        </p:nvSpPr>
        <p:spPr/>
        <p:txBody>
          <a:bodyPr/>
          <a:lstStyle/>
          <a:p>
            <a:fld id="{97BA30C5-7907-2249-84A8-CA2905C88B24}" type="slidenum">
              <a:rPr lang="en-US" smtClean="0"/>
              <a:t>24</a:t>
            </a:fld>
            <a:endParaRPr lang="en-US"/>
          </a:p>
        </p:txBody>
      </p:sp>
    </p:spTree>
    <p:extLst>
      <p:ext uri="{BB962C8B-B14F-4D97-AF65-F5344CB8AC3E}">
        <p14:creationId xmlns:p14="http://schemas.microsoft.com/office/powerpoint/2010/main" val="37339419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MHB Bcknds B 004.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648865" y="2679336"/>
            <a:ext cx="8062328"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39078" y="6042772"/>
            <a:ext cx="5028092"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6" name="Picture 5">
            <a:extLst>
              <a:ext uri="{FF2B5EF4-FFF2-40B4-BE49-F238E27FC236}">
                <a16:creationId xmlns:a16="http://schemas.microsoft.com/office/drawing/2014/main" id="{DFB37370-86F4-0A4D-ADBF-A8CACE0AB855}"/>
              </a:ext>
            </a:extLst>
          </p:cNvPr>
          <p:cNvPicPr>
            <a:picLocks noChangeAspect="1"/>
          </p:cNvPicPr>
          <p:nvPr userDrawn="1"/>
        </p:nvPicPr>
        <p:blipFill>
          <a:blip r:embed="rId3"/>
          <a:stretch>
            <a:fillRect/>
          </a:stretch>
        </p:blipFill>
        <p:spPr>
          <a:xfrm>
            <a:off x="10155295" y="749940"/>
            <a:ext cx="1494046" cy="1136497"/>
          </a:xfrm>
          <a:prstGeom prst="rect">
            <a:avLst/>
          </a:prstGeom>
        </p:spPr>
      </p:pic>
      <p:pic>
        <p:nvPicPr>
          <p:cNvPr id="12" name="Picture 11">
            <a:extLst>
              <a:ext uri="{FF2B5EF4-FFF2-40B4-BE49-F238E27FC236}">
                <a16:creationId xmlns:a16="http://schemas.microsoft.com/office/drawing/2014/main" id="{33E94FD1-60C5-9842-805A-0B117C54822F}"/>
              </a:ext>
            </a:extLst>
          </p:cNvPr>
          <p:cNvPicPr>
            <a:picLocks noChangeAspect="1"/>
          </p:cNvPicPr>
          <p:nvPr userDrawn="1"/>
        </p:nvPicPr>
        <p:blipFill>
          <a:blip r:embed="rId4"/>
          <a:stretch>
            <a:fillRect/>
          </a:stretch>
        </p:blipFill>
        <p:spPr>
          <a:xfrm>
            <a:off x="639078" y="749940"/>
            <a:ext cx="2732701" cy="1136497"/>
          </a:xfrm>
          <a:prstGeom prst="rect">
            <a:avLst/>
          </a:prstGeom>
        </p:spPr>
      </p:pic>
    </p:spTree>
    <p:extLst>
      <p:ext uri="{BB962C8B-B14F-4D97-AF65-F5344CB8AC3E}">
        <p14:creationId xmlns:p14="http://schemas.microsoft.com/office/powerpoint/2010/main" val="1802986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8466350E-FD96-544C-AE0E-5023492063AA}" type="datetime4">
              <a:rPr lang="en-US" smtClean="0"/>
              <a:t>January 26, 2024</a:t>
            </a:fld>
            <a:endParaRPr lang="en-US"/>
          </a:p>
        </p:txBody>
      </p:sp>
      <p:sp>
        <p:nvSpPr>
          <p:cNvPr id="9"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2869498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p:nvPr userDrawn="1"/>
        </p:nvSpPr>
        <p:spPr>
          <a:xfrm>
            <a:off x="0" y="0"/>
            <a:ext cx="12192000" cy="59436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9"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68F07696-A4C3-104F-B2B4-D0AAA6E4798F}" type="datetime4">
              <a:rPr lang="en-US" smtClean="0"/>
              <a:t>January 26, 2024</a:t>
            </a:fld>
            <a:endParaRPr lang="en-US"/>
          </a:p>
        </p:txBody>
      </p:sp>
      <p:sp>
        <p:nvSpPr>
          <p:cNvPr id="10"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8" name="Picture 7">
            <a:extLst>
              <a:ext uri="{FF2B5EF4-FFF2-40B4-BE49-F238E27FC236}">
                <a16:creationId xmlns:a16="http://schemas.microsoft.com/office/drawing/2014/main" id="{7FB9840D-E526-0E43-B854-C007DB75BCAB}"/>
              </a:ext>
            </a:extLst>
          </p:cNvPr>
          <p:cNvPicPr>
            <a:picLocks noChangeAspect="1"/>
          </p:cNvPicPr>
          <p:nvPr userDrawn="1"/>
        </p:nvPicPr>
        <p:blipFill>
          <a:blip r:embed="rId2"/>
          <a:stretch>
            <a:fillRect/>
          </a:stretch>
        </p:blipFill>
        <p:spPr>
          <a:xfrm>
            <a:off x="609600" y="6207000"/>
            <a:ext cx="1055357" cy="438910"/>
          </a:xfrm>
          <a:prstGeom prst="rect">
            <a:avLst/>
          </a:prstGeom>
        </p:spPr>
      </p:pic>
    </p:spTree>
    <p:extLst>
      <p:ext uri="{BB962C8B-B14F-4D97-AF65-F5344CB8AC3E}">
        <p14:creationId xmlns:p14="http://schemas.microsoft.com/office/powerpoint/2010/main" val="1742017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10" name="Picture 9" descr="MHB Bcknds B 006.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648865" y="2679336"/>
            <a:ext cx="8062328"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39078" y="6042772"/>
            <a:ext cx="5028092"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2" name="Picture 11">
            <a:extLst>
              <a:ext uri="{FF2B5EF4-FFF2-40B4-BE49-F238E27FC236}">
                <a16:creationId xmlns:a16="http://schemas.microsoft.com/office/drawing/2014/main" id="{CF9FC767-B95E-7F49-98B8-75E0B264A8A1}"/>
              </a:ext>
            </a:extLst>
          </p:cNvPr>
          <p:cNvPicPr>
            <a:picLocks noChangeAspect="1"/>
          </p:cNvPicPr>
          <p:nvPr userDrawn="1"/>
        </p:nvPicPr>
        <p:blipFill>
          <a:blip r:embed="rId3"/>
          <a:stretch>
            <a:fillRect/>
          </a:stretch>
        </p:blipFill>
        <p:spPr>
          <a:xfrm>
            <a:off x="10155295" y="749940"/>
            <a:ext cx="1494046" cy="1136497"/>
          </a:xfrm>
          <a:prstGeom prst="rect">
            <a:avLst/>
          </a:prstGeom>
        </p:spPr>
      </p:pic>
      <p:pic>
        <p:nvPicPr>
          <p:cNvPr id="13" name="Picture 12">
            <a:extLst>
              <a:ext uri="{FF2B5EF4-FFF2-40B4-BE49-F238E27FC236}">
                <a16:creationId xmlns:a16="http://schemas.microsoft.com/office/drawing/2014/main" id="{057ACCB4-A166-F648-A902-9BAFB942E00A}"/>
              </a:ext>
            </a:extLst>
          </p:cNvPr>
          <p:cNvPicPr>
            <a:picLocks noChangeAspect="1"/>
          </p:cNvPicPr>
          <p:nvPr userDrawn="1"/>
        </p:nvPicPr>
        <p:blipFill>
          <a:blip r:embed="rId4"/>
          <a:stretch>
            <a:fillRect/>
          </a:stretch>
        </p:blipFill>
        <p:spPr>
          <a:xfrm>
            <a:off x="639078" y="749940"/>
            <a:ext cx="2732701" cy="1136497"/>
          </a:xfrm>
          <a:prstGeom prst="rect">
            <a:avLst/>
          </a:prstGeom>
        </p:spPr>
      </p:pic>
    </p:spTree>
    <p:extLst>
      <p:ext uri="{BB962C8B-B14F-4D97-AF65-F5344CB8AC3E}">
        <p14:creationId xmlns:p14="http://schemas.microsoft.com/office/powerpoint/2010/main" val="1003125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pic>
        <p:nvPicPr>
          <p:cNvPr id="10" name="Picture 9" descr="MHB Bcknds B 005.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648865" y="2679336"/>
            <a:ext cx="8062328"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39078" y="6042772"/>
            <a:ext cx="5028092"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2" name="Picture 11">
            <a:extLst>
              <a:ext uri="{FF2B5EF4-FFF2-40B4-BE49-F238E27FC236}">
                <a16:creationId xmlns:a16="http://schemas.microsoft.com/office/drawing/2014/main" id="{555D5D37-8801-1246-BAC3-DFC1C39D5B01}"/>
              </a:ext>
            </a:extLst>
          </p:cNvPr>
          <p:cNvPicPr>
            <a:picLocks noChangeAspect="1"/>
          </p:cNvPicPr>
          <p:nvPr userDrawn="1"/>
        </p:nvPicPr>
        <p:blipFill>
          <a:blip r:embed="rId3"/>
          <a:stretch>
            <a:fillRect/>
          </a:stretch>
        </p:blipFill>
        <p:spPr>
          <a:xfrm>
            <a:off x="10155295" y="749940"/>
            <a:ext cx="1494046" cy="1136497"/>
          </a:xfrm>
          <a:prstGeom prst="rect">
            <a:avLst/>
          </a:prstGeom>
        </p:spPr>
      </p:pic>
      <p:pic>
        <p:nvPicPr>
          <p:cNvPr id="13" name="Picture 12">
            <a:extLst>
              <a:ext uri="{FF2B5EF4-FFF2-40B4-BE49-F238E27FC236}">
                <a16:creationId xmlns:a16="http://schemas.microsoft.com/office/drawing/2014/main" id="{5D0CC680-12DC-F64C-88B5-EEB36CA32963}"/>
              </a:ext>
            </a:extLst>
          </p:cNvPr>
          <p:cNvPicPr>
            <a:picLocks noChangeAspect="1"/>
          </p:cNvPicPr>
          <p:nvPr userDrawn="1"/>
        </p:nvPicPr>
        <p:blipFill>
          <a:blip r:embed="rId4"/>
          <a:stretch>
            <a:fillRect/>
          </a:stretch>
        </p:blipFill>
        <p:spPr>
          <a:xfrm>
            <a:off x="639078" y="749940"/>
            <a:ext cx="2732701" cy="1136497"/>
          </a:xfrm>
          <a:prstGeom prst="rect">
            <a:avLst/>
          </a:prstGeom>
        </p:spPr>
      </p:pic>
    </p:spTree>
    <p:extLst>
      <p:ext uri="{BB962C8B-B14F-4D97-AF65-F5344CB8AC3E}">
        <p14:creationId xmlns:p14="http://schemas.microsoft.com/office/powerpoint/2010/main" val="2054363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3F31F71A-E9C9-B742-924C-D0085507C1B1}" type="datetime4">
              <a:rPr lang="en-US" smtClean="0"/>
              <a:t>January 26, 2024</a:t>
            </a:fld>
            <a:endParaRPr lang="en-US"/>
          </a:p>
        </p:txBody>
      </p:sp>
      <p:sp>
        <p:nvSpPr>
          <p:cNvPr id="10"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3761526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15" name="Picture 14" descr="MHB Bcknds E2.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12192000" cy="6856629"/>
          </a:xfrm>
          <a:prstGeom prst="rect">
            <a:avLst/>
          </a:prstGeom>
        </p:spPr>
      </p:pic>
      <p:sp>
        <p:nvSpPr>
          <p:cNvPr id="2" name="Title 1"/>
          <p:cNvSpPr>
            <a:spLocks noGrp="1"/>
          </p:cNvSpPr>
          <p:nvPr>
            <p:ph type="title" hasCustomPrompt="1"/>
          </p:nvPr>
        </p:nvSpPr>
        <p:spPr>
          <a:xfrm>
            <a:off x="592668" y="440439"/>
            <a:ext cx="10966792" cy="1746300"/>
          </a:xfrm>
        </p:spPr>
        <p:txBody>
          <a:bodyPr anchor="b"/>
          <a:lstStyle>
            <a:lvl1pPr algn="l">
              <a:defRPr sz="3200" b="0" cap="none">
                <a:solidFill>
                  <a:srgbClr val="FFFFFF"/>
                </a:solidFill>
              </a:defRPr>
            </a:lvl1pPr>
          </a:lstStyle>
          <a:p>
            <a:r>
              <a:rPr lang="en-US" dirty="0"/>
              <a:t>Click To Edit Master Title Style</a:t>
            </a:r>
          </a:p>
        </p:txBody>
      </p:sp>
      <p:sp>
        <p:nvSpPr>
          <p:cNvPr id="3" name="Text Placeholder 2"/>
          <p:cNvSpPr>
            <a:spLocks noGrp="1"/>
          </p:cNvSpPr>
          <p:nvPr>
            <p:ph type="body" idx="1"/>
          </p:nvPr>
        </p:nvSpPr>
        <p:spPr>
          <a:xfrm>
            <a:off x="592668" y="2370847"/>
            <a:ext cx="10966792"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945F9967-D669-2044-B7A4-59105BC695C9}" type="datetime4">
              <a:rPr lang="en-US" smtClean="0"/>
              <a:t>January 26, 2024</a:t>
            </a:fld>
            <a:endParaRPr lang="en-US"/>
          </a:p>
        </p:txBody>
      </p:sp>
      <p:sp>
        <p:nvSpPr>
          <p:cNvPr id="14"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8" name="Picture 7">
            <a:extLst>
              <a:ext uri="{FF2B5EF4-FFF2-40B4-BE49-F238E27FC236}">
                <a16:creationId xmlns:a16="http://schemas.microsoft.com/office/drawing/2014/main" id="{3D343954-29D2-0E43-A52B-B704257ED392}"/>
              </a:ext>
            </a:extLst>
          </p:cNvPr>
          <p:cNvPicPr>
            <a:picLocks noChangeAspect="1"/>
          </p:cNvPicPr>
          <p:nvPr userDrawn="1"/>
        </p:nvPicPr>
        <p:blipFill>
          <a:blip r:embed="rId3"/>
          <a:stretch>
            <a:fillRect/>
          </a:stretch>
        </p:blipFill>
        <p:spPr>
          <a:xfrm>
            <a:off x="609600" y="6207000"/>
            <a:ext cx="1055357" cy="438910"/>
          </a:xfrm>
          <a:prstGeom prst="rect">
            <a:avLst/>
          </a:prstGeom>
        </p:spPr>
      </p:pic>
    </p:spTree>
    <p:extLst>
      <p:ext uri="{BB962C8B-B14F-4D97-AF65-F5344CB8AC3E}">
        <p14:creationId xmlns:p14="http://schemas.microsoft.com/office/powerpoint/2010/main" val="2746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2_Section Header">
    <p:spTree>
      <p:nvGrpSpPr>
        <p:cNvPr id="1" name=""/>
        <p:cNvGrpSpPr/>
        <p:nvPr/>
      </p:nvGrpSpPr>
      <p:grpSpPr>
        <a:xfrm>
          <a:off x="0" y="0"/>
          <a:ext cx="0" cy="0"/>
          <a:chOff x="0" y="0"/>
          <a:chExt cx="0" cy="0"/>
        </a:xfrm>
      </p:grpSpPr>
      <p:sp>
        <p:nvSpPr>
          <p:cNvPr id="9" name="Rectangle 8"/>
          <p:cNvSpPr/>
          <p:nvPr userDrawn="1"/>
        </p:nvSpPr>
        <p:spPr>
          <a:xfrm>
            <a:off x="0" y="0"/>
            <a:ext cx="12192000" cy="59436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592668" y="440439"/>
            <a:ext cx="10966792" cy="1746300"/>
          </a:xfrm>
        </p:spPr>
        <p:txBody>
          <a:bodyPr anchor="b"/>
          <a:lstStyle>
            <a:lvl1pPr algn="l">
              <a:defRPr sz="3200" b="0" cap="none">
                <a:solidFill>
                  <a:srgbClr val="FFFFFF"/>
                </a:solidFill>
              </a:defRPr>
            </a:lvl1pPr>
          </a:lstStyle>
          <a:p>
            <a:r>
              <a:rPr lang="en-US" dirty="0"/>
              <a:t>Click To Edit Master Title Style</a:t>
            </a:r>
          </a:p>
        </p:txBody>
      </p:sp>
      <p:sp>
        <p:nvSpPr>
          <p:cNvPr id="3" name="Text Placeholder 2"/>
          <p:cNvSpPr>
            <a:spLocks noGrp="1"/>
          </p:cNvSpPr>
          <p:nvPr>
            <p:ph type="body" idx="1"/>
          </p:nvPr>
        </p:nvSpPr>
        <p:spPr>
          <a:xfrm>
            <a:off x="592668" y="2370847"/>
            <a:ext cx="10966792"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A8BD8249-E0F5-1049-8541-47EAF4DA503A}" type="datetime4">
              <a:rPr lang="en-US" smtClean="0"/>
              <a:t>January 26, 2024</a:t>
            </a:fld>
            <a:endParaRPr lang="en-US"/>
          </a:p>
        </p:txBody>
      </p:sp>
      <p:sp>
        <p:nvSpPr>
          <p:cNvPr id="13"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11" name="Picture 10">
            <a:extLst>
              <a:ext uri="{FF2B5EF4-FFF2-40B4-BE49-F238E27FC236}">
                <a16:creationId xmlns:a16="http://schemas.microsoft.com/office/drawing/2014/main" id="{687DB870-3805-5149-8FB5-30EC516EB448}"/>
              </a:ext>
            </a:extLst>
          </p:cNvPr>
          <p:cNvPicPr>
            <a:picLocks noChangeAspect="1"/>
          </p:cNvPicPr>
          <p:nvPr userDrawn="1"/>
        </p:nvPicPr>
        <p:blipFill>
          <a:blip r:embed="rId2"/>
          <a:stretch>
            <a:fillRect/>
          </a:stretch>
        </p:blipFill>
        <p:spPr>
          <a:xfrm>
            <a:off x="609600" y="6207000"/>
            <a:ext cx="1055357" cy="438910"/>
          </a:xfrm>
          <a:prstGeom prst="rect">
            <a:avLst/>
          </a:prstGeom>
        </p:spPr>
      </p:pic>
    </p:spTree>
    <p:extLst>
      <p:ext uri="{BB962C8B-B14F-4D97-AF65-F5344CB8AC3E}">
        <p14:creationId xmlns:p14="http://schemas.microsoft.com/office/powerpoint/2010/main" val="2220010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1_Section Header">
    <p:spTree>
      <p:nvGrpSpPr>
        <p:cNvPr id="1" name=""/>
        <p:cNvGrpSpPr/>
        <p:nvPr/>
      </p:nvGrpSpPr>
      <p:grpSpPr>
        <a:xfrm>
          <a:off x="0" y="0"/>
          <a:ext cx="0" cy="0"/>
          <a:chOff x="0" y="0"/>
          <a:chExt cx="0" cy="0"/>
        </a:xfrm>
      </p:grpSpPr>
      <p:pic>
        <p:nvPicPr>
          <p:cNvPr id="4" name="Picture 3" descr="MHB Bcknds E.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12192000" cy="6856629"/>
          </a:xfrm>
          <a:prstGeom prst="rect">
            <a:avLst/>
          </a:prstGeom>
        </p:spPr>
      </p:pic>
      <p:sp>
        <p:nvSpPr>
          <p:cNvPr id="2" name="Title 1"/>
          <p:cNvSpPr>
            <a:spLocks noGrp="1"/>
          </p:cNvSpPr>
          <p:nvPr>
            <p:ph type="title" hasCustomPrompt="1"/>
          </p:nvPr>
        </p:nvSpPr>
        <p:spPr>
          <a:xfrm>
            <a:off x="592668" y="440439"/>
            <a:ext cx="10966792" cy="1746300"/>
          </a:xfrm>
        </p:spPr>
        <p:txBody>
          <a:bodyPr anchor="b"/>
          <a:lstStyle>
            <a:lvl1pPr algn="l">
              <a:defRPr sz="3200" b="0" cap="none">
                <a:solidFill>
                  <a:srgbClr val="FFFFFF"/>
                </a:solidFill>
              </a:defRPr>
            </a:lvl1pPr>
          </a:lstStyle>
          <a:p>
            <a:r>
              <a:rPr lang="en-US" dirty="0"/>
              <a:t>Click To Edit Master Title Style</a:t>
            </a:r>
          </a:p>
        </p:txBody>
      </p:sp>
      <p:sp>
        <p:nvSpPr>
          <p:cNvPr id="3" name="Text Placeholder 2"/>
          <p:cNvSpPr>
            <a:spLocks noGrp="1"/>
          </p:cNvSpPr>
          <p:nvPr>
            <p:ph type="body" idx="1"/>
          </p:nvPr>
        </p:nvSpPr>
        <p:spPr>
          <a:xfrm>
            <a:off x="592668" y="2370847"/>
            <a:ext cx="10966792"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2A426BFE-2333-0746-A516-6DEF36BCF74C}" type="datetime4">
              <a:rPr lang="en-US" smtClean="0"/>
              <a:t>January 26, 2024</a:t>
            </a:fld>
            <a:endParaRPr lang="en-US"/>
          </a:p>
        </p:txBody>
      </p:sp>
      <p:sp>
        <p:nvSpPr>
          <p:cNvPr id="13"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9" name="Picture 8">
            <a:extLst>
              <a:ext uri="{FF2B5EF4-FFF2-40B4-BE49-F238E27FC236}">
                <a16:creationId xmlns:a16="http://schemas.microsoft.com/office/drawing/2014/main" id="{FFD60BE1-DB04-BE4C-8872-B20486899D00}"/>
              </a:ext>
            </a:extLst>
          </p:cNvPr>
          <p:cNvPicPr>
            <a:picLocks noChangeAspect="1"/>
          </p:cNvPicPr>
          <p:nvPr userDrawn="1"/>
        </p:nvPicPr>
        <p:blipFill>
          <a:blip r:embed="rId3"/>
          <a:stretch>
            <a:fillRect/>
          </a:stretch>
        </p:blipFill>
        <p:spPr>
          <a:xfrm>
            <a:off x="609600" y="6207000"/>
            <a:ext cx="1055357" cy="438910"/>
          </a:xfrm>
          <a:prstGeom prst="rect">
            <a:avLst/>
          </a:prstGeom>
        </p:spPr>
      </p:pic>
    </p:spTree>
    <p:extLst>
      <p:ext uri="{BB962C8B-B14F-4D97-AF65-F5344CB8AC3E}">
        <p14:creationId xmlns:p14="http://schemas.microsoft.com/office/powerpoint/2010/main" val="3586290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30301"/>
            <a:ext cx="5384800" cy="472019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130301"/>
            <a:ext cx="5384800" cy="472019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p:cNvSpPr>
            <a:spLocks noGrp="1"/>
          </p:cNvSpPr>
          <p:nvPr>
            <p:ph type="dt" sz="half" idx="10"/>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25B8800B-9F5F-F846-B616-8D93E75A6C84}" type="datetime4">
              <a:rPr lang="en-US" smtClean="0"/>
              <a:t>January 26, 2024</a:t>
            </a:fld>
            <a:endParaRPr lang="en-US"/>
          </a:p>
        </p:txBody>
      </p:sp>
      <p:sp>
        <p:nvSpPr>
          <p:cNvPr id="11"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2295572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103313"/>
            <a:ext cx="5386917" cy="505588"/>
          </a:xfrm>
        </p:spPr>
        <p:txBody>
          <a:bodyPr anchor="t"/>
          <a:lstStyle>
            <a:lvl1pPr marL="0" indent="0">
              <a:buNone/>
              <a:defRPr sz="20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1682307"/>
            <a:ext cx="5386917" cy="436289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3368" y="1103313"/>
            <a:ext cx="5389033" cy="505588"/>
          </a:xfrm>
        </p:spPr>
        <p:txBody>
          <a:bodyPr anchor="t"/>
          <a:lstStyle>
            <a:lvl1pPr marL="0" indent="0">
              <a:buNone/>
              <a:defRPr sz="20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1682307"/>
            <a:ext cx="5389033" cy="436289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3"/>
          <p:cNvSpPr>
            <a:spLocks noGrp="1"/>
          </p:cNvSpPr>
          <p:nvPr>
            <p:ph type="dt" sz="half" idx="10"/>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5FC0CE27-7AC2-F94C-A270-6413DED8A74C}" type="datetime4">
              <a:rPr lang="en-US" smtClean="0"/>
              <a:t>January 26, 2024</a:t>
            </a:fld>
            <a:endParaRPr lang="en-US"/>
          </a:p>
        </p:txBody>
      </p:sp>
      <p:sp>
        <p:nvSpPr>
          <p:cNvPr id="13" name="Slide Number Placeholder 5"/>
          <p:cNvSpPr>
            <a:spLocks noGrp="1"/>
          </p:cNvSpPr>
          <p:nvPr>
            <p:ph type="sldNum" sz="quarter" idx="11"/>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3770468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flipV="1">
            <a:off x="609600" y="1008062"/>
            <a:ext cx="11023600" cy="12700"/>
          </a:xfrm>
          <a:prstGeom prst="line">
            <a:avLst/>
          </a:prstGeom>
          <a:ln w="6350" cmpd="sng">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609600" y="127001"/>
            <a:ext cx="10972800" cy="853613"/>
          </a:xfrm>
          <a:prstGeom prst="rect">
            <a:avLst/>
          </a:prstGeom>
        </p:spPr>
        <p:txBody>
          <a:bodyPr vert="horz" lIns="0" tIns="0" rIns="0" bIns="0" rtlCol="0" anchor="b">
            <a:noAutofit/>
          </a:bodyPr>
          <a:lstStyle/>
          <a:p>
            <a:r>
              <a:rPr lang="en-US" dirty="0"/>
              <a:t>Click to edit Master title style</a:t>
            </a:r>
          </a:p>
        </p:txBody>
      </p:sp>
      <p:sp>
        <p:nvSpPr>
          <p:cNvPr id="3" name="Text Placeholder 2"/>
          <p:cNvSpPr>
            <a:spLocks noGrp="1"/>
          </p:cNvSpPr>
          <p:nvPr>
            <p:ph type="body" idx="1"/>
          </p:nvPr>
        </p:nvSpPr>
        <p:spPr>
          <a:xfrm>
            <a:off x="609600" y="1134533"/>
            <a:ext cx="10972800" cy="4715965"/>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914102CC-2C54-B544-AF45-0E6B8270D4F3}" type="datetime4">
              <a:rPr lang="en-US" smtClean="0"/>
              <a:t>January 26, 2024</a:t>
            </a:fld>
            <a:endParaRPr lang="en-US"/>
          </a:p>
        </p:txBody>
      </p:sp>
      <p:sp>
        <p:nvSpPr>
          <p:cNvPr id="6"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8" name="Picture 7">
            <a:extLst>
              <a:ext uri="{FF2B5EF4-FFF2-40B4-BE49-F238E27FC236}">
                <a16:creationId xmlns:a16="http://schemas.microsoft.com/office/drawing/2014/main" id="{0737DBD3-B53C-4342-B6AD-0FA0AB8A526A}"/>
              </a:ext>
            </a:extLst>
          </p:cNvPr>
          <p:cNvPicPr>
            <a:picLocks noChangeAspect="1"/>
          </p:cNvPicPr>
          <p:nvPr userDrawn="1"/>
        </p:nvPicPr>
        <p:blipFill>
          <a:blip r:embed="rId13"/>
          <a:stretch>
            <a:fillRect/>
          </a:stretch>
        </p:blipFill>
        <p:spPr>
          <a:xfrm>
            <a:off x="609600" y="6207000"/>
            <a:ext cx="1055357" cy="438910"/>
          </a:xfrm>
          <a:prstGeom prst="rect">
            <a:avLst/>
          </a:prstGeom>
        </p:spPr>
      </p:pic>
    </p:spTree>
    <p:extLst>
      <p:ext uri="{BB962C8B-B14F-4D97-AF65-F5344CB8AC3E}">
        <p14:creationId xmlns:p14="http://schemas.microsoft.com/office/powerpoint/2010/main" val="20991864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51" r:id="rId5"/>
    <p:sldLayoutId id="2147483659" r:id="rId6"/>
    <p:sldLayoutId id="2147483658" r:id="rId7"/>
    <p:sldLayoutId id="2147483652" r:id="rId8"/>
    <p:sldLayoutId id="2147483653" r:id="rId9"/>
    <p:sldLayoutId id="2147483654" r:id="rId10"/>
    <p:sldLayoutId id="2147483655" r:id="rId11"/>
  </p:sldLayoutIdLst>
  <p:hf hdr="0" ftr="0"/>
  <p:txStyles>
    <p:titleStyle>
      <a:lvl1pPr algn="l" defTabSz="457200" rtl="0" eaLnBrk="1" latinLnBrk="0" hangingPunct="1">
        <a:lnSpc>
          <a:spcPts val="3300"/>
        </a:lnSpc>
        <a:spcBef>
          <a:spcPts val="0"/>
        </a:spcBef>
        <a:buNone/>
        <a:defRPr sz="3200" kern="1200">
          <a:solidFill>
            <a:schemeClr val="tx2"/>
          </a:solidFill>
          <a:latin typeface="+mj-lt"/>
          <a:ea typeface="+mj-ea"/>
          <a:cs typeface="+mj-cs"/>
        </a:defRPr>
      </a:lvl1pPr>
    </p:titleStyle>
    <p:bodyStyle>
      <a:lvl1pPr marL="227013" indent="-227013" algn="l" defTabSz="457200" rtl="0" eaLnBrk="1" latinLnBrk="0" hangingPunct="1">
        <a:spcBef>
          <a:spcPts val="1200"/>
        </a:spcBef>
        <a:buClr>
          <a:schemeClr val="accent1"/>
        </a:buClr>
        <a:buFont typeface="Arial"/>
        <a:buChar char="•"/>
        <a:defRPr sz="2400" kern="1200">
          <a:solidFill>
            <a:schemeClr val="tx2"/>
          </a:solidFill>
          <a:latin typeface="Arial"/>
          <a:ea typeface="+mn-ea"/>
          <a:cs typeface="Arial"/>
        </a:defRPr>
      </a:lvl1pPr>
      <a:lvl2pPr marL="573088" indent="-287338" algn="l" defTabSz="457200" rtl="0" eaLnBrk="1" latinLnBrk="0" hangingPunct="1">
        <a:spcBef>
          <a:spcPts val="1200"/>
        </a:spcBef>
        <a:buClr>
          <a:schemeClr val="accent1"/>
        </a:buClr>
        <a:buFont typeface="Lucida Grande"/>
        <a:buChar char="-"/>
        <a:defRPr sz="2000" kern="1200">
          <a:solidFill>
            <a:schemeClr val="tx2"/>
          </a:solidFill>
          <a:latin typeface="Arial"/>
          <a:ea typeface="+mn-ea"/>
          <a:cs typeface="Arial"/>
        </a:defRPr>
      </a:lvl2pPr>
      <a:lvl3pPr marL="857250" indent="-228600" algn="l" defTabSz="457200" rtl="0" eaLnBrk="1" latinLnBrk="0" hangingPunct="1">
        <a:spcBef>
          <a:spcPts val="1200"/>
        </a:spcBef>
        <a:buClr>
          <a:schemeClr val="accent1"/>
        </a:buClr>
        <a:buFont typeface="Lucida Grande"/>
        <a:buChar char="-"/>
        <a:defRPr sz="1800" kern="1200">
          <a:solidFill>
            <a:schemeClr val="tx2"/>
          </a:solidFill>
          <a:latin typeface="Arial"/>
          <a:ea typeface="+mn-ea"/>
          <a:cs typeface="Arial"/>
        </a:defRPr>
      </a:lvl3pPr>
      <a:lvl4pPr marL="1144588" indent="-228600" algn="l" defTabSz="457200" rtl="0" eaLnBrk="1" latinLnBrk="0" hangingPunct="1">
        <a:spcBef>
          <a:spcPts val="1200"/>
        </a:spcBef>
        <a:buClr>
          <a:schemeClr val="accent1"/>
        </a:buClr>
        <a:buFont typeface="Lucida Grande"/>
        <a:buChar char="-"/>
        <a:defRPr sz="1600" kern="1200">
          <a:solidFill>
            <a:schemeClr val="tx2"/>
          </a:solidFill>
          <a:latin typeface="Arial"/>
          <a:ea typeface="+mn-ea"/>
          <a:cs typeface="Arial"/>
        </a:defRPr>
      </a:lvl4pPr>
      <a:lvl5pPr marL="1433513" indent="-228600" algn="l" defTabSz="457200" rtl="0" eaLnBrk="1" latinLnBrk="0" hangingPunct="1">
        <a:spcBef>
          <a:spcPts val="1200"/>
        </a:spcBef>
        <a:buClr>
          <a:schemeClr val="accent1"/>
        </a:buClr>
        <a:buFont typeface="Lucida Grande"/>
        <a:buChar char="-"/>
        <a:defRPr sz="1600" kern="1200">
          <a:solidFill>
            <a:schemeClr val="tx2"/>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MHB Allocation Process</a:t>
            </a:r>
            <a:br>
              <a:rPr lang="en-US" dirty="0"/>
            </a:br>
            <a:r>
              <a:rPr lang="en-US" dirty="0"/>
              <a:t>Proposed Changes</a:t>
            </a:r>
          </a:p>
        </p:txBody>
      </p:sp>
      <p:sp>
        <p:nvSpPr>
          <p:cNvPr id="3" name="Subtitle 2"/>
          <p:cNvSpPr>
            <a:spLocks noGrp="1"/>
          </p:cNvSpPr>
          <p:nvPr>
            <p:ph type="subTitle" idx="1"/>
          </p:nvPr>
        </p:nvSpPr>
        <p:spPr/>
        <p:txBody>
          <a:bodyPr/>
          <a:lstStyle/>
          <a:p>
            <a:r>
              <a:rPr lang="en-US" dirty="0"/>
              <a:t>January 27, 2024</a:t>
            </a:r>
          </a:p>
        </p:txBody>
      </p:sp>
    </p:spTree>
    <p:extLst>
      <p:ext uri="{BB962C8B-B14F-4D97-AF65-F5344CB8AC3E}">
        <p14:creationId xmlns:p14="http://schemas.microsoft.com/office/powerpoint/2010/main" val="3740129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6167-3CED-B2D1-CA74-DDC985D8A91B}"/>
              </a:ext>
            </a:extLst>
          </p:cNvPr>
          <p:cNvSpPr>
            <a:spLocks noGrp="1"/>
          </p:cNvSpPr>
          <p:nvPr>
            <p:ph type="title"/>
          </p:nvPr>
        </p:nvSpPr>
        <p:spPr/>
        <p:txBody>
          <a:bodyPr/>
          <a:lstStyle/>
          <a:p>
            <a:r>
              <a:rPr lang="en-US" b="1" dirty="0">
                <a:solidFill>
                  <a:srgbClr val="CDDC29"/>
                </a:solidFill>
              </a:rPr>
              <a:t>Community Building</a:t>
            </a:r>
          </a:p>
        </p:txBody>
      </p:sp>
      <p:sp>
        <p:nvSpPr>
          <p:cNvPr id="3" name="Content Placeholder 2">
            <a:extLst>
              <a:ext uri="{FF2B5EF4-FFF2-40B4-BE49-F238E27FC236}">
                <a16:creationId xmlns:a16="http://schemas.microsoft.com/office/drawing/2014/main" id="{999E22DE-BAD6-B27D-4E60-AFC21B043BAC}"/>
              </a:ext>
            </a:extLst>
          </p:cNvPr>
          <p:cNvSpPr>
            <a:spLocks noGrp="1"/>
          </p:cNvSpPr>
          <p:nvPr>
            <p:ph idx="1"/>
          </p:nvPr>
        </p:nvSpPr>
        <p:spPr/>
        <p:txBody>
          <a:bodyPr/>
          <a:lstStyle/>
          <a:p>
            <a:pPr marL="0" indent="0">
              <a:buNone/>
            </a:pPr>
            <a:r>
              <a:rPr lang="en-US" b="1" dirty="0"/>
              <a:t>Purpose: </a:t>
            </a:r>
            <a:r>
              <a:rPr lang="en-US" dirty="0"/>
              <a:t>Support community-driven programs and initiatives that can effectively reach underserved populations</a:t>
            </a:r>
          </a:p>
          <a:p>
            <a:pPr marL="0" indent="0">
              <a:buNone/>
            </a:pPr>
            <a:r>
              <a:rPr lang="en-US" b="1" dirty="0">
                <a:solidFill>
                  <a:srgbClr val="CDDC29"/>
                </a:solidFill>
              </a:rPr>
              <a:t>Transform the Landscape </a:t>
            </a:r>
            <a:r>
              <a:rPr lang="en-US" dirty="0">
                <a:solidFill>
                  <a:srgbClr val="CDDC29"/>
                </a:solidFill>
              </a:rPr>
              <a:t>- </a:t>
            </a:r>
            <a:r>
              <a:rPr lang="en-US" dirty="0">
                <a:effectLst/>
                <a:latin typeface="Calibri" panose="020F0502020204030204" pitchFamily="34" charset="0"/>
                <a:ea typeface="Calibri" panose="020F0502020204030204" pitchFamily="34" charset="0"/>
                <a:cs typeface="Times New Roman" panose="02020603050405020304" pitchFamily="18" charset="0"/>
              </a:rPr>
              <a:t>Fund innovation and higher risk efforts to create transformative change</a:t>
            </a:r>
          </a:p>
          <a:p>
            <a:pPr marL="0" indent="0">
              <a:buNone/>
            </a:pPr>
            <a:r>
              <a:rPr lang="en-US" dirty="0"/>
              <a:t>Mechanism: Smaller grants paired with dedicated technical assistance</a:t>
            </a:r>
          </a:p>
          <a:p>
            <a:r>
              <a:rPr lang="en-US" dirty="0"/>
              <a:t>Two-year grant cycle with two cycle limit</a:t>
            </a:r>
          </a:p>
          <a:p>
            <a:pPr lvl="1"/>
            <a:r>
              <a:rPr lang="en-US" sz="1800" dirty="0"/>
              <a:t>Community-driven needs assessment to set funding priorities</a:t>
            </a:r>
          </a:p>
          <a:p>
            <a:pPr lvl="1"/>
            <a:r>
              <a:rPr lang="en-US" sz="1800" dirty="0"/>
              <a:t>Grants under $100,000</a:t>
            </a:r>
          </a:p>
          <a:p>
            <a:pPr lvl="1"/>
            <a:r>
              <a:rPr lang="en-US" sz="1800" dirty="0"/>
              <a:t>Categories: piloting/launching an innovative concept, expanding or enhancing an existing program, maintaining a successful program</a:t>
            </a:r>
          </a:p>
        </p:txBody>
      </p:sp>
    </p:spTree>
    <p:extLst>
      <p:ext uri="{BB962C8B-B14F-4D97-AF65-F5344CB8AC3E}">
        <p14:creationId xmlns:p14="http://schemas.microsoft.com/office/powerpoint/2010/main" val="4203751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3C8B3-8D1A-9AAD-9F56-E9CC2C3F2EED}"/>
              </a:ext>
            </a:extLst>
          </p:cNvPr>
          <p:cNvSpPr>
            <a:spLocks noGrp="1"/>
          </p:cNvSpPr>
          <p:nvPr>
            <p:ph type="title"/>
          </p:nvPr>
        </p:nvSpPr>
        <p:spPr/>
        <p:txBody>
          <a:bodyPr/>
          <a:lstStyle/>
          <a:p>
            <a:r>
              <a:rPr lang="en-US" dirty="0"/>
              <a:t>One Cycle Summary</a:t>
            </a:r>
          </a:p>
        </p:txBody>
      </p:sp>
      <p:graphicFrame>
        <p:nvGraphicFramePr>
          <p:cNvPr id="6" name="Content Placeholder 5">
            <a:extLst>
              <a:ext uri="{FF2B5EF4-FFF2-40B4-BE49-F238E27FC236}">
                <a16:creationId xmlns:a16="http://schemas.microsoft.com/office/drawing/2014/main" id="{E5C1B6B2-150E-6023-08F6-3FE79D45D3F8}"/>
              </a:ext>
            </a:extLst>
          </p:cNvPr>
          <p:cNvGraphicFramePr>
            <a:graphicFrameLocks noGrp="1"/>
          </p:cNvGraphicFramePr>
          <p:nvPr>
            <p:ph idx="1"/>
            <p:extLst>
              <p:ext uri="{D42A27DB-BD31-4B8C-83A1-F6EECF244321}">
                <p14:modId xmlns:p14="http://schemas.microsoft.com/office/powerpoint/2010/main" val="3357456907"/>
              </p:ext>
            </p:extLst>
          </p:nvPr>
        </p:nvGraphicFramePr>
        <p:xfrm>
          <a:off x="609600" y="1135063"/>
          <a:ext cx="10972797" cy="3571240"/>
        </p:xfrm>
        <a:graphic>
          <a:graphicData uri="http://schemas.openxmlformats.org/drawingml/2006/table">
            <a:tbl>
              <a:tblPr firstRow="1" bandRow="1">
                <a:tableStyleId>{5C22544A-7EE6-4342-B048-85BDC9FD1C3A}</a:tableStyleId>
              </a:tblPr>
              <a:tblGrid>
                <a:gridCol w="3657599">
                  <a:extLst>
                    <a:ext uri="{9D8B030D-6E8A-4147-A177-3AD203B41FA5}">
                      <a16:colId xmlns:a16="http://schemas.microsoft.com/office/drawing/2014/main" val="4164852855"/>
                    </a:ext>
                  </a:extLst>
                </a:gridCol>
                <a:gridCol w="3657599">
                  <a:extLst>
                    <a:ext uri="{9D8B030D-6E8A-4147-A177-3AD203B41FA5}">
                      <a16:colId xmlns:a16="http://schemas.microsoft.com/office/drawing/2014/main" val="2715781422"/>
                    </a:ext>
                  </a:extLst>
                </a:gridCol>
                <a:gridCol w="3657599">
                  <a:extLst>
                    <a:ext uri="{9D8B030D-6E8A-4147-A177-3AD203B41FA5}">
                      <a16:colId xmlns:a16="http://schemas.microsoft.com/office/drawing/2014/main" val="4259203117"/>
                    </a:ext>
                  </a:extLst>
                </a:gridCol>
              </a:tblGrid>
              <a:tr h="370840">
                <a:tc>
                  <a:txBody>
                    <a:bodyPr/>
                    <a:lstStyle/>
                    <a:p>
                      <a:r>
                        <a:rPr lang="en-US" dirty="0"/>
                        <a:t>WHY</a:t>
                      </a:r>
                    </a:p>
                  </a:txBody>
                  <a:tcPr/>
                </a:tc>
                <a:tc>
                  <a:txBody>
                    <a:bodyPr/>
                    <a:lstStyle/>
                    <a:p>
                      <a:r>
                        <a:rPr lang="en-US" dirty="0"/>
                        <a:t>HOW</a:t>
                      </a:r>
                    </a:p>
                  </a:txBody>
                  <a:tcPr/>
                </a:tc>
                <a:tc>
                  <a:txBody>
                    <a:bodyPr/>
                    <a:lstStyle/>
                    <a:p>
                      <a:r>
                        <a:rPr lang="en-US" dirty="0"/>
                        <a:t>WHAT</a:t>
                      </a:r>
                    </a:p>
                  </a:txBody>
                  <a:tcPr/>
                </a:tc>
                <a:extLst>
                  <a:ext uri="{0D108BD9-81ED-4DB2-BD59-A6C34878D82A}">
                    <a16:rowId xmlns:a16="http://schemas.microsoft.com/office/drawing/2014/main" val="2574249743"/>
                  </a:ext>
                </a:extLst>
              </a:tr>
              <a:tr h="370840">
                <a:tc>
                  <a:txBody>
                    <a:bodyPr/>
                    <a:lstStyle/>
                    <a:p>
                      <a:endParaRPr lang="en-US" dirty="0"/>
                    </a:p>
                  </a:txBody>
                  <a:tcPr/>
                </a:tc>
                <a:tc>
                  <a:txBody>
                    <a:bodyPr/>
                    <a:lstStyle/>
                    <a:p>
                      <a:endParaRPr lang="en-US" dirty="0"/>
                    </a:p>
                  </a:txBody>
                  <a:tcPr/>
                </a:tc>
                <a:tc>
                  <a:txBody>
                    <a:bodyPr/>
                    <a:lstStyle/>
                    <a:p>
                      <a:endParaRPr lang="en-US" dirty="0"/>
                    </a:p>
                    <a:p>
                      <a:endParaRPr lang="en-US" dirty="0"/>
                    </a:p>
                    <a:p>
                      <a:endParaRPr lang="en-US" dirty="0"/>
                    </a:p>
                    <a:p>
                      <a:endParaRPr lang="en-US" dirty="0"/>
                    </a:p>
                    <a:p>
                      <a:endParaRPr lang="en-US" dirty="0"/>
                    </a:p>
                    <a:p>
                      <a:endParaRPr lang="en-US" dirty="0"/>
                    </a:p>
                  </a:txBody>
                  <a:tcPr/>
                </a:tc>
                <a:extLst>
                  <a:ext uri="{0D108BD9-81ED-4DB2-BD59-A6C34878D82A}">
                    <a16:rowId xmlns:a16="http://schemas.microsoft.com/office/drawing/2014/main" val="362919592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To increase access to services for individuals and communities that have traditionally been unserved or underserved</a:t>
                      </a:r>
                    </a:p>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Communicating more options to partner with MHB to pilot innovation or implement proven high-quality programs</a:t>
                      </a:r>
                    </a:p>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Annual application with options to pilot programs for 1 – 2 years or maintain existing programs for 3-years</a:t>
                      </a:r>
                    </a:p>
                    <a:p>
                      <a:endParaRPr lang="en-US" dirty="0"/>
                    </a:p>
                  </a:txBody>
                  <a:tcPr/>
                </a:tc>
                <a:extLst>
                  <a:ext uri="{0D108BD9-81ED-4DB2-BD59-A6C34878D82A}">
                    <a16:rowId xmlns:a16="http://schemas.microsoft.com/office/drawing/2014/main" val="1857555961"/>
                  </a:ext>
                </a:extLst>
              </a:tr>
            </a:tbl>
          </a:graphicData>
        </a:graphic>
      </p:graphicFrame>
      <p:sp>
        <p:nvSpPr>
          <p:cNvPr id="4" name="Date Placeholder 3">
            <a:extLst>
              <a:ext uri="{FF2B5EF4-FFF2-40B4-BE49-F238E27FC236}">
                <a16:creationId xmlns:a16="http://schemas.microsoft.com/office/drawing/2014/main" id="{1C8C49B1-8C16-629C-46F1-6E1B80BC6CB4}"/>
              </a:ext>
            </a:extLst>
          </p:cNvPr>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1C5DDB42-DE01-E09A-DD5C-79A3771BF37A}"/>
              </a:ext>
            </a:extLst>
          </p:cNvPr>
          <p:cNvSpPr>
            <a:spLocks noGrp="1"/>
          </p:cNvSpPr>
          <p:nvPr>
            <p:ph type="sldNum" sz="quarter" idx="4"/>
          </p:nvPr>
        </p:nvSpPr>
        <p:spPr/>
        <p:txBody>
          <a:bodyPr/>
          <a:lstStyle/>
          <a:p>
            <a:fld id="{287F944C-6315-6042-840E-B3BFFC821D31}" type="slidenum">
              <a:rPr lang="en-US" smtClean="0"/>
              <a:pPr/>
              <a:t>11</a:t>
            </a:fld>
            <a:endParaRPr lang="en-US" dirty="0"/>
          </a:p>
        </p:txBody>
      </p:sp>
      <p:pic>
        <p:nvPicPr>
          <p:cNvPr id="8" name="Graphic 7" descr="Document with solid fill">
            <a:extLst>
              <a:ext uri="{FF2B5EF4-FFF2-40B4-BE49-F238E27FC236}">
                <a16:creationId xmlns:a16="http://schemas.microsoft.com/office/drawing/2014/main" id="{0AAD2307-DF12-7E1B-8C8B-2285AC04D08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04960" y="1945640"/>
            <a:ext cx="914400" cy="914400"/>
          </a:xfrm>
          <a:prstGeom prst="rect">
            <a:avLst/>
          </a:prstGeom>
        </p:spPr>
      </p:pic>
      <p:pic>
        <p:nvPicPr>
          <p:cNvPr id="10" name="Graphic 9" descr="Online meeting with solid fill">
            <a:extLst>
              <a:ext uri="{FF2B5EF4-FFF2-40B4-BE49-F238E27FC236}">
                <a16:creationId xmlns:a16="http://schemas.microsoft.com/office/drawing/2014/main" id="{A178F1A8-20E1-570C-D14E-7F1B4452D5E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542280" y="2006283"/>
            <a:ext cx="914400" cy="914400"/>
          </a:xfrm>
          <a:prstGeom prst="rect">
            <a:avLst/>
          </a:prstGeom>
        </p:spPr>
      </p:pic>
      <p:pic>
        <p:nvPicPr>
          <p:cNvPr id="12" name="Graphic 11" descr="Family with two children with solid fill">
            <a:extLst>
              <a:ext uri="{FF2B5EF4-FFF2-40B4-BE49-F238E27FC236}">
                <a16:creationId xmlns:a16="http://schemas.microsoft.com/office/drawing/2014/main" id="{B8C06A62-1235-9AFE-C5F1-0291750D496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803400" y="1945640"/>
            <a:ext cx="914400" cy="914400"/>
          </a:xfrm>
          <a:prstGeom prst="rect">
            <a:avLst/>
          </a:prstGeom>
        </p:spPr>
      </p:pic>
    </p:spTree>
    <p:extLst>
      <p:ext uri="{BB962C8B-B14F-4D97-AF65-F5344CB8AC3E}">
        <p14:creationId xmlns:p14="http://schemas.microsoft.com/office/powerpoint/2010/main" val="2241997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C2D0D-A978-3DD9-DE20-F32FFED3F426}"/>
              </a:ext>
            </a:extLst>
          </p:cNvPr>
          <p:cNvSpPr>
            <a:spLocks noGrp="1"/>
          </p:cNvSpPr>
          <p:nvPr>
            <p:ph type="title"/>
          </p:nvPr>
        </p:nvSpPr>
        <p:spPr/>
        <p:txBody>
          <a:bodyPr/>
          <a:lstStyle/>
          <a:p>
            <a:r>
              <a:rPr lang="en-US" dirty="0"/>
              <a:t>Preview of Early Childhood and Out of School Time</a:t>
            </a:r>
          </a:p>
        </p:txBody>
      </p:sp>
      <p:sp>
        <p:nvSpPr>
          <p:cNvPr id="6" name="Text Placeholder 5">
            <a:extLst>
              <a:ext uri="{FF2B5EF4-FFF2-40B4-BE49-F238E27FC236}">
                <a16:creationId xmlns:a16="http://schemas.microsoft.com/office/drawing/2014/main" id="{6823E815-EA30-3F57-14EF-94268BCB0462}"/>
              </a:ext>
            </a:extLst>
          </p:cNvPr>
          <p:cNvSpPr>
            <a:spLocks noGrp="1"/>
          </p:cNvSpPr>
          <p:nvPr>
            <p:ph type="body" idx="1"/>
          </p:nvPr>
        </p:nvSpPr>
        <p:spPr/>
        <p:txBody>
          <a:bodyPr/>
          <a:lstStyle/>
          <a:p>
            <a:r>
              <a:rPr lang="en-US" dirty="0"/>
              <a:t>Current Practice</a:t>
            </a:r>
          </a:p>
        </p:txBody>
      </p:sp>
      <p:sp>
        <p:nvSpPr>
          <p:cNvPr id="7" name="Content Placeholder 6">
            <a:extLst>
              <a:ext uri="{FF2B5EF4-FFF2-40B4-BE49-F238E27FC236}">
                <a16:creationId xmlns:a16="http://schemas.microsoft.com/office/drawing/2014/main" id="{8BFB0E1A-DF35-B802-5026-FB91086D17FB}"/>
              </a:ext>
            </a:extLst>
          </p:cNvPr>
          <p:cNvSpPr>
            <a:spLocks noGrp="1"/>
          </p:cNvSpPr>
          <p:nvPr>
            <p:ph sz="half" idx="2"/>
          </p:nvPr>
        </p:nvSpPr>
        <p:spPr>
          <a:xfrm>
            <a:off x="609601" y="1682307"/>
            <a:ext cx="4231640" cy="4362893"/>
          </a:xfrm>
        </p:spPr>
        <p:txBody>
          <a:bodyPr/>
          <a:lstStyle/>
          <a:p>
            <a:r>
              <a:rPr lang="en-US" dirty="0"/>
              <a:t>Focus on supporting early childhood centers, public charter, and parochial schools located in the City of St. Louis</a:t>
            </a:r>
          </a:p>
          <a:p>
            <a:r>
              <a:rPr lang="en-US" dirty="0"/>
              <a:t>EC - Emphasis on professional development and training for early childhood educators</a:t>
            </a:r>
          </a:p>
          <a:p>
            <a:r>
              <a:rPr lang="en-US" dirty="0"/>
              <a:t>OST – Emphasis on universal prevention and youth development</a:t>
            </a:r>
          </a:p>
          <a:p>
            <a:endParaRPr lang="en-US" dirty="0"/>
          </a:p>
        </p:txBody>
      </p:sp>
      <p:sp>
        <p:nvSpPr>
          <p:cNvPr id="8" name="Text Placeholder 7">
            <a:extLst>
              <a:ext uri="{FF2B5EF4-FFF2-40B4-BE49-F238E27FC236}">
                <a16:creationId xmlns:a16="http://schemas.microsoft.com/office/drawing/2014/main" id="{D42447C2-E972-BE2D-1DD5-3FA94FDE5095}"/>
              </a:ext>
            </a:extLst>
          </p:cNvPr>
          <p:cNvSpPr>
            <a:spLocks noGrp="1"/>
          </p:cNvSpPr>
          <p:nvPr>
            <p:ph type="body" sz="quarter" idx="3"/>
          </p:nvPr>
        </p:nvSpPr>
        <p:spPr/>
        <p:txBody>
          <a:bodyPr/>
          <a:lstStyle/>
          <a:p>
            <a:r>
              <a:rPr lang="en-US" dirty="0"/>
              <a:t>Limitations</a:t>
            </a:r>
          </a:p>
        </p:txBody>
      </p:sp>
      <p:sp>
        <p:nvSpPr>
          <p:cNvPr id="9" name="Content Placeholder 8">
            <a:extLst>
              <a:ext uri="{FF2B5EF4-FFF2-40B4-BE49-F238E27FC236}">
                <a16:creationId xmlns:a16="http://schemas.microsoft.com/office/drawing/2014/main" id="{26C9F266-91A0-EFA0-8CF2-8C7BCFF9BF16}"/>
              </a:ext>
            </a:extLst>
          </p:cNvPr>
          <p:cNvSpPr>
            <a:spLocks noGrp="1"/>
          </p:cNvSpPr>
          <p:nvPr>
            <p:ph sz="quarter" idx="4"/>
          </p:nvPr>
        </p:nvSpPr>
        <p:spPr>
          <a:xfrm>
            <a:off x="6944360" y="1682307"/>
            <a:ext cx="4638041" cy="4362893"/>
          </a:xfrm>
        </p:spPr>
        <p:txBody>
          <a:bodyPr/>
          <a:lstStyle/>
          <a:p>
            <a:r>
              <a:rPr lang="en-US" dirty="0"/>
              <a:t>Funding model does not ensure that City residents are prioritized</a:t>
            </a:r>
          </a:p>
          <a:p>
            <a:pPr lvl="1"/>
            <a:r>
              <a:rPr lang="en-US" dirty="0"/>
              <a:t>More than half of the children served by childcare providers in the Peer Learning cohorts are St. Louis County residents</a:t>
            </a:r>
          </a:p>
          <a:p>
            <a:pPr lvl="1"/>
            <a:r>
              <a:rPr lang="en-US" dirty="0"/>
              <a:t>Only 25% of children served by one OST program are City residents</a:t>
            </a:r>
          </a:p>
          <a:p>
            <a:r>
              <a:rPr lang="en-US" dirty="0"/>
              <a:t>Benefit to children and families is indirect and not easily measured</a:t>
            </a:r>
          </a:p>
          <a:p>
            <a:pPr marL="0" indent="0">
              <a:buNone/>
            </a:pPr>
            <a:endParaRPr lang="en-US" dirty="0"/>
          </a:p>
        </p:txBody>
      </p:sp>
      <p:sp>
        <p:nvSpPr>
          <p:cNvPr id="4" name="Date Placeholder 3">
            <a:extLst>
              <a:ext uri="{FF2B5EF4-FFF2-40B4-BE49-F238E27FC236}">
                <a16:creationId xmlns:a16="http://schemas.microsoft.com/office/drawing/2014/main" id="{EB5C4562-C6B6-4048-745E-3C4C2B5F8FCC}"/>
              </a:ext>
            </a:extLst>
          </p:cNvPr>
          <p:cNvSpPr>
            <a:spLocks noGrp="1"/>
          </p:cNvSpPr>
          <p:nvPr>
            <p:ph type="dt" sz="half" idx="10"/>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CC4A25D6-1417-BC46-BAED-01647BCBC594}"/>
              </a:ext>
            </a:extLst>
          </p:cNvPr>
          <p:cNvSpPr>
            <a:spLocks noGrp="1"/>
          </p:cNvSpPr>
          <p:nvPr>
            <p:ph type="sldNum" sz="quarter" idx="11"/>
          </p:nvPr>
        </p:nvSpPr>
        <p:spPr/>
        <p:txBody>
          <a:bodyPr/>
          <a:lstStyle/>
          <a:p>
            <a:fld id="{287F944C-6315-6042-840E-B3BFFC821D31}" type="slidenum">
              <a:rPr lang="en-US" smtClean="0"/>
              <a:pPr/>
              <a:t>12</a:t>
            </a:fld>
            <a:endParaRPr lang="en-US" dirty="0"/>
          </a:p>
        </p:txBody>
      </p:sp>
      <p:pic>
        <p:nvPicPr>
          <p:cNvPr id="1026" name="Picture 2" descr="Tipping Scale Images – Browse 2,442 Stock Photos, Vectors, and Video |  Adobe Stock">
            <a:extLst>
              <a:ext uri="{FF2B5EF4-FFF2-40B4-BE49-F238E27FC236}">
                <a16:creationId xmlns:a16="http://schemas.microsoft.com/office/drawing/2014/main" id="{77B52378-3A4F-331A-2416-31E6D56DEAA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426" r="19442"/>
          <a:stretch/>
        </p:blipFill>
        <p:spPr bwMode="auto">
          <a:xfrm>
            <a:off x="4800599" y="1767205"/>
            <a:ext cx="2032001" cy="2027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9223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353AF-E880-997F-5724-0D383A01D860}"/>
              </a:ext>
            </a:extLst>
          </p:cNvPr>
          <p:cNvSpPr>
            <a:spLocks noGrp="1"/>
          </p:cNvSpPr>
          <p:nvPr>
            <p:ph type="title"/>
          </p:nvPr>
        </p:nvSpPr>
        <p:spPr/>
        <p:txBody>
          <a:bodyPr/>
          <a:lstStyle/>
          <a:p>
            <a:r>
              <a:rPr lang="en-US" dirty="0"/>
              <a:t>Launching an Essential Services Fund</a:t>
            </a:r>
          </a:p>
        </p:txBody>
      </p:sp>
      <p:sp>
        <p:nvSpPr>
          <p:cNvPr id="3" name="Text Placeholder 2">
            <a:extLst>
              <a:ext uri="{FF2B5EF4-FFF2-40B4-BE49-F238E27FC236}">
                <a16:creationId xmlns:a16="http://schemas.microsoft.com/office/drawing/2014/main" id="{DD4EB692-CCEE-F88E-C522-0C2EC60E91F9}"/>
              </a:ext>
            </a:extLst>
          </p:cNvPr>
          <p:cNvSpPr>
            <a:spLocks noGrp="1"/>
          </p:cNvSpPr>
          <p:nvPr>
            <p:ph type="body" idx="1"/>
          </p:nvPr>
        </p:nvSpPr>
        <p:spPr/>
        <p:txBody>
          <a:bodyPr/>
          <a:lstStyle/>
          <a:p>
            <a:r>
              <a:rPr lang="en-US" dirty="0"/>
              <a:t>New Allocation Program</a:t>
            </a:r>
          </a:p>
        </p:txBody>
      </p:sp>
      <p:sp>
        <p:nvSpPr>
          <p:cNvPr id="4" name="Date Placeholder 3">
            <a:extLst>
              <a:ext uri="{FF2B5EF4-FFF2-40B4-BE49-F238E27FC236}">
                <a16:creationId xmlns:a16="http://schemas.microsoft.com/office/drawing/2014/main" id="{186FCA87-0AD9-675B-EC9B-FAF890D49616}"/>
              </a:ext>
            </a:extLst>
          </p:cNvPr>
          <p:cNvSpPr>
            <a:spLocks noGrp="1"/>
          </p:cNvSpPr>
          <p:nvPr>
            <p:ph type="dt" sz="half" idx="2"/>
          </p:nvPr>
        </p:nvSpPr>
        <p:spPr/>
        <p:txBody>
          <a:bodyPr/>
          <a:lstStyle/>
          <a:p>
            <a:fld id="{2A426BFE-2333-0746-A516-6DEF36BCF74C}" type="datetime4">
              <a:rPr lang="en-US" smtClean="0"/>
              <a:t>January 26, 2024</a:t>
            </a:fld>
            <a:endParaRPr lang="en-US"/>
          </a:p>
        </p:txBody>
      </p:sp>
      <p:sp>
        <p:nvSpPr>
          <p:cNvPr id="5" name="Slide Number Placeholder 4">
            <a:extLst>
              <a:ext uri="{FF2B5EF4-FFF2-40B4-BE49-F238E27FC236}">
                <a16:creationId xmlns:a16="http://schemas.microsoft.com/office/drawing/2014/main" id="{97946601-B603-5562-86AB-110C30D9398F}"/>
              </a:ext>
            </a:extLst>
          </p:cNvPr>
          <p:cNvSpPr>
            <a:spLocks noGrp="1"/>
          </p:cNvSpPr>
          <p:nvPr>
            <p:ph type="sldNum" sz="quarter" idx="4"/>
          </p:nvPr>
        </p:nvSpPr>
        <p:spPr/>
        <p:txBody>
          <a:bodyPr/>
          <a:lstStyle/>
          <a:p>
            <a:fld id="{287F944C-6315-6042-840E-B3BFFC821D31}" type="slidenum">
              <a:rPr lang="en-US" smtClean="0"/>
              <a:pPr/>
              <a:t>13</a:t>
            </a:fld>
            <a:endParaRPr lang="en-US" dirty="0"/>
          </a:p>
        </p:txBody>
      </p:sp>
    </p:spTree>
    <p:extLst>
      <p:ext uri="{BB962C8B-B14F-4D97-AF65-F5344CB8AC3E}">
        <p14:creationId xmlns:p14="http://schemas.microsoft.com/office/powerpoint/2010/main" val="4150772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C94BC-F960-49C4-8B8D-D8A1C4C2BBCB}"/>
              </a:ext>
            </a:extLst>
          </p:cNvPr>
          <p:cNvSpPr>
            <a:spLocks noGrp="1"/>
          </p:cNvSpPr>
          <p:nvPr>
            <p:ph type="title"/>
          </p:nvPr>
        </p:nvSpPr>
        <p:spPr>
          <a:xfrm>
            <a:off x="609600" y="127001"/>
            <a:ext cx="10972800" cy="853613"/>
          </a:xfrm>
        </p:spPr>
        <p:txBody>
          <a:bodyPr vert="horz" lIns="0" tIns="0" rIns="0" bIns="0" rtlCol="0" anchor="b">
            <a:normAutofit/>
          </a:bodyPr>
          <a:lstStyle/>
          <a:p>
            <a:r>
              <a:rPr lang="en-US" kern="1200" dirty="0">
                <a:latin typeface="+mj-lt"/>
                <a:ea typeface="+mj-ea"/>
                <a:cs typeface="+mj-cs"/>
              </a:rPr>
              <a:t>Defining Essential</a:t>
            </a:r>
          </a:p>
        </p:txBody>
      </p:sp>
      <p:sp>
        <p:nvSpPr>
          <p:cNvPr id="8" name="TextBox 7">
            <a:extLst>
              <a:ext uri="{FF2B5EF4-FFF2-40B4-BE49-F238E27FC236}">
                <a16:creationId xmlns:a16="http://schemas.microsoft.com/office/drawing/2014/main" id="{B236221E-F09A-262A-D5EC-8AF88D19E96B}"/>
              </a:ext>
            </a:extLst>
          </p:cNvPr>
          <p:cNvSpPr txBox="1"/>
          <p:nvPr/>
        </p:nvSpPr>
        <p:spPr>
          <a:xfrm>
            <a:off x="609600" y="1130301"/>
            <a:ext cx="5384800" cy="4720197"/>
          </a:xfrm>
          <a:prstGeom prst="rect">
            <a:avLst/>
          </a:prstGeom>
        </p:spPr>
        <p:txBody>
          <a:bodyPr vert="horz" lIns="0" tIns="0" rIns="0" bIns="0" rtlCol="0">
            <a:normAutofit/>
          </a:bodyPr>
          <a:lstStyle/>
          <a:p>
            <a:pPr marL="227013" indent="-227013">
              <a:spcBef>
                <a:spcPts val="1200"/>
              </a:spcBef>
              <a:buClr>
                <a:schemeClr val="accent1"/>
              </a:buClr>
              <a:buFont typeface="Arial"/>
              <a:buChar char="•"/>
            </a:pPr>
            <a:r>
              <a:rPr lang="en-US" sz="2000" b="1" dirty="0">
                <a:solidFill>
                  <a:schemeClr val="tx2"/>
                </a:solidFill>
                <a:latin typeface="Arial"/>
                <a:cs typeface="Arial"/>
              </a:rPr>
              <a:t>Purpose: </a:t>
            </a:r>
            <a:r>
              <a:rPr lang="en-US" sz="2000" dirty="0">
                <a:solidFill>
                  <a:schemeClr val="tx2"/>
                </a:solidFill>
                <a:latin typeface="Arial"/>
                <a:cs typeface="Arial"/>
              </a:rPr>
              <a:t>Sustain and improve critical infrastructure for an equitable behavioral health service delivery system.</a:t>
            </a:r>
          </a:p>
          <a:p>
            <a:pPr marL="227013" indent="-227013">
              <a:spcBef>
                <a:spcPts val="1200"/>
              </a:spcBef>
              <a:buClr>
                <a:schemeClr val="accent1"/>
              </a:buClr>
              <a:buFont typeface="Arial"/>
              <a:buChar char="•"/>
            </a:pPr>
            <a:endParaRPr lang="en-US" sz="2000" dirty="0">
              <a:solidFill>
                <a:schemeClr val="tx2"/>
              </a:solidFill>
              <a:latin typeface="Arial"/>
              <a:cs typeface="Arial"/>
            </a:endParaRPr>
          </a:p>
          <a:p>
            <a:pPr marL="227013" indent="-227013">
              <a:spcBef>
                <a:spcPts val="1200"/>
              </a:spcBef>
              <a:buClr>
                <a:schemeClr val="accent1"/>
              </a:buClr>
              <a:buFont typeface="Arial"/>
              <a:buChar char="•"/>
            </a:pPr>
            <a:r>
              <a:rPr lang="en-US" sz="2000" dirty="0">
                <a:solidFill>
                  <a:schemeClr val="tx2"/>
                </a:solidFill>
                <a:latin typeface="Arial"/>
                <a:cs typeface="Arial"/>
              </a:rPr>
              <a:t>Examples –</a:t>
            </a:r>
          </a:p>
          <a:p>
            <a:pPr marL="684213" lvl="1" indent="-227013">
              <a:spcBef>
                <a:spcPts val="1200"/>
              </a:spcBef>
              <a:buClr>
                <a:schemeClr val="accent1"/>
              </a:buClr>
              <a:buFont typeface="Arial"/>
              <a:buChar char="•"/>
            </a:pPr>
            <a:r>
              <a:rPr lang="en-US" sz="2000" dirty="0">
                <a:solidFill>
                  <a:schemeClr val="tx2"/>
                </a:solidFill>
                <a:latin typeface="Arial"/>
                <a:cs typeface="Arial"/>
              </a:rPr>
              <a:t>Crisis response system (emergency shelter, helplines/hotlines, emergency shelter, etc.)</a:t>
            </a:r>
          </a:p>
          <a:p>
            <a:pPr marL="684213" lvl="1" indent="-227013">
              <a:spcBef>
                <a:spcPts val="1200"/>
              </a:spcBef>
              <a:buClr>
                <a:schemeClr val="accent1"/>
              </a:buClr>
              <a:buFont typeface="Arial"/>
              <a:buChar char="•"/>
            </a:pPr>
            <a:r>
              <a:rPr lang="en-US" sz="2000" dirty="0">
                <a:solidFill>
                  <a:schemeClr val="tx2"/>
                </a:solidFill>
                <a:latin typeface="Arial"/>
                <a:cs typeface="Arial"/>
              </a:rPr>
              <a:t>Legal services and advocacy</a:t>
            </a:r>
          </a:p>
          <a:p>
            <a:pPr marL="684213" lvl="1" indent="-227013">
              <a:spcBef>
                <a:spcPts val="1200"/>
              </a:spcBef>
              <a:buClr>
                <a:schemeClr val="accent1"/>
              </a:buClr>
              <a:buFont typeface="Arial"/>
              <a:buChar char="•"/>
            </a:pPr>
            <a:r>
              <a:rPr lang="en-US" sz="2000" dirty="0">
                <a:solidFill>
                  <a:schemeClr val="tx2"/>
                </a:solidFill>
                <a:latin typeface="Arial"/>
                <a:cs typeface="Arial"/>
              </a:rPr>
              <a:t>Psychological evaluations</a:t>
            </a:r>
          </a:p>
          <a:p>
            <a:pPr marL="684213" lvl="1" indent="-227013">
              <a:spcBef>
                <a:spcPts val="1200"/>
              </a:spcBef>
              <a:buClr>
                <a:schemeClr val="accent1"/>
              </a:buClr>
              <a:buFont typeface="Arial"/>
              <a:buChar char="•"/>
            </a:pPr>
            <a:r>
              <a:rPr lang="en-US" sz="2000" dirty="0">
                <a:solidFill>
                  <a:schemeClr val="tx2"/>
                </a:solidFill>
                <a:latin typeface="Arial"/>
                <a:cs typeface="Arial"/>
              </a:rPr>
              <a:t>Child welfare (abuse and neglect, foster care, respite, etc.)</a:t>
            </a:r>
          </a:p>
          <a:p>
            <a:pPr>
              <a:spcBef>
                <a:spcPts val="1200"/>
              </a:spcBef>
              <a:buClr>
                <a:schemeClr val="accent1"/>
              </a:buClr>
            </a:pPr>
            <a:endParaRPr lang="en-US" sz="2000" dirty="0">
              <a:solidFill>
                <a:schemeClr val="tx2"/>
              </a:solidFill>
              <a:latin typeface="Arial"/>
              <a:cs typeface="Arial"/>
            </a:endParaRPr>
          </a:p>
        </p:txBody>
      </p:sp>
      <p:sp>
        <p:nvSpPr>
          <p:cNvPr id="4" name="Date Placeholder 3">
            <a:extLst>
              <a:ext uri="{FF2B5EF4-FFF2-40B4-BE49-F238E27FC236}">
                <a16:creationId xmlns:a16="http://schemas.microsoft.com/office/drawing/2014/main" id="{7517611C-3482-4BEE-BC3C-C240C54F49E0}"/>
              </a:ext>
            </a:extLst>
          </p:cNvPr>
          <p:cNvSpPr>
            <a:spLocks noGrp="1"/>
          </p:cNvSpPr>
          <p:nvPr>
            <p:ph type="dt" sz="half" idx="10"/>
          </p:nvPr>
        </p:nvSpPr>
        <p:spPr>
          <a:xfrm>
            <a:off x="8361585" y="6356351"/>
            <a:ext cx="2844800" cy="365125"/>
          </a:xfrm>
        </p:spPr>
        <p:txBody>
          <a:bodyPr vert="horz" lIns="91440" tIns="45720" rIns="91440" bIns="45720" rtlCol="0" anchor="ctr">
            <a:normAutofit/>
          </a:bodyPr>
          <a:lstStyle/>
          <a:p>
            <a:pPr>
              <a:spcAft>
                <a:spcPts val="600"/>
              </a:spcAft>
            </a:pPr>
            <a:fld id="{3F31F71A-E9C9-B742-924C-D0085507C1B1}" type="datetime4">
              <a:rPr lang="en-US" smtClean="0"/>
              <a:pPr>
                <a:spcAft>
                  <a:spcPts val="600"/>
                </a:spcAft>
              </a:pPr>
              <a:t>January 26, 2024</a:t>
            </a:fld>
            <a:endParaRPr lang="en-US"/>
          </a:p>
        </p:txBody>
      </p:sp>
      <p:sp>
        <p:nvSpPr>
          <p:cNvPr id="5" name="Slide Number Placeholder 4">
            <a:extLst>
              <a:ext uri="{FF2B5EF4-FFF2-40B4-BE49-F238E27FC236}">
                <a16:creationId xmlns:a16="http://schemas.microsoft.com/office/drawing/2014/main" id="{DC732E02-E35E-44BA-9D49-CF2B21551F90}"/>
              </a:ext>
            </a:extLst>
          </p:cNvPr>
          <p:cNvSpPr>
            <a:spLocks noGrp="1"/>
          </p:cNvSpPr>
          <p:nvPr>
            <p:ph type="sldNum" sz="quarter" idx="4"/>
          </p:nvPr>
        </p:nvSpPr>
        <p:spPr>
          <a:xfrm>
            <a:off x="8855056" y="6356351"/>
            <a:ext cx="2844800" cy="365125"/>
          </a:xfrm>
        </p:spPr>
        <p:txBody>
          <a:bodyPr vert="horz" lIns="91440" tIns="45720" rIns="91440" bIns="45720" rtlCol="0" anchor="ctr">
            <a:normAutofit/>
          </a:bodyPr>
          <a:lstStyle/>
          <a:p>
            <a:pPr>
              <a:spcAft>
                <a:spcPts val="600"/>
              </a:spcAft>
            </a:pPr>
            <a:fld id="{287F944C-6315-6042-840E-B3BFFC821D31}" type="slidenum">
              <a:rPr lang="en-US" smtClean="0"/>
              <a:pPr>
                <a:spcAft>
                  <a:spcPts val="600"/>
                </a:spcAft>
              </a:pPr>
              <a:t>14</a:t>
            </a:fld>
            <a:endParaRPr lang="en-US"/>
          </a:p>
        </p:txBody>
      </p:sp>
      <p:graphicFrame>
        <p:nvGraphicFramePr>
          <p:cNvPr id="10" name="Content Placeholder 5">
            <a:extLst>
              <a:ext uri="{FF2B5EF4-FFF2-40B4-BE49-F238E27FC236}">
                <a16:creationId xmlns:a16="http://schemas.microsoft.com/office/drawing/2014/main" id="{5E3CAD25-CC5D-BF80-FA2C-5E669D3BB1DB}"/>
              </a:ext>
            </a:extLst>
          </p:cNvPr>
          <p:cNvGraphicFramePr>
            <a:graphicFrameLocks noGrp="1"/>
          </p:cNvGraphicFramePr>
          <p:nvPr>
            <p:ph sz="half" idx="2"/>
            <p:extLst>
              <p:ext uri="{D42A27DB-BD31-4B8C-83A1-F6EECF244321}">
                <p14:modId xmlns:p14="http://schemas.microsoft.com/office/powerpoint/2010/main" val="1856696228"/>
              </p:ext>
            </p:extLst>
          </p:nvPr>
        </p:nvGraphicFramePr>
        <p:xfrm>
          <a:off x="6197600" y="1130301"/>
          <a:ext cx="5384800" cy="47201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06948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Similar Approaches</a:t>
            </a:r>
          </a:p>
        </p:txBody>
      </p:sp>
      <p:sp>
        <p:nvSpPr>
          <p:cNvPr id="8" name="Text Placeholder 7"/>
          <p:cNvSpPr>
            <a:spLocks noGrp="1"/>
          </p:cNvSpPr>
          <p:nvPr>
            <p:ph type="body" idx="1"/>
          </p:nvPr>
        </p:nvSpPr>
        <p:spPr>
          <a:xfrm>
            <a:off x="757238" y="1176718"/>
            <a:ext cx="4040188" cy="505588"/>
          </a:xfrm>
        </p:spPr>
        <p:txBody>
          <a:bodyPr/>
          <a:lstStyle/>
          <a:p>
            <a:r>
              <a:rPr lang="en-US" dirty="0"/>
              <a:t>United Way of Greater St. Louis</a:t>
            </a:r>
          </a:p>
        </p:txBody>
      </p:sp>
      <p:sp>
        <p:nvSpPr>
          <p:cNvPr id="9" name="Content Placeholder 8"/>
          <p:cNvSpPr>
            <a:spLocks noGrp="1"/>
          </p:cNvSpPr>
          <p:nvPr>
            <p:ph sz="half" idx="2"/>
          </p:nvPr>
        </p:nvSpPr>
        <p:spPr/>
        <p:txBody>
          <a:bodyPr/>
          <a:lstStyle/>
          <a:p>
            <a:pPr lvl="1">
              <a:buFont typeface="Wingdings" panose="05000000000000000000" pitchFamily="2" charset="2"/>
              <a:buChar char="§"/>
            </a:pPr>
            <a:endParaRPr lang="en-US" dirty="0"/>
          </a:p>
          <a:p>
            <a:pPr lvl="1">
              <a:buFont typeface="Wingdings" panose="05000000000000000000" pitchFamily="2" charset="2"/>
              <a:buChar char="§"/>
            </a:pPr>
            <a:r>
              <a:rPr lang="en-US" sz="2000" dirty="0"/>
              <a:t>Majority of funding focuses on Safety Net to support 160 organizations</a:t>
            </a:r>
          </a:p>
          <a:p>
            <a:pPr lvl="1">
              <a:buFont typeface="Wingdings" panose="05000000000000000000" pitchFamily="2" charset="2"/>
              <a:buChar char="§"/>
            </a:pPr>
            <a:r>
              <a:rPr lang="en-US" sz="2000" dirty="0"/>
              <a:t>Based on Community Needs Assessment</a:t>
            </a:r>
          </a:p>
          <a:p>
            <a:pPr lvl="1">
              <a:buFont typeface="Wingdings" panose="05000000000000000000" pitchFamily="2" charset="2"/>
              <a:buChar char="§"/>
            </a:pPr>
            <a:r>
              <a:rPr lang="en-US" sz="2000" dirty="0"/>
              <a:t>Transitioned from member agency approach</a:t>
            </a:r>
          </a:p>
          <a:p>
            <a:endParaRPr lang="en-US" dirty="0"/>
          </a:p>
        </p:txBody>
      </p:sp>
      <p:sp>
        <p:nvSpPr>
          <p:cNvPr id="10" name="Text Placeholder 9"/>
          <p:cNvSpPr>
            <a:spLocks noGrp="1"/>
          </p:cNvSpPr>
          <p:nvPr>
            <p:ph type="body" sz="quarter" idx="3"/>
          </p:nvPr>
        </p:nvSpPr>
        <p:spPr>
          <a:xfrm>
            <a:off x="6169026" y="1103313"/>
            <a:ext cx="4041775" cy="578993"/>
          </a:xfrm>
        </p:spPr>
        <p:txBody>
          <a:bodyPr/>
          <a:lstStyle/>
          <a:p>
            <a:r>
              <a:rPr lang="en-US" dirty="0"/>
              <a:t>St. Louis County Children’s Service Fund </a:t>
            </a:r>
          </a:p>
        </p:txBody>
      </p:sp>
      <p:sp>
        <p:nvSpPr>
          <p:cNvPr id="11" name="Content Placeholder 10"/>
          <p:cNvSpPr>
            <a:spLocks noGrp="1"/>
          </p:cNvSpPr>
          <p:nvPr>
            <p:ph sz="quarter" idx="4"/>
          </p:nvPr>
        </p:nvSpPr>
        <p:spPr/>
        <p:txBody>
          <a:bodyPr/>
          <a:lstStyle/>
          <a:p>
            <a:pPr lvl="1">
              <a:buFont typeface="Wingdings" panose="05000000000000000000" pitchFamily="2" charset="2"/>
              <a:buChar char="§"/>
            </a:pPr>
            <a:endParaRPr lang="en-US" dirty="0"/>
          </a:p>
          <a:p>
            <a:pPr lvl="1">
              <a:buFont typeface="Wingdings" panose="05000000000000000000" pitchFamily="2" charset="2"/>
              <a:buChar char="§"/>
            </a:pPr>
            <a:r>
              <a:rPr lang="en-US" sz="2000" dirty="0"/>
              <a:t>96% of their funding supports their Core Program</a:t>
            </a:r>
          </a:p>
          <a:p>
            <a:pPr lvl="1">
              <a:buFont typeface="Wingdings" panose="05000000000000000000" pitchFamily="2" charset="2"/>
              <a:buChar char="§"/>
            </a:pPr>
            <a:r>
              <a:rPr lang="en-US" sz="2000" dirty="0"/>
              <a:t>111 programs from 70 organizations</a:t>
            </a:r>
          </a:p>
          <a:p>
            <a:pPr lvl="1">
              <a:buFont typeface="Wingdings" panose="05000000000000000000" pitchFamily="2" charset="2"/>
              <a:buChar char="§"/>
            </a:pPr>
            <a:r>
              <a:rPr lang="en-US" sz="2000" dirty="0"/>
              <a:t>Not the same focus on essential services</a:t>
            </a:r>
          </a:p>
        </p:txBody>
      </p:sp>
      <p:sp>
        <p:nvSpPr>
          <p:cNvPr id="5" name="Date Placeholder 4"/>
          <p:cNvSpPr>
            <a:spLocks noGrp="1"/>
          </p:cNvSpPr>
          <p:nvPr>
            <p:ph type="dt" sz="half" idx="10"/>
          </p:nvPr>
        </p:nvSpPr>
        <p:spPr/>
        <p:txBody>
          <a:bodyPr/>
          <a:lstStyle/>
          <a:p>
            <a:fld id="{25B8800B-9F5F-F846-B616-8D93E75A6C84}" type="datetime4">
              <a:rPr lang="en-US" smtClean="0"/>
              <a:t>January 26, 2024</a:t>
            </a:fld>
            <a:endParaRPr lang="en-US"/>
          </a:p>
        </p:txBody>
      </p:sp>
      <p:sp>
        <p:nvSpPr>
          <p:cNvPr id="6" name="Slide Number Placeholder 5"/>
          <p:cNvSpPr>
            <a:spLocks noGrp="1"/>
          </p:cNvSpPr>
          <p:nvPr>
            <p:ph type="sldNum" sz="quarter" idx="11"/>
          </p:nvPr>
        </p:nvSpPr>
        <p:spPr/>
        <p:txBody>
          <a:bodyPr/>
          <a:lstStyle/>
          <a:p>
            <a:fld id="{287F944C-6315-6042-840E-B3BFFC821D31}" type="slidenum">
              <a:rPr lang="en-US" smtClean="0"/>
              <a:pPr/>
              <a:t>15</a:t>
            </a:fld>
            <a:endParaRPr lang="en-US" dirty="0"/>
          </a:p>
        </p:txBody>
      </p:sp>
    </p:spTree>
    <p:extLst>
      <p:ext uri="{BB962C8B-B14F-4D97-AF65-F5344CB8AC3E}">
        <p14:creationId xmlns:p14="http://schemas.microsoft.com/office/powerpoint/2010/main" val="2476407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Multi-Year Funding</a:t>
            </a:r>
          </a:p>
        </p:txBody>
      </p:sp>
      <p:sp>
        <p:nvSpPr>
          <p:cNvPr id="2" name="Content Placeholder 1">
            <a:extLst>
              <a:ext uri="{FF2B5EF4-FFF2-40B4-BE49-F238E27FC236}">
                <a16:creationId xmlns:a16="http://schemas.microsoft.com/office/drawing/2014/main" id="{77122F2C-FE2B-1D00-3677-20F7C4E029D2}"/>
              </a:ext>
            </a:extLst>
          </p:cNvPr>
          <p:cNvSpPr>
            <a:spLocks noGrp="1"/>
          </p:cNvSpPr>
          <p:nvPr>
            <p:ph idx="1"/>
          </p:nvPr>
        </p:nvSpPr>
        <p:spPr/>
        <p:txBody>
          <a:bodyPr/>
          <a:lstStyle/>
          <a:p>
            <a:pPr marL="0" indent="0">
              <a:buNone/>
            </a:pPr>
            <a:r>
              <a:rPr lang="en-US" b="0" i="0" dirty="0">
                <a:solidFill>
                  <a:srgbClr val="202124"/>
                </a:solidFill>
                <a:effectLst/>
                <a:latin typeface="Arial" panose="020B0604020202020204" pitchFamily="34" charset="0"/>
                <a:cs typeface="Arial" panose="020B0604020202020204" pitchFamily="34" charset="0"/>
              </a:rPr>
              <a:t>Strengthens nonprofit effectiveness, capacity, and impact to -</a:t>
            </a:r>
          </a:p>
          <a:p>
            <a:pPr marL="457200" indent="-457200">
              <a:buFont typeface="+mj-lt"/>
              <a:buAutoNum type="arabicParenR"/>
            </a:pPr>
            <a:r>
              <a:rPr lang="en-US" b="0" i="0" dirty="0">
                <a:solidFill>
                  <a:srgbClr val="333333"/>
                </a:solidFill>
                <a:effectLst/>
                <a:latin typeface="Arial" panose="020B0604020202020204" pitchFamily="34" charset="0"/>
                <a:cs typeface="Arial" panose="020B0604020202020204" pitchFamily="34" charset="0"/>
              </a:rPr>
              <a:t>Fulfill specific goals</a:t>
            </a:r>
          </a:p>
          <a:p>
            <a:pPr marL="457200" indent="-457200">
              <a:buFont typeface="+mj-lt"/>
              <a:buAutoNum type="arabicParenR"/>
            </a:pPr>
            <a:r>
              <a:rPr lang="en-US" b="0" i="0" dirty="0">
                <a:solidFill>
                  <a:srgbClr val="333333"/>
                </a:solidFill>
                <a:effectLst/>
                <a:latin typeface="Arial" panose="020B0604020202020204" pitchFamily="34" charset="0"/>
                <a:cs typeface="Arial" panose="020B0604020202020204" pitchFamily="34" charset="0"/>
              </a:rPr>
              <a:t>Attract additional funding</a:t>
            </a:r>
          </a:p>
          <a:p>
            <a:pPr marL="457200" indent="-457200">
              <a:buFont typeface="+mj-lt"/>
              <a:buAutoNum type="arabicParenR"/>
            </a:pPr>
            <a:r>
              <a:rPr lang="en-US" b="0" i="0" dirty="0">
                <a:solidFill>
                  <a:srgbClr val="333333"/>
                </a:solidFill>
                <a:effectLst/>
                <a:latin typeface="Arial" panose="020B0604020202020204" pitchFamily="34" charset="0"/>
                <a:cs typeface="Arial" panose="020B0604020202020204" pitchFamily="34" charset="0"/>
              </a:rPr>
              <a:t>Reduce administrative burdens</a:t>
            </a:r>
          </a:p>
          <a:p>
            <a:pPr marL="457200" indent="-457200">
              <a:buFont typeface="+mj-lt"/>
              <a:buAutoNum type="arabicParenR"/>
            </a:pPr>
            <a:r>
              <a:rPr lang="en-US" b="0" i="0" dirty="0">
                <a:solidFill>
                  <a:srgbClr val="333333"/>
                </a:solidFill>
                <a:effectLst/>
                <a:latin typeface="Arial" panose="020B0604020202020204" pitchFamily="34" charset="0"/>
                <a:cs typeface="Arial" panose="020B0604020202020204" pitchFamily="34" charset="0"/>
              </a:rPr>
              <a:t>Accelerate equity</a:t>
            </a:r>
          </a:p>
          <a:p>
            <a:pPr marL="457200" indent="-457200">
              <a:buFont typeface="+mj-lt"/>
              <a:buAutoNum type="arabicParenR"/>
            </a:pPr>
            <a:r>
              <a:rPr lang="en-US" b="0" i="0" dirty="0">
                <a:solidFill>
                  <a:srgbClr val="333333"/>
                </a:solidFill>
                <a:effectLst/>
                <a:latin typeface="Arial" panose="020B0604020202020204" pitchFamily="34" charset="0"/>
                <a:cs typeface="Arial" panose="020B0604020202020204" pitchFamily="34" charset="0"/>
              </a:rPr>
              <a:t>Support new ventures</a:t>
            </a:r>
          </a:p>
          <a:p>
            <a:pPr marL="0" indent="0">
              <a:buNone/>
            </a:pPr>
            <a:endParaRPr lang="en-US" dirty="0"/>
          </a:p>
          <a:p>
            <a:pPr marL="0" indent="0">
              <a:buNone/>
            </a:pPr>
            <a:r>
              <a:rPr lang="en-US" dirty="0"/>
              <a:t>Consider length of funding commitment and opportunities for renewal.</a:t>
            </a:r>
          </a:p>
        </p:txBody>
      </p:sp>
      <p:sp>
        <p:nvSpPr>
          <p:cNvPr id="7" name="Date Placeholder 6"/>
          <p:cNvSpPr>
            <a:spLocks noGrp="1"/>
          </p:cNvSpPr>
          <p:nvPr>
            <p:ph type="dt" sz="half" idx="2"/>
          </p:nvPr>
        </p:nvSpPr>
        <p:spPr/>
        <p:txBody>
          <a:bodyPr/>
          <a:lstStyle/>
          <a:p>
            <a:fld id="{5FC0CE27-7AC2-F94C-A270-6413DED8A74C}" type="datetime4">
              <a:rPr lang="en-US" smtClean="0"/>
              <a:t>January 26, 2024</a:t>
            </a:fld>
            <a:endParaRPr lang="en-US"/>
          </a:p>
        </p:txBody>
      </p:sp>
      <p:sp>
        <p:nvSpPr>
          <p:cNvPr id="8" name="Slide Number Placeholder 7"/>
          <p:cNvSpPr>
            <a:spLocks noGrp="1"/>
          </p:cNvSpPr>
          <p:nvPr>
            <p:ph type="sldNum" sz="quarter" idx="4"/>
          </p:nvPr>
        </p:nvSpPr>
        <p:spPr/>
        <p:txBody>
          <a:bodyPr/>
          <a:lstStyle/>
          <a:p>
            <a:fld id="{287F944C-6315-6042-840E-B3BFFC821D31}" type="slidenum">
              <a:rPr lang="en-US" smtClean="0"/>
              <a:pPr/>
              <a:t>16</a:t>
            </a:fld>
            <a:endParaRPr lang="en-US" dirty="0"/>
          </a:p>
        </p:txBody>
      </p:sp>
    </p:spTree>
    <p:extLst>
      <p:ext uri="{BB962C8B-B14F-4D97-AF65-F5344CB8AC3E}">
        <p14:creationId xmlns:p14="http://schemas.microsoft.com/office/powerpoint/2010/main" val="3354568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Selection Criteria</a:t>
            </a:r>
          </a:p>
        </p:txBody>
      </p:sp>
      <p:sp>
        <p:nvSpPr>
          <p:cNvPr id="7" name="Text Placeholder 6"/>
          <p:cNvSpPr>
            <a:spLocks noGrp="1"/>
          </p:cNvSpPr>
          <p:nvPr>
            <p:ph type="body" idx="1"/>
          </p:nvPr>
        </p:nvSpPr>
        <p:spPr/>
        <p:txBody>
          <a:bodyPr/>
          <a:lstStyle/>
          <a:p>
            <a:r>
              <a:rPr lang="en-US" dirty="0"/>
              <a:t>Organizational Strength</a:t>
            </a:r>
          </a:p>
        </p:txBody>
      </p:sp>
      <p:sp>
        <p:nvSpPr>
          <p:cNvPr id="4" name="Date Placeholder 3"/>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p:cNvSpPr>
            <a:spLocks noGrp="1"/>
          </p:cNvSpPr>
          <p:nvPr>
            <p:ph type="sldNum" sz="quarter" idx="4"/>
          </p:nvPr>
        </p:nvSpPr>
        <p:spPr/>
        <p:txBody>
          <a:bodyPr/>
          <a:lstStyle/>
          <a:p>
            <a:fld id="{287F944C-6315-6042-840E-B3BFFC821D31}" type="slidenum">
              <a:rPr lang="en-US" smtClean="0"/>
              <a:pPr/>
              <a:t>17</a:t>
            </a:fld>
            <a:endParaRPr lang="en-US" dirty="0"/>
          </a:p>
        </p:txBody>
      </p:sp>
    </p:spTree>
    <p:extLst>
      <p:ext uri="{BB962C8B-B14F-4D97-AF65-F5344CB8AC3E}">
        <p14:creationId xmlns:p14="http://schemas.microsoft.com/office/powerpoint/2010/main" val="1185524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B1513-A00C-876C-8BC3-A807DBCFBA23}"/>
              </a:ext>
            </a:extLst>
          </p:cNvPr>
          <p:cNvSpPr>
            <a:spLocks noGrp="1"/>
          </p:cNvSpPr>
          <p:nvPr>
            <p:ph type="title"/>
          </p:nvPr>
        </p:nvSpPr>
        <p:spPr/>
        <p:txBody>
          <a:bodyPr/>
          <a:lstStyle/>
          <a:p>
            <a:r>
              <a:rPr lang="en-US" dirty="0"/>
              <a:t>Organizational Strength</a:t>
            </a:r>
          </a:p>
        </p:txBody>
      </p:sp>
      <p:sp>
        <p:nvSpPr>
          <p:cNvPr id="3" name="Content Placeholder 2">
            <a:extLst>
              <a:ext uri="{FF2B5EF4-FFF2-40B4-BE49-F238E27FC236}">
                <a16:creationId xmlns:a16="http://schemas.microsoft.com/office/drawing/2014/main" id="{95717E9D-95DC-6F71-34EA-D09F98A330CC}"/>
              </a:ext>
            </a:extLst>
          </p:cNvPr>
          <p:cNvSpPr>
            <a:spLocks noGrp="1"/>
          </p:cNvSpPr>
          <p:nvPr>
            <p:ph idx="1"/>
          </p:nvPr>
        </p:nvSpPr>
        <p:spPr/>
        <p:txBody>
          <a:bodyPr/>
          <a:lstStyle/>
          <a:p>
            <a:pPr marL="514350" indent="-514350">
              <a:lnSpc>
                <a:spcPct val="107000"/>
              </a:lnSpc>
              <a:spcBef>
                <a:spcPts val="0"/>
              </a:spcBef>
              <a:buFont typeface="+mj-lt"/>
              <a:buAutoNum type="arabicPeriod"/>
            </a:pPr>
            <a:r>
              <a:rPr lang="en-US" kern="100" dirty="0">
                <a:effectLst/>
                <a:latin typeface="Arial" panose="020B0604020202020204" pitchFamily="34" charset="0"/>
                <a:ea typeface="Calibri" panose="020F0502020204030204" pitchFamily="34" charset="0"/>
                <a:cs typeface="Arial" panose="020B0604020202020204" pitchFamily="34" charset="0"/>
              </a:rPr>
              <a:t>Ten years of organizational performance data 								</a:t>
            </a:r>
            <a:r>
              <a:rPr lang="en-US" i="1" kern="100" dirty="0">
                <a:effectLst/>
                <a:latin typeface="Arial" panose="020B0604020202020204" pitchFamily="34" charset="0"/>
                <a:ea typeface="Calibri" panose="020F0502020204030204" pitchFamily="34" charset="0"/>
                <a:cs typeface="Arial" panose="020B0604020202020204" pitchFamily="34" charset="0"/>
              </a:rPr>
              <a:t>(balance between stability and innovation)</a:t>
            </a:r>
          </a:p>
          <a:p>
            <a:pPr marL="914400" lvl="1" indent="-457200">
              <a:lnSpc>
                <a:spcPct val="107000"/>
              </a:lnSpc>
              <a:spcBef>
                <a:spcPts val="0"/>
              </a:spcBef>
              <a:buFont typeface="+mj-lt"/>
              <a:buAutoNum type="alphaLcParenR"/>
            </a:pPr>
            <a:r>
              <a:rPr lang="en-US" sz="2400" kern="100" dirty="0">
                <a:latin typeface="Arial" panose="020B0604020202020204" pitchFamily="34" charset="0"/>
                <a:ea typeface="Calibri" panose="020F0502020204030204" pitchFamily="34" charset="0"/>
                <a:cs typeface="Arial" panose="020B0604020202020204" pitchFamily="34" charset="0"/>
              </a:rPr>
              <a:t>Financial review</a:t>
            </a:r>
          </a:p>
          <a:p>
            <a:pPr marL="914400" lvl="1" indent="-457200">
              <a:lnSpc>
                <a:spcPct val="107000"/>
              </a:lnSpc>
              <a:spcBef>
                <a:spcPts val="0"/>
              </a:spcBef>
              <a:buFont typeface="+mj-lt"/>
              <a:buAutoNum type="alphaLcParenR"/>
            </a:pPr>
            <a:r>
              <a:rPr lang="en-US" sz="2400" kern="100" dirty="0">
                <a:latin typeface="Arial" panose="020B0604020202020204" pitchFamily="34" charset="0"/>
                <a:ea typeface="Calibri" panose="020F0502020204030204" pitchFamily="34" charset="0"/>
                <a:cs typeface="Arial" panose="020B0604020202020204" pitchFamily="34" charset="0"/>
              </a:rPr>
              <a:t>Board governance</a:t>
            </a:r>
          </a:p>
          <a:p>
            <a:pPr marL="914400" lvl="1" indent="-457200">
              <a:lnSpc>
                <a:spcPct val="107000"/>
              </a:lnSpc>
              <a:spcBef>
                <a:spcPts val="0"/>
              </a:spcBef>
              <a:buFont typeface="+mj-lt"/>
              <a:buAutoNum type="alphaLcParenR"/>
            </a:pPr>
            <a:r>
              <a:rPr lang="en-US" sz="2400" kern="100" dirty="0">
                <a:latin typeface="Arial" panose="020B0604020202020204" pitchFamily="34" charset="0"/>
                <a:ea typeface="Calibri" panose="020F0502020204030204" pitchFamily="34" charset="0"/>
                <a:cs typeface="Arial" panose="020B0604020202020204" pitchFamily="34" charset="0"/>
              </a:rPr>
              <a:t>Organizational leadership</a:t>
            </a:r>
          </a:p>
          <a:p>
            <a:pPr marL="914400" lvl="1" indent="-457200">
              <a:lnSpc>
                <a:spcPct val="107000"/>
              </a:lnSpc>
              <a:spcBef>
                <a:spcPts val="0"/>
              </a:spcBef>
              <a:buFont typeface="+mj-lt"/>
              <a:buAutoNum type="alphaLcParenR"/>
            </a:pPr>
            <a:r>
              <a:rPr lang="en-US" sz="2400" kern="100" dirty="0">
                <a:latin typeface="Arial" panose="020B0604020202020204" pitchFamily="34" charset="0"/>
                <a:ea typeface="Calibri" panose="020F0502020204030204" pitchFamily="34" charset="0"/>
                <a:cs typeface="Arial" panose="020B0604020202020204" pitchFamily="34" charset="0"/>
              </a:rPr>
              <a:t>Workforce stability – average tenure of staff, turnover rate, growth, compensation, etc.</a:t>
            </a:r>
          </a:p>
          <a:p>
            <a:pPr marL="914400" lvl="1" indent="-457200">
              <a:lnSpc>
                <a:spcPct val="107000"/>
              </a:lnSpc>
              <a:spcBef>
                <a:spcPts val="0"/>
              </a:spcBef>
              <a:buFont typeface="+mj-lt"/>
              <a:buAutoNum type="alphaLcParenR"/>
            </a:pPr>
            <a:r>
              <a:rPr lang="en-US" sz="2400" kern="100" dirty="0">
                <a:latin typeface="Arial" panose="020B0604020202020204" pitchFamily="34" charset="0"/>
                <a:ea typeface="Calibri" panose="020F0502020204030204" pitchFamily="34" charset="0"/>
                <a:cs typeface="Arial" panose="020B0604020202020204" pitchFamily="34" charset="0"/>
              </a:rPr>
              <a:t>Strategic plan implementation</a:t>
            </a:r>
          </a:p>
        </p:txBody>
      </p:sp>
      <p:sp>
        <p:nvSpPr>
          <p:cNvPr id="4" name="Date Placeholder 3">
            <a:extLst>
              <a:ext uri="{FF2B5EF4-FFF2-40B4-BE49-F238E27FC236}">
                <a16:creationId xmlns:a16="http://schemas.microsoft.com/office/drawing/2014/main" id="{A7FBBA2B-4BEC-DBB9-8541-BCA6A758C4E4}"/>
              </a:ext>
            </a:extLst>
          </p:cNvPr>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243A223E-8840-5B9D-C197-A7632852D159}"/>
              </a:ext>
            </a:extLst>
          </p:cNvPr>
          <p:cNvSpPr>
            <a:spLocks noGrp="1"/>
          </p:cNvSpPr>
          <p:nvPr>
            <p:ph type="sldNum" sz="quarter" idx="4"/>
          </p:nvPr>
        </p:nvSpPr>
        <p:spPr/>
        <p:txBody>
          <a:bodyPr/>
          <a:lstStyle/>
          <a:p>
            <a:fld id="{287F944C-6315-6042-840E-B3BFFC821D31}" type="slidenum">
              <a:rPr lang="en-US" smtClean="0"/>
              <a:pPr/>
              <a:t>18</a:t>
            </a:fld>
            <a:endParaRPr lang="en-US" dirty="0"/>
          </a:p>
        </p:txBody>
      </p:sp>
    </p:spTree>
    <p:extLst>
      <p:ext uri="{BB962C8B-B14F-4D97-AF65-F5344CB8AC3E}">
        <p14:creationId xmlns:p14="http://schemas.microsoft.com/office/powerpoint/2010/main" val="3209403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43E60-2DF8-42F8-E457-8DF70309348C}"/>
              </a:ext>
            </a:extLst>
          </p:cNvPr>
          <p:cNvSpPr>
            <a:spLocks noGrp="1"/>
          </p:cNvSpPr>
          <p:nvPr>
            <p:ph type="title"/>
          </p:nvPr>
        </p:nvSpPr>
        <p:spPr/>
        <p:txBody>
          <a:bodyPr/>
          <a:lstStyle/>
          <a:p>
            <a:r>
              <a:rPr lang="en-US" dirty="0"/>
              <a:t>Participant Outcomes</a:t>
            </a:r>
          </a:p>
        </p:txBody>
      </p:sp>
      <p:sp>
        <p:nvSpPr>
          <p:cNvPr id="3" name="Content Placeholder 2">
            <a:extLst>
              <a:ext uri="{FF2B5EF4-FFF2-40B4-BE49-F238E27FC236}">
                <a16:creationId xmlns:a16="http://schemas.microsoft.com/office/drawing/2014/main" id="{463BE4A1-3F91-D5A6-4CBB-6E261926416B}"/>
              </a:ext>
            </a:extLst>
          </p:cNvPr>
          <p:cNvSpPr>
            <a:spLocks noGrp="1"/>
          </p:cNvSpPr>
          <p:nvPr>
            <p:ph idx="1"/>
          </p:nvPr>
        </p:nvSpPr>
        <p:spPr/>
        <p:txBody>
          <a:bodyPr/>
          <a:lstStyle/>
          <a:p>
            <a:pPr marL="514350" indent="-514350">
              <a:lnSpc>
                <a:spcPct val="107000"/>
              </a:lnSpc>
              <a:spcBef>
                <a:spcPts val="0"/>
              </a:spcBef>
              <a:buFont typeface="+mj-lt"/>
              <a:buAutoNum type="arabicPeriod" startAt="2"/>
            </a:pPr>
            <a:r>
              <a:rPr lang="en-US" kern="100" dirty="0">
                <a:effectLst/>
                <a:latin typeface="Arial" panose="020B0604020202020204" pitchFamily="34" charset="0"/>
                <a:ea typeface="Calibri" panose="020F0502020204030204" pitchFamily="34" charset="0"/>
                <a:cs typeface="Arial" panose="020B0604020202020204" pitchFamily="34" charset="0"/>
              </a:rPr>
              <a:t>Five years of program performance data for program under review 		</a:t>
            </a:r>
            <a:r>
              <a:rPr lang="en-US" i="1" kern="100" dirty="0">
                <a:effectLst/>
                <a:latin typeface="Arial" panose="020B0604020202020204" pitchFamily="34" charset="0"/>
                <a:ea typeface="Calibri" panose="020F0502020204030204" pitchFamily="34" charset="0"/>
                <a:cs typeface="Arial" panose="020B0604020202020204" pitchFamily="34" charset="0"/>
              </a:rPr>
              <a:t>(balance between stability and innovation)</a:t>
            </a:r>
          </a:p>
          <a:p>
            <a:pPr marL="914400" lvl="1" indent="-457200">
              <a:lnSpc>
                <a:spcPct val="107000"/>
              </a:lnSpc>
              <a:spcBef>
                <a:spcPts val="0"/>
              </a:spcBef>
              <a:buFont typeface="+mj-lt"/>
              <a:buAutoNum type="alphaLcParenR"/>
            </a:pPr>
            <a:r>
              <a:rPr lang="en-US" sz="2400" kern="100" dirty="0">
                <a:latin typeface="Arial" panose="020B0604020202020204" pitchFamily="34" charset="0"/>
                <a:ea typeface="Calibri" panose="020F0502020204030204" pitchFamily="34" charset="0"/>
                <a:cs typeface="Arial" panose="020B0604020202020204" pitchFamily="34" charset="0"/>
              </a:rPr>
              <a:t>Participant outcome data </a:t>
            </a:r>
          </a:p>
          <a:p>
            <a:pPr marL="914400" lvl="1" indent="-457200">
              <a:lnSpc>
                <a:spcPct val="107000"/>
              </a:lnSpc>
              <a:spcBef>
                <a:spcPts val="0"/>
              </a:spcBef>
              <a:buFont typeface="+mj-lt"/>
              <a:buAutoNum type="alphaLcParenR"/>
            </a:pPr>
            <a:r>
              <a:rPr lang="en-US" sz="2400" kern="100" dirty="0">
                <a:latin typeface="Arial" panose="020B0604020202020204" pitchFamily="34" charset="0"/>
                <a:ea typeface="Calibri" panose="020F0502020204030204" pitchFamily="34" charset="0"/>
                <a:cs typeface="Arial" panose="020B0604020202020204" pitchFamily="34" charset="0"/>
              </a:rPr>
              <a:t>Qualifications of key staff (leadership and direct service)</a:t>
            </a:r>
          </a:p>
          <a:p>
            <a:pPr marL="914400" lvl="1" indent="-457200">
              <a:lnSpc>
                <a:spcPct val="107000"/>
              </a:lnSpc>
              <a:spcBef>
                <a:spcPts val="0"/>
              </a:spcBef>
              <a:buFont typeface="+mj-lt"/>
              <a:buAutoNum type="alphaLcParenR"/>
            </a:pPr>
            <a:r>
              <a:rPr lang="en-US" sz="2400" kern="100" dirty="0">
                <a:latin typeface="Arial" panose="020B0604020202020204" pitchFamily="34" charset="0"/>
                <a:ea typeface="Calibri" panose="020F0502020204030204" pitchFamily="34" charset="0"/>
                <a:cs typeface="Arial" panose="020B0604020202020204" pitchFamily="34" charset="0"/>
              </a:rPr>
              <a:t>Participant centered service delivery model (as evidenced by inclusion in decision-making, program evaluation, etc.)</a:t>
            </a:r>
          </a:p>
          <a:p>
            <a:pPr marL="914400" lvl="1" indent="-457200">
              <a:lnSpc>
                <a:spcPct val="107000"/>
              </a:lnSpc>
              <a:spcBef>
                <a:spcPts val="0"/>
              </a:spcBef>
              <a:buFont typeface="+mj-lt"/>
              <a:buAutoNum type="alphaLcParenR"/>
            </a:pPr>
            <a:r>
              <a:rPr lang="en-US" sz="2400" kern="100" dirty="0">
                <a:latin typeface="Arial" panose="020B0604020202020204" pitchFamily="34" charset="0"/>
                <a:ea typeface="Calibri" panose="020F0502020204030204" pitchFamily="34" charset="0"/>
                <a:cs typeface="Arial" panose="020B0604020202020204" pitchFamily="34" charset="0"/>
              </a:rPr>
              <a:t>Reputation in community (as determined by statements of support, reviews, external evaluation results, etc.)</a:t>
            </a:r>
          </a:p>
        </p:txBody>
      </p:sp>
      <p:sp>
        <p:nvSpPr>
          <p:cNvPr id="4" name="Date Placeholder 3">
            <a:extLst>
              <a:ext uri="{FF2B5EF4-FFF2-40B4-BE49-F238E27FC236}">
                <a16:creationId xmlns:a16="http://schemas.microsoft.com/office/drawing/2014/main" id="{08126838-78CE-5BBA-DE99-9BF127C71B58}"/>
              </a:ext>
            </a:extLst>
          </p:cNvPr>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9F9E59CF-12B5-8FC3-DCF2-1DC728C9BCBB}"/>
              </a:ext>
            </a:extLst>
          </p:cNvPr>
          <p:cNvSpPr>
            <a:spLocks noGrp="1"/>
          </p:cNvSpPr>
          <p:nvPr>
            <p:ph type="sldNum" sz="quarter" idx="4"/>
          </p:nvPr>
        </p:nvSpPr>
        <p:spPr/>
        <p:txBody>
          <a:bodyPr/>
          <a:lstStyle/>
          <a:p>
            <a:fld id="{287F944C-6315-6042-840E-B3BFFC821D31}" type="slidenum">
              <a:rPr lang="en-US" smtClean="0"/>
              <a:pPr/>
              <a:t>19</a:t>
            </a:fld>
            <a:endParaRPr lang="en-US" dirty="0"/>
          </a:p>
        </p:txBody>
      </p:sp>
    </p:spTree>
    <p:extLst>
      <p:ext uri="{BB962C8B-B14F-4D97-AF65-F5344CB8AC3E}">
        <p14:creationId xmlns:p14="http://schemas.microsoft.com/office/powerpoint/2010/main" val="3710524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813D0-40B6-A145-1962-22C680FA0FF7}"/>
              </a:ext>
            </a:extLst>
          </p:cNvPr>
          <p:cNvSpPr>
            <a:spLocks noGrp="1"/>
          </p:cNvSpPr>
          <p:nvPr>
            <p:ph type="title"/>
          </p:nvPr>
        </p:nvSpPr>
        <p:spPr/>
        <p:txBody>
          <a:bodyPr/>
          <a:lstStyle/>
          <a:p>
            <a:r>
              <a:rPr lang="en-US" dirty="0"/>
              <a:t>Items for Discussion</a:t>
            </a:r>
          </a:p>
        </p:txBody>
      </p:sp>
      <p:sp>
        <p:nvSpPr>
          <p:cNvPr id="3" name="Content Placeholder 2">
            <a:extLst>
              <a:ext uri="{FF2B5EF4-FFF2-40B4-BE49-F238E27FC236}">
                <a16:creationId xmlns:a16="http://schemas.microsoft.com/office/drawing/2014/main" id="{483D4418-9618-C054-F37E-287B1F8F6DC5}"/>
              </a:ext>
            </a:extLst>
          </p:cNvPr>
          <p:cNvSpPr>
            <a:spLocks noGrp="1"/>
          </p:cNvSpPr>
          <p:nvPr>
            <p:ph idx="1"/>
          </p:nvPr>
        </p:nvSpPr>
        <p:spPr>
          <a:xfrm>
            <a:off x="609600" y="1719973"/>
            <a:ext cx="6370320" cy="4055987"/>
          </a:xfrm>
        </p:spPr>
        <p:txBody>
          <a:bodyPr/>
          <a:lstStyle/>
          <a:p>
            <a:r>
              <a:rPr lang="en-US" dirty="0"/>
              <a:t>The Why, How, and What of Managing Changes to the MHB Allocation Process</a:t>
            </a:r>
          </a:p>
          <a:p>
            <a:r>
              <a:rPr lang="en-US" dirty="0"/>
              <a:t>Transitioning existing CCSF and CMHF funding cycles</a:t>
            </a:r>
          </a:p>
          <a:p>
            <a:pPr lvl="1"/>
            <a:r>
              <a:rPr lang="en-US" dirty="0"/>
              <a:t>Introducing Community Building Grant</a:t>
            </a:r>
          </a:p>
          <a:p>
            <a:r>
              <a:rPr lang="en-US" dirty="0"/>
              <a:t>Launching an Essential Services Fund</a:t>
            </a:r>
          </a:p>
          <a:p>
            <a:r>
              <a:rPr lang="en-US" dirty="0"/>
              <a:t>Policy and Practice Considerations</a:t>
            </a:r>
          </a:p>
          <a:p>
            <a:r>
              <a:rPr lang="en-US" dirty="0"/>
              <a:t>Decision Points</a:t>
            </a:r>
          </a:p>
          <a:p>
            <a:endParaRPr lang="en-US" dirty="0"/>
          </a:p>
          <a:p>
            <a:endParaRPr lang="en-US" dirty="0"/>
          </a:p>
        </p:txBody>
      </p:sp>
      <p:sp>
        <p:nvSpPr>
          <p:cNvPr id="4" name="Date Placeholder 3">
            <a:extLst>
              <a:ext uri="{FF2B5EF4-FFF2-40B4-BE49-F238E27FC236}">
                <a16:creationId xmlns:a16="http://schemas.microsoft.com/office/drawing/2014/main" id="{F622F0A4-944F-CA7C-7251-DDACD79EFC52}"/>
              </a:ext>
            </a:extLst>
          </p:cNvPr>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AE8FDC10-01DB-9426-696A-363073A3ED4E}"/>
              </a:ext>
            </a:extLst>
          </p:cNvPr>
          <p:cNvSpPr>
            <a:spLocks noGrp="1"/>
          </p:cNvSpPr>
          <p:nvPr>
            <p:ph type="sldNum" sz="quarter" idx="4"/>
          </p:nvPr>
        </p:nvSpPr>
        <p:spPr/>
        <p:txBody>
          <a:bodyPr/>
          <a:lstStyle/>
          <a:p>
            <a:fld id="{287F944C-6315-6042-840E-B3BFFC821D31}" type="slidenum">
              <a:rPr lang="en-US" smtClean="0"/>
              <a:pPr/>
              <a:t>2</a:t>
            </a:fld>
            <a:endParaRPr lang="en-US" dirty="0"/>
          </a:p>
        </p:txBody>
      </p:sp>
      <p:pic>
        <p:nvPicPr>
          <p:cNvPr id="1030" name="Picture 6" descr="Getting the Most Out of Your Transition | ISG">
            <a:extLst>
              <a:ext uri="{FF2B5EF4-FFF2-40B4-BE49-F238E27FC236}">
                <a16:creationId xmlns:a16="http://schemas.microsoft.com/office/drawing/2014/main" id="{1FA42D5F-A8F2-6E0A-CA56-50A66047B5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06920" y="1791969"/>
            <a:ext cx="4475480" cy="1745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24450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95D12A7-2646-F3FB-6454-D3C7BE679C1E}"/>
              </a:ext>
            </a:extLst>
          </p:cNvPr>
          <p:cNvSpPr>
            <a:spLocks noGrp="1"/>
          </p:cNvSpPr>
          <p:nvPr>
            <p:ph type="title"/>
          </p:nvPr>
        </p:nvSpPr>
        <p:spPr/>
        <p:txBody>
          <a:bodyPr/>
          <a:lstStyle/>
          <a:p>
            <a:r>
              <a:rPr lang="en-US" dirty="0"/>
              <a:t>Selection Process and Timeline</a:t>
            </a:r>
          </a:p>
        </p:txBody>
      </p:sp>
      <p:sp>
        <p:nvSpPr>
          <p:cNvPr id="7" name="Text Placeholder 6">
            <a:extLst>
              <a:ext uri="{FF2B5EF4-FFF2-40B4-BE49-F238E27FC236}">
                <a16:creationId xmlns:a16="http://schemas.microsoft.com/office/drawing/2014/main" id="{CDB2B01B-08E0-3ECC-1F6F-398B47134C48}"/>
              </a:ext>
            </a:extLst>
          </p:cNvPr>
          <p:cNvSpPr>
            <a:spLocks noGrp="1"/>
          </p:cNvSpPr>
          <p:nvPr>
            <p:ph type="body" idx="1"/>
          </p:nvPr>
        </p:nvSpPr>
        <p:spPr/>
        <p:txBody>
          <a:bodyPr/>
          <a:lstStyle/>
          <a:p>
            <a:r>
              <a:rPr lang="en-US" dirty="0"/>
              <a:t>Key Considerations</a:t>
            </a:r>
          </a:p>
        </p:txBody>
      </p:sp>
      <p:sp>
        <p:nvSpPr>
          <p:cNvPr id="4" name="Date Placeholder 3">
            <a:extLst>
              <a:ext uri="{FF2B5EF4-FFF2-40B4-BE49-F238E27FC236}">
                <a16:creationId xmlns:a16="http://schemas.microsoft.com/office/drawing/2014/main" id="{08FC7021-B546-B583-9EE6-FB4E20696610}"/>
              </a:ext>
            </a:extLst>
          </p:cNvPr>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E68DD90B-24C4-C6C0-424E-EBC020B83ED4}"/>
              </a:ext>
            </a:extLst>
          </p:cNvPr>
          <p:cNvSpPr>
            <a:spLocks noGrp="1"/>
          </p:cNvSpPr>
          <p:nvPr>
            <p:ph type="sldNum" sz="quarter" idx="4"/>
          </p:nvPr>
        </p:nvSpPr>
        <p:spPr/>
        <p:txBody>
          <a:bodyPr/>
          <a:lstStyle/>
          <a:p>
            <a:fld id="{287F944C-6315-6042-840E-B3BFFC821D31}" type="slidenum">
              <a:rPr lang="en-US" smtClean="0"/>
              <a:pPr/>
              <a:t>20</a:t>
            </a:fld>
            <a:endParaRPr lang="en-US" dirty="0"/>
          </a:p>
        </p:txBody>
      </p:sp>
    </p:spTree>
    <p:extLst>
      <p:ext uri="{BB962C8B-B14F-4D97-AF65-F5344CB8AC3E}">
        <p14:creationId xmlns:p14="http://schemas.microsoft.com/office/powerpoint/2010/main" val="3499769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755F6-7DB2-856A-52A9-41455AEFE380}"/>
              </a:ext>
            </a:extLst>
          </p:cNvPr>
          <p:cNvSpPr>
            <a:spLocks noGrp="1"/>
          </p:cNvSpPr>
          <p:nvPr>
            <p:ph type="title"/>
          </p:nvPr>
        </p:nvSpPr>
        <p:spPr/>
        <p:txBody>
          <a:bodyPr/>
          <a:lstStyle/>
          <a:p>
            <a:r>
              <a:rPr lang="en-US" dirty="0"/>
              <a:t>Focus on Results</a:t>
            </a:r>
          </a:p>
        </p:txBody>
      </p:sp>
      <p:sp>
        <p:nvSpPr>
          <p:cNvPr id="3" name="Content Placeholder 2">
            <a:extLst>
              <a:ext uri="{FF2B5EF4-FFF2-40B4-BE49-F238E27FC236}">
                <a16:creationId xmlns:a16="http://schemas.microsoft.com/office/drawing/2014/main" id="{5A540CED-09A7-3437-110D-F58221AB9F5E}"/>
              </a:ext>
            </a:extLst>
          </p:cNvPr>
          <p:cNvSpPr>
            <a:spLocks noGrp="1"/>
          </p:cNvSpPr>
          <p:nvPr>
            <p:ph idx="1"/>
          </p:nvPr>
        </p:nvSpPr>
        <p:spPr/>
        <p:txBody>
          <a:bodyPr/>
          <a:lstStyle/>
          <a:p>
            <a:r>
              <a:rPr lang="en-US" dirty="0"/>
              <a:t>Submitted application material</a:t>
            </a:r>
          </a:p>
          <a:p>
            <a:pPr lvl="1"/>
            <a:r>
              <a:rPr lang="en-US" dirty="0"/>
              <a:t>Audit, financial statements, 990</a:t>
            </a:r>
          </a:p>
          <a:p>
            <a:pPr lvl="1"/>
            <a:r>
              <a:rPr lang="en-US" dirty="0"/>
              <a:t>Board list and organizational table</a:t>
            </a:r>
          </a:p>
          <a:p>
            <a:pPr lvl="1"/>
            <a:r>
              <a:rPr lang="en-US" dirty="0"/>
              <a:t>Strategic plan</a:t>
            </a:r>
          </a:p>
          <a:p>
            <a:r>
              <a:rPr lang="en-US" dirty="0"/>
              <a:t>Publicly available information</a:t>
            </a:r>
          </a:p>
          <a:p>
            <a:pPr lvl="1"/>
            <a:r>
              <a:rPr lang="en-US" dirty="0"/>
              <a:t>Website review and annual report</a:t>
            </a:r>
          </a:p>
          <a:p>
            <a:pPr lvl="1"/>
            <a:r>
              <a:rPr lang="en-US" dirty="0"/>
              <a:t>Publications/articles</a:t>
            </a:r>
          </a:p>
          <a:p>
            <a:r>
              <a:rPr lang="en-US" dirty="0"/>
              <a:t>Site Visits</a:t>
            </a:r>
          </a:p>
          <a:p>
            <a:pPr lvl="1"/>
            <a:r>
              <a:rPr lang="en-US" dirty="0"/>
              <a:t>Meet with staff, participants (as appropriate) and key stakeholders</a:t>
            </a:r>
          </a:p>
          <a:p>
            <a:pPr lvl="1"/>
            <a:r>
              <a:rPr lang="en-US" dirty="0"/>
              <a:t>See program in action (when appropriate)</a:t>
            </a:r>
          </a:p>
        </p:txBody>
      </p:sp>
      <p:sp>
        <p:nvSpPr>
          <p:cNvPr id="4" name="Date Placeholder 3">
            <a:extLst>
              <a:ext uri="{FF2B5EF4-FFF2-40B4-BE49-F238E27FC236}">
                <a16:creationId xmlns:a16="http://schemas.microsoft.com/office/drawing/2014/main" id="{C5DD7838-3829-6DEF-BA22-60DAB141206B}"/>
              </a:ext>
            </a:extLst>
          </p:cNvPr>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BD556B24-6D52-32DA-3BBB-DCE19CDCE860}"/>
              </a:ext>
            </a:extLst>
          </p:cNvPr>
          <p:cNvSpPr>
            <a:spLocks noGrp="1"/>
          </p:cNvSpPr>
          <p:nvPr>
            <p:ph type="sldNum" sz="quarter" idx="4"/>
          </p:nvPr>
        </p:nvSpPr>
        <p:spPr/>
        <p:txBody>
          <a:bodyPr/>
          <a:lstStyle/>
          <a:p>
            <a:fld id="{287F944C-6315-6042-840E-B3BFFC821D31}" type="slidenum">
              <a:rPr lang="en-US" smtClean="0"/>
              <a:pPr/>
              <a:t>21</a:t>
            </a:fld>
            <a:endParaRPr lang="en-US" dirty="0"/>
          </a:p>
        </p:txBody>
      </p:sp>
    </p:spTree>
    <p:extLst>
      <p:ext uri="{BB962C8B-B14F-4D97-AF65-F5344CB8AC3E}">
        <p14:creationId xmlns:p14="http://schemas.microsoft.com/office/powerpoint/2010/main" val="4177167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D0485-DBE0-B321-5DFE-5D4562E270F8}"/>
              </a:ext>
            </a:extLst>
          </p:cNvPr>
          <p:cNvSpPr>
            <a:spLocks noGrp="1"/>
          </p:cNvSpPr>
          <p:nvPr>
            <p:ph type="title"/>
          </p:nvPr>
        </p:nvSpPr>
        <p:spPr/>
        <p:txBody>
          <a:bodyPr/>
          <a:lstStyle/>
          <a:p>
            <a:r>
              <a:rPr lang="en-US" dirty="0"/>
              <a:t>Process Timeline</a:t>
            </a:r>
          </a:p>
        </p:txBody>
      </p:sp>
      <p:sp>
        <p:nvSpPr>
          <p:cNvPr id="3" name="Date Placeholder 2">
            <a:extLst>
              <a:ext uri="{FF2B5EF4-FFF2-40B4-BE49-F238E27FC236}">
                <a16:creationId xmlns:a16="http://schemas.microsoft.com/office/drawing/2014/main" id="{E25F4B8D-A6D9-3469-902D-70982BF1070F}"/>
              </a:ext>
            </a:extLst>
          </p:cNvPr>
          <p:cNvSpPr>
            <a:spLocks noGrp="1"/>
          </p:cNvSpPr>
          <p:nvPr>
            <p:ph type="dt" sz="half" idx="2"/>
          </p:nvPr>
        </p:nvSpPr>
        <p:spPr/>
        <p:txBody>
          <a:bodyPr/>
          <a:lstStyle/>
          <a:p>
            <a:fld id="{8466350E-FD96-544C-AE0E-5023492063AA}" type="datetime4">
              <a:rPr lang="en-US" smtClean="0"/>
              <a:t>January 26, 2024</a:t>
            </a:fld>
            <a:endParaRPr lang="en-US"/>
          </a:p>
        </p:txBody>
      </p:sp>
      <p:sp>
        <p:nvSpPr>
          <p:cNvPr id="4" name="Slide Number Placeholder 3">
            <a:extLst>
              <a:ext uri="{FF2B5EF4-FFF2-40B4-BE49-F238E27FC236}">
                <a16:creationId xmlns:a16="http://schemas.microsoft.com/office/drawing/2014/main" id="{D2B9A76E-83C1-6FC1-54F4-B4B938AE762C}"/>
              </a:ext>
            </a:extLst>
          </p:cNvPr>
          <p:cNvSpPr>
            <a:spLocks noGrp="1"/>
          </p:cNvSpPr>
          <p:nvPr>
            <p:ph type="sldNum" sz="quarter" idx="4"/>
          </p:nvPr>
        </p:nvSpPr>
        <p:spPr/>
        <p:txBody>
          <a:bodyPr/>
          <a:lstStyle/>
          <a:p>
            <a:fld id="{287F944C-6315-6042-840E-B3BFFC821D31}" type="slidenum">
              <a:rPr lang="en-US" smtClean="0"/>
              <a:pPr/>
              <a:t>22</a:t>
            </a:fld>
            <a:endParaRPr lang="en-US" dirty="0"/>
          </a:p>
        </p:txBody>
      </p:sp>
      <p:graphicFrame>
        <p:nvGraphicFramePr>
          <p:cNvPr id="5" name="Content Placeholder 5">
            <a:extLst>
              <a:ext uri="{FF2B5EF4-FFF2-40B4-BE49-F238E27FC236}">
                <a16:creationId xmlns:a16="http://schemas.microsoft.com/office/drawing/2014/main" id="{36F9F251-868D-0723-B50E-CBA1292C97E3}"/>
              </a:ext>
            </a:extLst>
          </p:cNvPr>
          <p:cNvGraphicFramePr>
            <a:graphicFrameLocks/>
          </p:cNvGraphicFramePr>
          <p:nvPr/>
        </p:nvGraphicFramePr>
        <p:xfrm>
          <a:off x="1876462" y="1148409"/>
          <a:ext cx="8422431" cy="1559560"/>
        </p:xfrm>
        <a:graphic>
          <a:graphicData uri="http://schemas.openxmlformats.org/drawingml/2006/table">
            <a:tbl>
              <a:tblPr firstRow="1" bandRow="1">
                <a:tableStyleId>{5C22544A-7EE6-4342-B048-85BDC9FD1C3A}</a:tableStyleId>
              </a:tblPr>
              <a:tblGrid>
                <a:gridCol w="3011225">
                  <a:extLst>
                    <a:ext uri="{9D8B030D-6E8A-4147-A177-3AD203B41FA5}">
                      <a16:colId xmlns:a16="http://schemas.microsoft.com/office/drawing/2014/main" val="3844336985"/>
                    </a:ext>
                  </a:extLst>
                </a:gridCol>
                <a:gridCol w="2425959">
                  <a:extLst>
                    <a:ext uri="{9D8B030D-6E8A-4147-A177-3AD203B41FA5}">
                      <a16:colId xmlns:a16="http://schemas.microsoft.com/office/drawing/2014/main" val="3595098037"/>
                    </a:ext>
                  </a:extLst>
                </a:gridCol>
                <a:gridCol w="2985247">
                  <a:extLst>
                    <a:ext uri="{9D8B030D-6E8A-4147-A177-3AD203B41FA5}">
                      <a16:colId xmlns:a16="http://schemas.microsoft.com/office/drawing/2014/main" val="4157672286"/>
                    </a:ext>
                  </a:extLst>
                </a:gridCol>
              </a:tblGrid>
              <a:tr h="370840">
                <a:tc>
                  <a:txBody>
                    <a:bodyPr/>
                    <a:lstStyle/>
                    <a:p>
                      <a:r>
                        <a:rPr lang="en-US" dirty="0"/>
                        <a:t>October 2024</a:t>
                      </a:r>
                    </a:p>
                  </a:txBody>
                  <a:tcPr/>
                </a:tc>
                <a:tc>
                  <a:txBody>
                    <a:bodyPr/>
                    <a:lstStyle/>
                    <a:p>
                      <a:r>
                        <a:rPr lang="en-US" dirty="0"/>
                        <a:t>November 2024</a:t>
                      </a:r>
                    </a:p>
                  </a:txBody>
                  <a:tcPr/>
                </a:tc>
                <a:tc>
                  <a:txBody>
                    <a:bodyPr/>
                    <a:lstStyle/>
                    <a:p>
                      <a:r>
                        <a:rPr lang="en-US" dirty="0"/>
                        <a:t>December 2024</a:t>
                      </a:r>
                    </a:p>
                  </a:txBody>
                  <a:tcPr/>
                </a:tc>
                <a:extLst>
                  <a:ext uri="{0D108BD9-81ED-4DB2-BD59-A6C34878D82A}">
                    <a16:rowId xmlns:a16="http://schemas.microsoft.com/office/drawing/2014/main" val="4027767172"/>
                  </a:ext>
                </a:extLst>
              </a:tr>
              <a:tr h="370840">
                <a:tc>
                  <a:txBody>
                    <a:bodyPr/>
                    <a:lstStyle/>
                    <a:p>
                      <a:r>
                        <a:rPr lang="en-US" dirty="0">
                          <a:solidFill>
                            <a:schemeClr val="tx2"/>
                          </a:solidFill>
                        </a:rPr>
                        <a:t>Public Announcement</a:t>
                      </a:r>
                    </a:p>
                    <a:p>
                      <a:r>
                        <a:rPr lang="en-US" dirty="0">
                          <a:solidFill>
                            <a:schemeClr val="tx2"/>
                          </a:solidFill>
                        </a:rPr>
                        <a:t>Application opens - Material available on website</a:t>
                      </a:r>
                    </a:p>
                  </a:txBody>
                  <a:tcPr/>
                </a:tc>
                <a:tc>
                  <a:txBody>
                    <a:bodyPr/>
                    <a:lstStyle/>
                    <a:p>
                      <a:r>
                        <a:rPr lang="en-US" dirty="0">
                          <a:solidFill>
                            <a:schemeClr val="tx2"/>
                          </a:solidFill>
                        </a:rPr>
                        <a:t>Application workshops and technical assistance with MHB staff</a:t>
                      </a:r>
                    </a:p>
                  </a:txBody>
                  <a:tcPr/>
                </a:tc>
                <a:tc>
                  <a:txBody>
                    <a:bodyPr/>
                    <a:lstStyle/>
                    <a:p>
                      <a:r>
                        <a:rPr lang="en-US" dirty="0">
                          <a:solidFill>
                            <a:schemeClr val="tx2"/>
                          </a:solidFill>
                        </a:rPr>
                        <a:t>Application material due</a:t>
                      </a:r>
                    </a:p>
                  </a:txBody>
                  <a:tcPr/>
                </a:tc>
                <a:extLst>
                  <a:ext uri="{0D108BD9-81ED-4DB2-BD59-A6C34878D82A}">
                    <a16:rowId xmlns:a16="http://schemas.microsoft.com/office/drawing/2014/main" val="4060545712"/>
                  </a:ext>
                </a:extLst>
              </a:tr>
            </a:tbl>
          </a:graphicData>
        </a:graphic>
      </p:graphicFrame>
      <p:graphicFrame>
        <p:nvGraphicFramePr>
          <p:cNvPr id="6" name="Content Placeholder 5">
            <a:extLst>
              <a:ext uri="{FF2B5EF4-FFF2-40B4-BE49-F238E27FC236}">
                <a16:creationId xmlns:a16="http://schemas.microsoft.com/office/drawing/2014/main" id="{123E59C3-0117-6FC0-84F1-1B0D67DF56A0}"/>
              </a:ext>
            </a:extLst>
          </p:cNvPr>
          <p:cNvGraphicFramePr>
            <a:graphicFrameLocks/>
          </p:cNvGraphicFramePr>
          <p:nvPr/>
        </p:nvGraphicFramePr>
        <p:xfrm>
          <a:off x="1876462" y="3022961"/>
          <a:ext cx="8422431" cy="1559560"/>
        </p:xfrm>
        <a:graphic>
          <a:graphicData uri="http://schemas.openxmlformats.org/drawingml/2006/table">
            <a:tbl>
              <a:tblPr firstRow="1" bandRow="1">
                <a:tableStyleId>{5C22544A-7EE6-4342-B048-85BDC9FD1C3A}</a:tableStyleId>
              </a:tblPr>
              <a:tblGrid>
                <a:gridCol w="3034551">
                  <a:extLst>
                    <a:ext uri="{9D8B030D-6E8A-4147-A177-3AD203B41FA5}">
                      <a16:colId xmlns:a16="http://schemas.microsoft.com/office/drawing/2014/main" val="3844336985"/>
                    </a:ext>
                  </a:extLst>
                </a:gridCol>
                <a:gridCol w="2425959">
                  <a:extLst>
                    <a:ext uri="{9D8B030D-6E8A-4147-A177-3AD203B41FA5}">
                      <a16:colId xmlns:a16="http://schemas.microsoft.com/office/drawing/2014/main" val="3595098037"/>
                    </a:ext>
                  </a:extLst>
                </a:gridCol>
                <a:gridCol w="2961921">
                  <a:extLst>
                    <a:ext uri="{9D8B030D-6E8A-4147-A177-3AD203B41FA5}">
                      <a16:colId xmlns:a16="http://schemas.microsoft.com/office/drawing/2014/main" val="4157672286"/>
                    </a:ext>
                  </a:extLst>
                </a:gridCol>
              </a:tblGrid>
              <a:tr h="370840">
                <a:tc>
                  <a:txBody>
                    <a:bodyPr/>
                    <a:lstStyle/>
                    <a:p>
                      <a:r>
                        <a:rPr lang="en-US" dirty="0"/>
                        <a:t>January 2025</a:t>
                      </a:r>
                    </a:p>
                  </a:txBody>
                  <a:tcPr/>
                </a:tc>
                <a:tc>
                  <a:txBody>
                    <a:bodyPr/>
                    <a:lstStyle/>
                    <a:p>
                      <a:r>
                        <a:rPr lang="en-US" dirty="0"/>
                        <a:t>February 2025</a:t>
                      </a:r>
                    </a:p>
                  </a:txBody>
                  <a:tcPr/>
                </a:tc>
                <a:tc>
                  <a:txBody>
                    <a:bodyPr/>
                    <a:lstStyle/>
                    <a:p>
                      <a:r>
                        <a:rPr lang="en-US" dirty="0"/>
                        <a:t>March 2025</a:t>
                      </a:r>
                    </a:p>
                  </a:txBody>
                  <a:tcPr/>
                </a:tc>
                <a:extLst>
                  <a:ext uri="{0D108BD9-81ED-4DB2-BD59-A6C34878D82A}">
                    <a16:rowId xmlns:a16="http://schemas.microsoft.com/office/drawing/2014/main" val="4027767172"/>
                  </a:ext>
                </a:extLst>
              </a:tr>
              <a:tr h="370840">
                <a:tc>
                  <a:txBody>
                    <a:bodyPr/>
                    <a:lstStyle/>
                    <a:p>
                      <a:r>
                        <a:rPr lang="en-US" dirty="0">
                          <a:solidFill>
                            <a:schemeClr val="tx2"/>
                          </a:solidFill>
                        </a:rPr>
                        <a:t>Application material review - individual</a:t>
                      </a:r>
                    </a:p>
                  </a:txBody>
                  <a:tcPr/>
                </a:tc>
                <a:tc>
                  <a:txBody>
                    <a:bodyPr/>
                    <a:lstStyle/>
                    <a:p>
                      <a:r>
                        <a:rPr lang="en-US" dirty="0">
                          <a:solidFill>
                            <a:schemeClr val="tx2"/>
                          </a:solidFill>
                        </a:rPr>
                        <a:t>Agency site visits conducted based on preliminary recommendations</a:t>
                      </a:r>
                    </a:p>
                  </a:txBody>
                  <a:tcPr/>
                </a:tc>
                <a:tc>
                  <a:txBody>
                    <a:bodyPr/>
                    <a:lstStyle/>
                    <a:p>
                      <a:r>
                        <a:rPr lang="en-US" dirty="0">
                          <a:solidFill>
                            <a:schemeClr val="tx2"/>
                          </a:solidFill>
                        </a:rPr>
                        <a:t>Follow-up and additional site visits as needed</a:t>
                      </a:r>
                    </a:p>
                    <a:p>
                      <a:r>
                        <a:rPr lang="en-US" dirty="0">
                          <a:solidFill>
                            <a:schemeClr val="tx2"/>
                          </a:solidFill>
                        </a:rPr>
                        <a:t>Final review team meetings</a:t>
                      </a:r>
                    </a:p>
                  </a:txBody>
                  <a:tcPr/>
                </a:tc>
                <a:extLst>
                  <a:ext uri="{0D108BD9-81ED-4DB2-BD59-A6C34878D82A}">
                    <a16:rowId xmlns:a16="http://schemas.microsoft.com/office/drawing/2014/main" val="4060545712"/>
                  </a:ext>
                </a:extLst>
              </a:tr>
            </a:tbl>
          </a:graphicData>
        </a:graphic>
      </p:graphicFrame>
      <p:graphicFrame>
        <p:nvGraphicFramePr>
          <p:cNvPr id="7" name="Content Placeholder 5">
            <a:extLst>
              <a:ext uri="{FF2B5EF4-FFF2-40B4-BE49-F238E27FC236}">
                <a16:creationId xmlns:a16="http://schemas.microsoft.com/office/drawing/2014/main" id="{3457BD46-5FC1-34D9-1C44-096056EEBCAE}"/>
              </a:ext>
            </a:extLst>
          </p:cNvPr>
          <p:cNvGraphicFramePr>
            <a:graphicFrameLocks/>
          </p:cNvGraphicFramePr>
          <p:nvPr/>
        </p:nvGraphicFramePr>
        <p:xfrm>
          <a:off x="1884785" y="4897514"/>
          <a:ext cx="8422431" cy="1010920"/>
        </p:xfrm>
        <a:graphic>
          <a:graphicData uri="http://schemas.openxmlformats.org/drawingml/2006/table">
            <a:tbl>
              <a:tblPr firstRow="1" bandRow="1">
                <a:tableStyleId>{5C22544A-7EE6-4342-B048-85BDC9FD1C3A}</a:tableStyleId>
              </a:tblPr>
              <a:tblGrid>
                <a:gridCol w="3040224">
                  <a:extLst>
                    <a:ext uri="{9D8B030D-6E8A-4147-A177-3AD203B41FA5}">
                      <a16:colId xmlns:a16="http://schemas.microsoft.com/office/drawing/2014/main" val="3844336985"/>
                    </a:ext>
                  </a:extLst>
                </a:gridCol>
                <a:gridCol w="2873829">
                  <a:extLst>
                    <a:ext uri="{9D8B030D-6E8A-4147-A177-3AD203B41FA5}">
                      <a16:colId xmlns:a16="http://schemas.microsoft.com/office/drawing/2014/main" val="3595098037"/>
                    </a:ext>
                  </a:extLst>
                </a:gridCol>
                <a:gridCol w="2508378">
                  <a:extLst>
                    <a:ext uri="{9D8B030D-6E8A-4147-A177-3AD203B41FA5}">
                      <a16:colId xmlns:a16="http://schemas.microsoft.com/office/drawing/2014/main" val="4157672286"/>
                    </a:ext>
                  </a:extLst>
                </a:gridCol>
              </a:tblGrid>
              <a:tr h="370840">
                <a:tc>
                  <a:txBody>
                    <a:bodyPr/>
                    <a:lstStyle/>
                    <a:p>
                      <a:r>
                        <a:rPr lang="en-US" dirty="0"/>
                        <a:t>April 2025</a:t>
                      </a:r>
                    </a:p>
                  </a:txBody>
                  <a:tcPr/>
                </a:tc>
                <a:tc>
                  <a:txBody>
                    <a:bodyPr/>
                    <a:lstStyle/>
                    <a:p>
                      <a:r>
                        <a:rPr lang="en-US" dirty="0"/>
                        <a:t>May 2025</a:t>
                      </a:r>
                    </a:p>
                  </a:txBody>
                  <a:tcPr/>
                </a:tc>
                <a:tc>
                  <a:txBody>
                    <a:bodyPr/>
                    <a:lstStyle/>
                    <a:p>
                      <a:r>
                        <a:rPr lang="en-US" dirty="0"/>
                        <a:t>June 2025</a:t>
                      </a:r>
                    </a:p>
                  </a:txBody>
                  <a:tcPr/>
                </a:tc>
                <a:extLst>
                  <a:ext uri="{0D108BD9-81ED-4DB2-BD59-A6C34878D82A}">
                    <a16:rowId xmlns:a16="http://schemas.microsoft.com/office/drawing/2014/main" val="4027767172"/>
                  </a:ext>
                </a:extLst>
              </a:tr>
              <a:tr h="370840">
                <a:tc>
                  <a:txBody>
                    <a:bodyPr/>
                    <a:lstStyle/>
                    <a:p>
                      <a:r>
                        <a:rPr lang="en-US" dirty="0">
                          <a:solidFill>
                            <a:schemeClr val="tx2"/>
                          </a:solidFill>
                        </a:rPr>
                        <a:t>Trustee final decision and board resolution</a:t>
                      </a:r>
                    </a:p>
                  </a:txBody>
                  <a:tcPr/>
                </a:tc>
                <a:tc>
                  <a:txBody>
                    <a:bodyPr/>
                    <a:lstStyle/>
                    <a:p>
                      <a:r>
                        <a:rPr lang="en-US" dirty="0">
                          <a:solidFill>
                            <a:schemeClr val="tx2"/>
                          </a:solidFill>
                        </a:rPr>
                        <a:t>Contracts Signed for essential service providers</a:t>
                      </a:r>
                    </a:p>
                  </a:txBody>
                  <a:tcPr/>
                </a:tc>
                <a:tc>
                  <a:txBody>
                    <a:bodyPr/>
                    <a:lstStyle/>
                    <a:p>
                      <a:r>
                        <a:rPr lang="en-US" dirty="0"/>
                        <a:t>*Contract extensions for CCSF agencies</a:t>
                      </a:r>
                    </a:p>
                  </a:txBody>
                  <a:tcPr/>
                </a:tc>
                <a:extLst>
                  <a:ext uri="{0D108BD9-81ED-4DB2-BD59-A6C34878D82A}">
                    <a16:rowId xmlns:a16="http://schemas.microsoft.com/office/drawing/2014/main" val="4060545712"/>
                  </a:ext>
                </a:extLst>
              </a:tr>
            </a:tbl>
          </a:graphicData>
        </a:graphic>
      </p:graphicFrame>
    </p:spTree>
    <p:extLst>
      <p:ext uri="{BB962C8B-B14F-4D97-AF65-F5344CB8AC3E}">
        <p14:creationId xmlns:p14="http://schemas.microsoft.com/office/powerpoint/2010/main" val="40550160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D78E1-A248-0271-36C5-9C7E7F7E4063}"/>
              </a:ext>
            </a:extLst>
          </p:cNvPr>
          <p:cNvSpPr>
            <a:spLocks noGrp="1"/>
          </p:cNvSpPr>
          <p:nvPr>
            <p:ph type="title"/>
          </p:nvPr>
        </p:nvSpPr>
        <p:spPr/>
        <p:txBody>
          <a:bodyPr/>
          <a:lstStyle/>
          <a:p>
            <a:r>
              <a:rPr lang="en-US" dirty="0"/>
              <a:t>Policy and Practice Considerations</a:t>
            </a:r>
          </a:p>
        </p:txBody>
      </p:sp>
      <p:sp>
        <p:nvSpPr>
          <p:cNvPr id="3" name="Text Placeholder 2">
            <a:extLst>
              <a:ext uri="{FF2B5EF4-FFF2-40B4-BE49-F238E27FC236}">
                <a16:creationId xmlns:a16="http://schemas.microsoft.com/office/drawing/2014/main" id="{00086B37-C225-A796-D265-6EF08F5C16B0}"/>
              </a:ext>
            </a:extLst>
          </p:cNvPr>
          <p:cNvSpPr>
            <a:spLocks noGrp="1"/>
          </p:cNvSpPr>
          <p:nvPr>
            <p:ph type="body" idx="1"/>
          </p:nvPr>
        </p:nvSpPr>
        <p:spPr/>
        <p:txBody>
          <a:bodyPr/>
          <a:lstStyle/>
          <a:p>
            <a:r>
              <a:rPr lang="en-US" dirty="0"/>
              <a:t>Changes for Consideration</a:t>
            </a:r>
          </a:p>
        </p:txBody>
      </p:sp>
      <p:sp>
        <p:nvSpPr>
          <p:cNvPr id="4" name="Date Placeholder 3">
            <a:extLst>
              <a:ext uri="{FF2B5EF4-FFF2-40B4-BE49-F238E27FC236}">
                <a16:creationId xmlns:a16="http://schemas.microsoft.com/office/drawing/2014/main" id="{32F49BBC-D155-0A60-A113-E7DC9F3DE722}"/>
              </a:ext>
            </a:extLst>
          </p:cNvPr>
          <p:cNvSpPr>
            <a:spLocks noGrp="1"/>
          </p:cNvSpPr>
          <p:nvPr>
            <p:ph type="dt" sz="half" idx="2"/>
          </p:nvPr>
        </p:nvSpPr>
        <p:spPr/>
        <p:txBody>
          <a:bodyPr/>
          <a:lstStyle/>
          <a:p>
            <a:fld id="{2A426BFE-2333-0746-A516-6DEF36BCF74C}" type="datetime4">
              <a:rPr lang="en-US" smtClean="0"/>
              <a:t>January 26, 2024</a:t>
            </a:fld>
            <a:endParaRPr lang="en-US"/>
          </a:p>
        </p:txBody>
      </p:sp>
      <p:sp>
        <p:nvSpPr>
          <p:cNvPr id="5" name="Slide Number Placeholder 4">
            <a:extLst>
              <a:ext uri="{FF2B5EF4-FFF2-40B4-BE49-F238E27FC236}">
                <a16:creationId xmlns:a16="http://schemas.microsoft.com/office/drawing/2014/main" id="{FE8C753C-5F5E-B4AF-0FC0-98E976F54D6A}"/>
              </a:ext>
            </a:extLst>
          </p:cNvPr>
          <p:cNvSpPr>
            <a:spLocks noGrp="1"/>
          </p:cNvSpPr>
          <p:nvPr>
            <p:ph type="sldNum" sz="quarter" idx="4"/>
          </p:nvPr>
        </p:nvSpPr>
        <p:spPr/>
        <p:txBody>
          <a:bodyPr/>
          <a:lstStyle/>
          <a:p>
            <a:fld id="{287F944C-6315-6042-840E-B3BFFC821D31}" type="slidenum">
              <a:rPr lang="en-US" smtClean="0"/>
              <a:pPr/>
              <a:t>23</a:t>
            </a:fld>
            <a:endParaRPr lang="en-US" dirty="0"/>
          </a:p>
        </p:txBody>
      </p:sp>
    </p:spTree>
    <p:extLst>
      <p:ext uri="{BB962C8B-B14F-4D97-AF65-F5344CB8AC3E}">
        <p14:creationId xmlns:p14="http://schemas.microsoft.com/office/powerpoint/2010/main" val="16906872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9B68D-BBBA-8C86-4200-49629828D8EE}"/>
              </a:ext>
            </a:extLst>
          </p:cNvPr>
          <p:cNvSpPr>
            <a:spLocks noGrp="1"/>
          </p:cNvSpPr>
          <p:nvPr>
            <p:ph type="title"/>
          </p:nvPr>
        </p:nvSpPr>
        <p:spPr/>
        <p:txBody>
          <a:bodyPr/>
          <a:lstStyle/>
          <a:p>
            <a:r>
              <a:rPr lang="en-US" dirty="0"/>
              <a:t>Board Resolution Practices</a:t>
            </a:r>
          </a:p>
        </p:txBody>
      </p:sp>
      <p:sp>
        <p:nvSpPr>
          <p:cNvPr id="3" name="Content Placeholder 2">
            <a:extLst>
              <a:ext uri="{FF2B5EF4-FFF2-40B4-BE49-F238E27FC236}">
                <a16:creationId xmlns:a16="http://schemas.microsoft.com/office/drawing/2014/main" id="{11810EC7-0211-2D98-763B-75C48F5F2C25}"/>
              </a:ext>
            </a:extLst>
          </p:cNvPr>
          <p:cNvSpPr>
            <a:spLocks noGrp="1"/>
          </p:cNvSpPr>
          <p:nvPr>
            <p:ph sz="half" idx="1"/>
          </p:nvPr>
        </p:nvSpPr>
        <p:spPr/>
        <p:txBody>
          <a:bodyPr/>
          <a:lstStyle/>
          <a:p>
            <a:r>
              <a:rPr lang="en-US" dirty="0"/>
              <a:t>Funding resolutions specify -</a:t>
            </a:r>
          </a:p>
          <a:p>
            <a:pPr marL="457200" indent="-457200">
              <a:buFont typeface="+mj-lt"/>
              <a:buAutoNum type="arabicPeriod"/>
            </a:pPr>
            <a:r>
              <a:rPr lang="en-US" dirty="0"/>
              <a:t>Purpose of funding, </a:t>
            </a:r>
          </a:p>
          <a:p>
            <a:pPr marL="457200" indent="-457200">
              <a:buFont typeface="+mj-lt"/>
              <a:buAutoNum type="arabicPeriod"/>
            </a:pPr>
            <a:r>
              <a:rPr lang="en-US" dirty="0"/>
              <a:t>Maximum amount of funding, </a:t>
            </a:r>
          </a:p>
          <a:p>
            <a:pPr marL="457200" indent="-457200">
              <a:buFont typeface="+mj-lt"/>
              <a:buAutoNum type="arabicPeriod"/>
            </a:pPr>
            <a:r>
              <a:rPr lang="en-US" dirty="0"/>
              <a:t>Funding period, and </a:t>
            </a:r>
          </a:p>
          <a:p>
            <a:pPr marL="457200" indent="-457200">
              <a:buFont typeface="+mj-lt"/>
              <a:buAutoNum type="arabicPeriod"/>
            </a:pPr>
            <a:r>
              <a:rPr lang="en-US" dirty="0"/>
              <a:t>Awardee</a:t>
            </a:r>
          </a:p>
        </p:txBody>
      </p:sp>
      <p:sp>
        <p:nvSpPr>
          <p:cNvPr id="4" name="Content Placeholder 3">
            <a:extLst>
              <a:ext uri="{FF2B5EF4-FFF2-40B4-BE49-F238E27FC236}">
                <a16:creationId xmlns:a16="http://schemas.microsoft.com/office/drawing/2014/main" id="{3270D511-045A-BB24-B81D-26D214E19663}"/>
              </a:ext>
            </a:extLst>
          </p:cNvPr>
          <p:cNvSpPr>
            <a:spLocks noGrp="1"/>
          </p:cNvSpPr>
          <p:nvPr>
            <p:ph sz="half" idx="2"/>
          </p:nvPr>
        </p:nvSpPr>
        <p:spPr/>
        <p:txBody>
          <a:bodyPr/>
          <a:lstStyle/>
          <a:p>
            <a:r>
              <a:rPr lang="en-US" dirty="0"/>
              <a:t>Consider policy or resolution language that - </a:t>
            </a:r>
          </a:p>
          <a:p>
            <a:pPr marL="457200" indent="-457200">
              <a:buFont typeface="+mj-lt"/>
              <a:buAutoNum type="arabicPeriod"/>
            </a:pPr>
            <a:r>
              <a:rPr lang="en-US" dirty="0"/>
              <a:t>Allows staff to make appropriate substitutions when there is a need to adjust the funding purpose. Set tiers for the types of changes that require board approval (ex. changes to population of focus, numbers served, geographic focus, etc.)</a:t>
            </a:r>
          </a:p>
          <a:p>
            <a:pPr marL="457200" indent="-457200">
              <a:buFont typeface="+mj-lt"/>
              <a:buAutoNum type="arabicPeriod"/>
            </a:pPr>
            <a:r>
              <a:rPr lang="en-US" dirty="0"/>
              <a:t>Allows staff to increase funding for specific reasons, when funding is available, within a range.</a:t>
            </a:r>
          </a:p>
          <a:p>
            <a:pPr marL="457200" indent="-457200">
              <a:buFont typeface="+mj-lt"/>
              <a:buAutoNum type="arabicPeriod"/>
            </a:pPr>
            <a:r>
              <a:rPr lang="en-US" dirty="0"/>
              <a:t>Allows funds to be carried forward from one fiscal year to the next as needed for project completion</a:t>
            </a:r>
          </a:p>
        </p:txBody>
      </p:sp>
      <p:sp>
        <p:nvSpPr>
          <p:cNvPr id="5" name="Date Placeholder 4">
            <a:extLst>
              <a:ext uri="{FF2B5EF4-FFF2-40B4-BE49-F238E27FC236}">
                <a16:creationId xmlns:a16="http://schemas.microsoft.com/office/drawing/2014/main" id="{AAB0D8F9-2FA0-6FF0-27F4-530B5A4864B7}"/>
              </a:ext>
            </a:extLst>
          </p:cNvPr>
          <p:cNvSpPr>
            <a:spLocks noGrp="1"/>
          </p:cNvSpPr>
          <p:nvPr>
            <p:ph type="dt" sz="half" idx="10"/>
          </p:nvPr>
        </p:nvSpPr>
        <p:spPr/>
        <p:txBody>
          <a:bodyPr/>
          <a:lstStyle/>
          <a:p>
            <a:fld id="{25B8800B-9F5F-F846-B616-8D93E75A6C84}" type="datetime4">
              <a:rPr lang="en-US" smtClean="0"/>
              <a:t>January 26, 2024</a:t>
            </a:fld>
            <a:endParaRPr lang="en-US"/>
          </a:p>
        </p:txBody>
      </p:sp>
      <p:sp>
        <p:nvSpPr>
          <p:cNvPr id="6" name="Slide Number Placeholder 5">
            <a:extLst>
              <a:ext uri="{FF2B5EF4-FFF2-40B4-BE49-F238E27FC236}">
                <a16:creationId xmlns:a16="http://schemas.microsoft.com/office/drawing/2014/main" id="{C74B577B-00CC-6972-BE2D-77ED439C07D8}"/>
              </a:ext>
            </a:extLst>
          </p:cNvPr>
          <p:cNvSpPr>
            <a:spLocks noGrp="1"/>
          </p:cNvSpPr>
          <p:nvPr>
            <p:ph type="sldNum" sz="quarter" idx="4"/>
          </p:nvPr>
        </p:nvSpPr>
        <p:spPr/>
        <p:txBody>
          <a:bodyPr/>
          <a:lstStyle/>
          <a:p>
            <a:fld id="{287F944C-6315-6042-840E-B3BFFC821D31}" type="slidenum">
              <a:rPr lang="en-US" smtClean="0"/>
              <a:pPr/>
              <a:t>24</a:t>
            </a:fld>
            <a:endParaRPr lang="en-US" dirty="0"/>
          </a:p>
        </p:txBody>
      </p:sp>
    </p:spTree>
    <p:extLst>
      <p:ext uri="{BB962C8B-B14F-4D97-AF65-F5344CB8AC3E}">
        <p14:creationId xmlns:p14="http://schemas.microsoft.com/office/powerpoint/2010/main" val="35863430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E26E5-7A7E-95D5-FF31-50D87E7A3118}"/>
              </a:ext>
            </a:extLst>
          </p:cNvPr>
          <p:cNvSpPr>
            <a:spLocks noGrp="1"/>
          </p:cNvSpPr>
          <p:nvPr>
            <p:ph type="title"/>
          </p:nvPr>
        </p:nvSpPr>
        <p:spPr/>
        <p:txBody>
          <a:bodyPr/>
          <a:lstStyle/>
          <a:p>
            <a:r>
              <a:rPr lang="en-US" dirty="0"/>
              <a:t>Unallocated Funds</a:t>
            </a:r>
          </a:p>
        </p:txBody>
      </p:sp>
      <p:sp>
        <p:nvSpPr>
          <p:cNvPr id="3" name="Content Placeholder 2">
            <a:extLst>
              <a:ext uri="{FF2B5EF4-FFF2-40B4-BE49-F238E27FC236}">
                <a16:creationId xmlns:a16="http://schemas.microsoft.com/office/drawing/2014/main" id="{EC98F7B9-1C4E-4C26-5EB0-68385C2324F2}"/>
              </a:ext>
            </a:extLst>
          </p:cNvPr>
          <p:cNvSpPr>
            <a:spLocks noGrp="1"/>
          </p:cNvSpPr>
          <p:nvPr>
            <p:ph sz="half" idx="1"/>
          </p:nvPr>
        </p:nvSpPr>
        <p:spPr/>
        <p:txBody>
          <a:bodyPr/>
          <a:lstStyle/>
          <a:p>
            <a:r>
              <a:rPr lang="en-US" dirty="0"/>
              <a:t>Unallocated or unspent funds –</a:t>
            </a:r>
          </a:p>
          <a:p>
            <a:pPr marL="457200" indent="-457200">
              <a:buFont typeface="+mj-lt"/>
              <a:buAutoNum type="arabicPeriod"/>
            </a:pPr>
            <a:r>
              <a:rPr lang="en-US" dirty="0"/>
              <a:t>Board approved projects/organizations may withdraw during the contracting process</a:t>
            </a:r>
          </a:p>
          <a:p>
            <a:pPr marL="457200" indent="-457200">
              <a:buFont typeface="+mj-lt"/>
              <a:buAutoNum type="arabicPeriod"/>
            </a:pPr>
            <a:r>
              <a:rPr lang="en-US" dirty="0"/>
              <a:t>During the first year many organizations are underspent due to startup delays, usually associated with hiring</a:t>
            </a:r>
          </a:p>
          <a:p>
            <a:pPr marL="457200" indent="-457200">
              <a:buFont typeface="+mj-lt"/>
              <a:buAutoNum type="arabicPeriod"/>
            </a:pPr>
            <a:r>
              <a:rPr lang="en-US" dirty="0"/>
              <a:t>At the end of a cycle there are very few organizations that spend their budget down to the penny</a:t>
            </a:r>
          </a:p>
          <a:p>
            <a:endParaRPr lang="en-US" dirty="0"/>
          </a:p>
        </p:txBody>
      </p:sp>
      <p:sp>
        <p:nvSpPr>
          <p:cNvPr id="4" name="Content Placeholder 3">
            <a:extLst>
              <a:ext uri="{FF2B5EF4-FFF2-40B4-BE49-F238E27FC236}">
                <a16:creationId xmlns:a16="http://schemas.microsoft.com/office/drawing/2014/main" id="{329F7E2A-B026-46CF-D2F0-E63CCE6D2A3A}"/>
              </a:ext>
            </a:extLst>
          </p:cNvPr>
          <p:cNvSpPr>
            <a:spLocks noGrp="1"/>
          </p:cNvSpPr>
          <p:nvPr>
            <p:ph sz="half" idx="2"/>
          </p:nvPr>
        </p:nvSpPr>
        <p:spPr/>
        <p:txBody>
          <a:bodyPr/>
          <a:lstStyle/>
          <a:p>
            <a:r>
              <a:rPr lang="en-US" dirty="0"/>
              <a:t>During an application cycle - </a:t>
            </a:r>
          </a:p>
          <a:p>
            <a:pPr marL="457200" indent="-457200">
              <a:buFont typeface="+mj-lt"/>
              <a:buAutoNum type="arabicPeriod"/>
            </a:pPr>
            <a:r>
              <a:rPr lang="en-US" dirty="0"/>
              <a:t>Rank or group proposals that are eligible to receive funding if an approved organization withdraws (next-up list)</a:t>
            </a:r>
          </a:p>
          <a:p>
            <a:r>
              <a:rPr lang="en-US" dirty="0"/>
              <a:t>Outside of application cycle - </a:t>
            </a:r>
          </a:p>
          <a:p>
            <a:pPr marL="457200" indent="-457200">
              <a:buFont typeface="+mj-lt"/>
              <a:buAutoNum type="arabicPeriod"/>
            </a:pPr>
            <a:r>
              <a:rPr lang="en-US" dirty="0"/>
              <a:t>Make unallocated funding available through upcoming applications (2-year pilots, special projects, supplemental requests for existing programs, etc.)</a:t>
            </a:r>
          </a:p>
          <a:p>
            <a:pPr marL="457200" indent="-457200">
              <a:buFont typeface="+mj-lt"/>
              <a:buAutoNum type="arabicPeriod"/>
            </a:pPr>
            <a:r>
              <a:rPr lang="en-US" dirty="0"/>
              <a:t>Carryforward unspent funds for use in future fiscal years</a:t>
            </a:r>
          </a:p>
        </p:txBody>
      </p:sp>
      <p:sp>
        <p:nvSpPr>
          <p:cNvPr id="5" name="Date Placeholder 4">
            <a:extLst>
              <a:ext uri="{FF2B5EF4-FFF2-40B4-BE49-F238E27FC236}">
                <a16:creationId xmlns:a16="http://schemas.microsoft.com/office/drawing/2014/main" id="{6DF5A9C6-1DC6-C1FA-A3C5-C574AA177FC8}"/>
              </a:ext>
            </a:extLst>
          </p:cNvPr>
          <p:cNvSpPr>
            <a:spLocks noGrp="1"/>
          </p:cNvSpPr>
          <p:nvPr>
            <p:ph type="dt" sz="half" idx="10"/>
          </p:nvPr>
        </p:nvSpPr>
        <p:spPr/>
        <p:txBody>
          <a:bodyPr/>
          <a:lstStyle/>
          <a:p>
            <a:fld id="{25B8800B-9F5F-F846-B616-8D93E75A6C84}" type="datetime4">
              <a:rPr lang="en-US" smtClean="0"/>
              <a:t>January 26, 2024</a:t>
            </a:fld>
            <a:endParaRPr lang="en-US"/>
          </a:p>
        </p:txBody>
      </p:sp>
      <p:sp>
        <p:nvSpPr>
          <p:cNvPr id="6" name="Slide Number Placeholder 5">
            <a:extLst>
              <a:ext uri="{FF2B5EF4-FFF2-40B4-BE49-F238E27FC236}">
                <a16:creationId xmlns:a16="http://schemas.microsoft.com/office/drawing/2014/main" id="{E4E1FC7C-2229-8184-FAE9-98B4721366DD}"/>
              </a:ext>
            </a:extLst>
          </p:cNvPr>
          <p:cNvSpPr>
            <a:spLocks noGrp="1"/>
          </p:cNvSpPr>
          <p:nvPr>
            <p:ph type="sldNum" sz="quarter" idx="4"/>
          </p:nvPr>
        </p:nvSpPr>
        <p:spPr/>
        <p:txBody>
          <a:bodyPr/>
          <a:lstStyle/>
          <a:p>
            <a:fld id="{287F944C-6315-6042-840E-B3BFFC821D31}" type="slidenum">
              <a:rPr lang="en-US" smtClean="0"/>
              <a:pPr/>
              <a:t>25</a:t>
            </a:fld>
            <a:endParaRPr lang="en-US" dirty="0"/>
          </a:p>
        </p:txBody>
      </p:sp>
    </p:spTree>
    <p:extLst>
      <p:ext uri="{BB962C8B-B14F-4D97-AF65-F5344CB8AC3E}">
        <p14:creationId xmlns:p14="http://schemas.microsoft.com/office/powerpoint/2010/main" val="30112143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C6318-2449-455A-8E5E-5959BFDEAAB2}"/>
              </a:ext>
            </a:extLst>
          </p:cNvPr>
          <p:cNvSpPr>
            <a:spLocks noGrp="1"/>
          </p:cNvSpPr>
          <p:nvPr>
            <p:ph type="title"/>
          </p:nvPr>
        </p:nvSpPr>
        <p:spPr/>
        <p:txBody>
          <a:bodyPr/>
          <a:lstStyle/>
          <a:p>
            <a:r>
              <a:rPr lang="en-US" dirty="0"/>
              <a:t>Budget and Simple Timeline</a:t>
            </a:r>
          </a:p>
        </p:txBody>
      </p:sp>
      <p:graphicFrame>
        <p:nvGraphicFramePr>
          <p:cNvPr id="8" name="Content Placeholder 7">
            <a:extLst>
              <a:ext uri="{FF2B5EF4-FFF2-40B4-BE49-F238E27FC236}">
                <a16:creationId xmlns:a16="http://schemas.microsoft.com/office/drawing/2014/main" id="{1DF643F7-3AE3-60D4-B1E1-83B6570A2FB7}"/>
              </a:ext>
            </a:extLst>
          </p:cNvPr>
          <p:cNvGraphicFramePr>
            <a:graphicFrameLocks noGrp="1"/>
          </p:cNvGraphicFramePr>
          <p:nvPr>
            <p:ph idx="1"/>
            <p:extLst>
              <p:ext uri="{D42A27DB-BD31-4B8C-83A1-F6EECF244321}">
                <p14:modId xmlns:p14="http://schemas.microsoft.com/office/powerpoint/2010/main" val="4022555945"/>
              </p:ext>
            </p:extLst>
          </p:nvPr>
        </p:nvGraphicFramePr>
        <p:xfrm>
          <a:off x="96520" y="1175703"/>
          <a:ext cx="6344920" cy="5016817"/>
        </p:xfrm>
        <a:graphic>
          <a:graphicData uri="http://schemas.openxmlformats.org/drawingml/2006/chart">
            <c:chart xmlns:c="http://schemas.openxmlformats.org/drawingml/2006/chart" xmlns:r="http://schemas.openxmlformats.org/officeDocument/2006/relationships" r:id="rId3"/>
          </a:graphicData>
        </a:graphic>
      </p:graphicFrame>
      <p:sp>
        <p:nvSpPr>
          <p:cNvPr id="4" name="Date Placeholder 3">
            <a:extLst>
              <a:ext uri="{FF2B5EF4-FFF2-40B4-BE49-F238E27FC236}">
                <a16:creationId xmlns:a16="http://schemas.microsoft.com/office/drawing/2014/main" id="{8A00D280-2D54-DFBB-84C7-6091DCEEDA1B}"/>
              </a:ext>
            </a:extLst>
          </p:cNvPr>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CAA766B7-7180-1B8D-3699-44720D404736}"/>
              </a:ext>
            </a:extLst>
          </p:cNvPr>
          <p:cNvSpPr>
            <a:spLocks noGrp="1"/>
          </p:cNvSpPr>
          <p:nvPr>
            <p:ph type="sldNum" sz="quarter" idx="4"/>
          </p:nvPr>
        </p:nvSpPr>
        <p:spPr/>
        <p:txBody>
          <a:bodyPr/>
          <a:lstStyle/>
          <a:p>
            <a:fld id="{287F944C-6315-6042-840E-B3BFFC821D31}" type="slidenum">
              <a:rPr lang="en-US" smtClean="0"/>
              <a:pPr/>
              <a:t>26</a:t>
            </a:fld>
            <a:endParaRPr lang="en-US" dirty="0"/>
          </a:p>
        </p:txBody>
      </p:sp>
      <p:graphicFrame>
        <p:nvGraphicFramePr>
          <p:cNvPr id="9" name="Table 8">
            <a:extLst>
              <a:ext uri="{FF2B5EF4-FFF2-40B4-BE49-F238E27FC236}">
                <a16:creationId xmlns:a16="http://schemas.microsoft.com/office/drawing/2014/main" id="{FCB4FCFE-3A2C-DF08-3BE8-3101337291FA}"/>
              </a:ext>
            </a:extLst>
          </p:cNvPr>
          <p:cNvGraphicFramePr>
            <a:graphicFrameLocks noGrp="1"/>
          </p:cNvGraphicFramePr>
          <p:nvPr>
            <p:extLst>
              <p:ext uri="{D42A27DB-BD31-4B8C-83A1-F6EECF244321}">
                <p14:modId xmlns:p14="http://schemas.microsoft.com/office/powerpoint/2010/main" val="1164304377"/>
              </p:ext>
            </p:extLst>
          </p:nvPr>
        </p:nvGraphicFramePr>
        <p:xfrm>
          <a:off x="6441440" y="1503680"/>
          <a:ext cx="5501640" cy="4455160"/>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1069647911"/>
                    </a:ext>
                  </a:extLst>
                </a:gridCol>
                <a:gridCol w="1534160">
                  <a:extLst>
                    <a:ext uri="{9D8B030D-6E8A-4147-A177-3AD203B41FA5}">
                      <a16:colId xmlns:a16="http://schemas.microsoft.com/office/drawing/2014/main" val="892986168"/>
                    </a:ext>
                  </a:extLst>
                </a:gridCol>
                <a:gridCol w="1833880">
                  <a:extLst>
                    <a:ext uri="{9D8B030D-6E8A-4147-A177-3AD203B41FA5}">
                      <a16:colId xmlns:a16="http://schemas.microsoft.com/office/drawing/2014/main" val="1993531097"/>
                    </a:ext>
                  </a:extLst>
                </a:gridCol>
              </a:tblGrid>
              <a:tr h="1310640">
                <a:tc>
                  <a:txBody>
                    <a:bodyPr/>
                    <a:lstStyle/>
                    <a:p>
                      <a:r>
                        <a:rPr lang="en-US" dirty="0">
                          <a:solidFill>
                            <a:schemeClr val="tx2"/>
                          </a:solidFill>
                        </a:rPr>
                        <a:t>Key Activity</a:t>
                      </a:r>
                    </a:p>
                  </a:txBody>
                  <a:tcPr anchor="b">
                    <a:noFill/>
                  </a:tcPr>
                </a:tc>
                <a:tc>
                  <a:txBody>
                    <a:bodyPr/>
                    <a:lstStyle/>
                    <a:p>
                      <a:r>
                        <a:rPr lang="en-US" dirty="0">
                          <a:solidFill>
                            <a:schemeClr val="accent1"/>
                          </a:solidFill>
                        </a:rPr>
                        <a:t>Essential Services Fund</a:t>
                      </a:r>
                    </a:p>
                  </a:txBody>
                  <a:tcPr anchor="b">
                    <a:noFill/>
                  </a:tcPr>
                </a:tc>
                <a:tc>
                  <a:txBody>
                    <a:bodyPr/>
                    <a:lstStyle/>
                    <a:p>
                      <a:r>
                        <a:rPr lang="en-US" dirty="0">
                          <a:solidFill>
                            <a:srgbClr val="00A5C1"/>
                          </a:solidFill>
                        </a:rPr>
                        <a:t>Traditional Competitive </a:t>
                      </a:r>
                      <a:r>
                        <a:rPr lang="en-US" dirty="0">
                          <a:solidFill>
                            <a:schemeClr val="tx2"/>
                          </a:solidFill>
                        </a:rPr>
                        <a:t>&amp; </a:t>
                      </a:r>
                      <a:r>
                        <a:rPr lang="en-US" dirty="0">
                          <a:solidFill>
                            <a:srgbClr val="A6CE39"/>
                          </a:solidFill>
                        </a:rPr>
                        <a:t>Community Building</a:t>
                      </a:r>
                    </a:p>
                  </a:txBody>
                  <a:tcPr anchor="b">
                    <a:noFill/>
                  </a:tcPr>
                </a:tc>
                <a:extLst>
                  <a:ext uri="{0D108BD9-81ED-4DB2-BD59-A6C34878D82A}">
                    <a16:rowId xmlns:a16="http://schemas.microsoft.com/office/drawing/2014/main" val="2372059554"/>
                  </a:ext>
                </a:extLst>
              </a:tr>
              <a:tr h="131572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tx2"/>
                          </a:solidFill>
                        </a:rPr>
                        <a:t>Public Announcement &amp; Community Engagement</a:t>
                      </a:r>
                    </a:p>
                  </a:txBody>
                  <a:tcPr/>
                </a:tc>
                <a:tc>
                  <a:txBody>
                    <a:bodyPr/>
                    <a:lstStyle/>
                    <a:p>
                      <a:r>
                        <a:rPr lang="en-US" dirty="0">
                          <a:solidFill>
                            <a:schemeClr val="tx2"/>
                          </a:solidFill>
                        </a:rPr>
                        <a:t>3 Months</a:t>
                      </a:r>
                    </a:p>
                    <a:p>
                      <a:r>
                        <a:rPr lang="en-US" dirty="0">
                          <a:solidFill>
                            <a:schemeClr val="tx2"/>
                          </a:solidFill>
                        </a:rPr>
                        <a:t>July 2024 – Sept. 2024</a:t>
                      </a:r>
                    </a:p>
                  </a:txBody>
                  <a:tcPr/>
                </a:tc>
                <a:tc>
                  <a:txBody>
                    <a:bodyPr/>
                    <a:lstStyle/>
                    <a:p>
                      <a:r>
                        <a:rPr lang="en-US" dirty="0">
                          <a:solidFill>
                            <a:schemeClr val="tx2"/>
                          </a:solidFill>
                        </a:rPr>
                        <a:t>3 Months</a:t>
                      </a:r>
                    </a:p>
                    <a:p>
                      <a:r>
                        <a:rPr lang="en-US" dirty="0">
                          <a:solidFill>
                            <a:schemeClr val="tx2"/>
                          </a:solidFill>
                        </a:rPr>
                        <a:t>July 2025 – Sept. 2025</a:t>
                      </a:r>
                    </a:p>
                    <a:p>
                      <a:endParaRPr lang="en-US" dirty="0">
                        <a:solidFill>
                          <a:schemeClr val="tx2"/>
                        </a:solidFill>
                      </a:endParaRPr>
                    </a:p>
                  </a:txBody>
                  <a:tcPr/>
                </a:tc>
                <a:extLst>
                  <a:ext uri="{0D108BD9-81ED-4DB2-BD59-A6C34878D82A}">
                    <a16:rowId xmlns:a16="http://schemas.microsoft.com/office/drawing/2014/main" val="1819837281"/>
                  </a:ext>
                </a:extLst>
              </a:tr>
              <a:tr h="57897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tx2"/>
                          </a:solidFill>
                        </a:rPr>
                        <a:t>Application Cycle</a:t>
                      </a:r>
                    </a:p>
                  </a:txBody>
                  <a:tcPr/>
                </a:tc>
                <a:tc>
                  <a:txBody>
                    <a:bodyPr/>
                    <a:lstStyle/>
                    <a:p>
                      <a:r>
                        <a:rPr lang="en-US" dirty="0">
                          <a:solidFill>
                            <a:schemeClr val="tx2"/>
                          </a:solidFill>
                        </a:rPr>
                        <a:t>9 Months</a:t>
                      </a:r>
                    </a:p>
                    <a:p>
                      <a:r>
                        <a:rPr lang="en-US" dirty="0">
                          <a:solidFill>
                            <a:schemeClr val="tx2"/>
                          </a:solidFill>
                        </a:rPr>
                        <a:t>Oct 2024 – </a:t>
                      </a:r>
                    </a:p>
                    <a:p>
                      <a:r>
                        <a:rPr lang="en-US" dirty="0">
                          <a:solidFill>
                            <a:schemeClr val="tx2"/>
                          </a:solidFill>
                        </a:rPr>
                        <a:t>May 2025</a:t>
                      </a:r>
                    </a:p>
                  </a:txBody>
                  <a:tcPr/>
                </a:tc>
                <a:tc>
                  <a:txBody>
                    <a:bodyPr/>
                    <a:lstStyle/>
                    <a:p>
                      <a:r>
                        <a:rPr lang="en-US" dirty="0">
                          <a:solidFill>
                            <a:schemeClr val="tx2"/>
                          </a:solidFill>
                        </a:rPr>
                        <a:t>9 Months</a:t>
                      </a:r>
                    </a:p>
                    <a:p>
                      <a:r>
                        <a:rPr lang="en-US" dirty="0">
                          <a:solidFill>
                            <a:schemeClr val="tx2"/>
                          </a:solidFill>
                        </a:rPr>
                        <a:t>Oct 2025 – </a:t>
                      </a:r>
                    </a:p>
                    <a:p>
                      <a:r>
                        <a:rPr lang="en-US" dirty="0">
                          <a:solidFill>
                            <a:schemeClr val="tx2"/>
                          </a:solidFill>
                        </a:rPr>
                        <a:t>May 2026</a:t>
                      </a:r>
                    </a:p>
                  </a:txBody>
                  <a:tcPr/>
                </a:tc>
                <a:extLst>
                  <a:ext uri="{0D108BD9-81ED-4DB2-BD59-A6C34878D82A}">
                    <a16:rowId xmlns:a16="http://schemas.microsoft.com/office/drawing/2014/main" val="4125485283"/>
                  </a:ext>
                </a:extLst>
              </a:tr>
              <a:tr h="57897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tx2"/>
                          </a:solidFill>
                        </a:rPr>
                        <a:t>Award Period</a:t>
                      </a:r>
                    </a:p>
                  </a:txBody>
                  <a:tcPr/>
                </a:tc>
                <a:tc>
                  <a:txBody>
                    <a:bodyPr/>
                    <a:lstStyle/>
                    <a:p>
                      <a:r>
                        <a:rPr lang="en-US" dirty="0">
                          <a:solidFill>
                            <a:schemeClr val="tx2"/>
                          </a:solidFill>
                        </a:rPr>
                        <a:t>FY26</a:t>
                      </a:r>
                    </a:p>
                    <a:p>
                      <a:r>
                        <a:rPr lang="en-US" dirty="0">
                          <a:solidFill>
                            <a:schemeClr val="tx2"/>
                          </a:solidFill>
                        </a:rPr>
                        <a:t>July 2025 –</a:t>
                      </a:r>
                    </a:p>
                    <a:p>
                      <a:r>
                        <a:rPr lang="en-US" dirty="0">
                          <a:solidFill>
                            <a:schemeClr val="tx2"/>
                          </a:solidFill>
                        </a:rPr>
                        <a:t>June 2026</a:t>
                      </a:r>
                    </a:p>
                  </a:txBody>
                  <a:tcPr/>
                </a:tc>
                <a:tc>
                  <a:txBody>
                    <a:bodyPr/>
                    <a:lstStyle/>
                    <a:p>
                      <a:r>
                        <a:rPr lang="en-US" dirty="0">
                          <a:solidFill>
                            <a:schemeClr val="tx2"/>
                          </a:solidFill>
                        </a:rPr>
                        <a:t>FY27</a:t>
                      </a:r>
                    </a:p>
                    <a:p>
                      <a:r>
                        <a:rPr lang="en-US" dirty="0">
                          <a:solidFill>
                            <a:schemeClr val="tx2"/>
                          </a:solidFill>
                        </a:rPr>
                        <a:t>July 2026 – </a:t>
                      </a:r>
                    </a:p>
                    <a:p>
                      <a:r>
                        <a:rPr lang="en-US" dirty="0">
                          <a:solidFill>
                            <a:schemeClr val="tx2"/>
                          </a:solidFill>
                        </a:rPr>
                        <a:t>June 2027</a:t>
                      </a:r>
                    </a:p>
                  </a:txBody>
                  <a:tcPr/>
                </a:tc>
                <a:extLst>
                  <a:ext uri="{0D108BD9-81ED-4DB2-BD59-A6C34878D82A}">
                    <a16:rowId xmlns:a16="http://schemas.microsoft.com/office/drawing/2014/main" val="1604598992"/>
                  </a:ext>
                </a:extLst>
              </a:tr>
            </a:tbl>
          </a:graphicData>
        </a:graphic>
      </p:graphicFrame>
    </p:spTree>
    <p:extLst>
      <p:ext uri="{BB962C8B-B14F-4D97-AF65-F5344CB8AC3E}">
        <p14:creationId xmlns:p14="http://schemas.microsoft.com/office/powerpoint/2010/main" val="37904069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359B6-57A2-F26A-E351-EF9D2466A179}"/>
              </a:ext>
            </a:extLst>
          </p:cNvPr>
          <p:cNvSpPr>
            <a:spLocks noGrp="1"/>
          </p:cNvSpPr>
          <p:nvPr>
            <p:ph type="title"/>
          </p:nvPr>
        </p:nvSpPr>
        <p:spPr/>
        <p:txBody>
          <a:bodyPr/>
          <a:lstStyle/>
          <a:p>
            <a:r>
              <a:rPr lang="en-US" dirty="0"/>
              <a:t>Decision Points</a:t>
            </a:r>
          </a:p>
        </p:txBody>
      </p:sp>
      <p:sp>
        <p:nvSpPr>
          <p:cNvPr id="3" name="Text Placeholder 2">
            <a:extLst>
              <a:ext uri="{FF2B5EF4-FFF2-40B4-BE49-F238E27FC236}">
                <a16:creationId xmlns:a16="http://schemas.microsoft.com/office/drawing/2014/main" id="{0D270CFD-E0B9-0500-9CA9-117E0E424331}"/>
              </a:ext>
            </a:extLst>
          </p:cNvPr>
          <p:cNvSpPr>
            <a:spLocks noGrp="1"/>
          </p:cNvSpPr>
          <p:nvPr>
            <p:ph type="body" idx="1"/>
          </p:nvPr>
        </p:nvSpPr>
        <p:spPr/>
        <p:txBody>
          <a:bodyPr/>
          <a:lstStyle/>
          <a:p>
            <a:r>
              <a:rPr lang="en-US" dirty="0"/>
              <a:t>For Discussion and Voting</a:t>
            </a:r>
          </a:p>
        </p:txBody>
      </p:sp>
      <p:sp>
        <p:nvSpPr>
          <p:cNvPr id="4" name="Date Placeholder 3">
            <a:extLst>
              <a:ext uri="{FF2B5EF4-FFF2-40B4-BE49-F238E27FC236}">
                <a16:creationId xmlns:a16="http://schemas.microsoft.com/office/drawing/2014/main" id="{B96ED56E-864C-28B9-1478-7F0870D13B74}"/>
              </a:ext>
            </a:extLst>
          </p:cNvPr>
          <p:cNvSpPr>
            <a:spLocks noGrp="1"/>
          </p:cNvSpPr>
          <p:nvPr>
            <p:ph type="dt" sz="half" idx="2"/>
          </p:nvPr>
        </p:nvSpPr>
        <p:spPr/>
        <p:txBody>
          <a:bodyPr/>
          <a:lstStyle/>
          <a:p>
            <a:fld id="{2A426BFE-2333-0746-A516-6DEF36BCF74C}" type="datetime4">
              <a:rPr lang="en-US" smtClean="0"/>
              <a:t>January 26, 2024</a:t>
            </a:fld>
            <a:endParaRPr lang="en-US"/>
          </a:p>
        </p:txBody>
      </p:sp>
      <p:sp>
        <p:nvSpPr>
          <p:cNvPr id="5" name="Slide Number Placeholder 4">
            <a:extLst>
              <a:ext uri="{FF2B5EF4-FFF2-40B4-BE49-F238E27FC236}">
                <a16:creationId xmlns:a16="http://schemas.microsoft.com/office/drawing/2014/main" id="{F07F5E5C-0A53-C71F-DF6A-B908D98E1811}"/>
              </a:ext>
            </a:extLst>
          </p:cNvPr>
          <p:cNvSpPr>
            <a:spLocks noGrp="1"/>
          </p:cNvSpPr>
          <p:nvPr>
            <p:ph type="sldNum" sz="quarter" idx="4"/>
          </p:nvPr>
        </p:nvSpPr>
        <p:spPr/>
        <p:txBody>
          <a:bodyPr/>
          <a:lstStyle/>
          <a:p>
            <a:fld id="{287F944C-6315-6042-840E-B3BFFC821D31}" type="slidenum">
              <a:rPr lang="en-US" smtClean="0"/>
              <a:pPr/>
              <a:t>27</a:t>
            </a:fld>
            <a:endParaRPr lang="en-US" dirty="0"/>
          </a:p>
        </p:txBody>
      </p:sp>
    </p:spTree>
    <p:extLst>
      <p:ext uri="{BB962C8B-B14F-4D97-AF65-F5344CB8AC3E}">
        <p14:creationId xmlns:p14="http://schemas.microsoft.com/office/powerpoint/2010/main" val="31433406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4DAE8-2353-E31D-2A6C-296ACE07C797}"/>
              </a:ext>
            </a:extLst>
          </p:cNvPr>
          <p:cNvSpPr>
            <a:spLocks noGrp="1"/>
          </p:cNvSpPr>
          <p:nvPr>
            <p:ph type="title"/>
          </p:nvPr>
        </p:nvSpPr>
        <p:spPr/>
        <p:txBody>
          <a:bodyPr/>
          <a:lstStyle/>
          <a:p>
            <a:r>
              <a:rPr lang="en-US" dirty="0"/>
              <a:t>Decision Points Today</a:t>
            </a:r>
          </a:p>
        </p:txBody>
      </p:sp>
      <p:sp>
        <p:nvSpPr>
          <p:cNvPr id="3" name="Content Placeholder 2">
            <a:extLst>
              <a:ext uri="{FF2B5EF4-FFF2-40B4-BE49-F238E27FC236}">
                <a16:creationId xmlns:a16="http://schemas.microsoft.com/office/drawing/2014/main" id="{7E97225A-F205-EC98-07C9-D61DF7B22406}"/>
              </a:ext>
            </a:extLst>
          </p:cNvPr>
          <p:cNvSpPr>
            <a:spLocks noGrp="1"/>
          </p:cNvSpPr>
          <p:nvPr>
            <p:ph idx="1"/>
          </p:nvPr>
        </p:nvSpPr>
        <p:spPr/>
        <p:txBody>
          <a:bodyPr/>
          <a:lstStyle/>
          <a:p>
            <a:pPr marL="457200" indent="-457200">
              <a:buFont typeface="+mj-lt"/>
              <a:buAutoNum type="arabicPeriod"/>
            </a:pPr>
            <a:r>
              <a:rPr lang="en-US" dirty="0"/>
              <a:t>Extend CCSF cycle by one year to align with CMHF cycle</a:t>
            </a:r>
          </a:p>
          <a:p>
            <a:pPr marL="457200" indent="-457200">
              <a:buFont typeface="+mj-lt"/>
              <a:buAutoNum type="arabicPeriod"/>
            </a:pPr>
            <a:r>
              <a:rPr lang="en-US" dirty="0"/>
              <a:t>Phase-out practice of opening separate application cycles for CMHF &amp; CCSF</a:t>
            </a:r>
          </a:p>
          <a:p>
            <a:pPr marL="457200" indent="-457200">
              <a:buFont typeface="+mj-lt"/>
              <a:buAutoNum type="arabicPeriod"/>
            </a:pPr>
            <a:r>
              <a:rPr lang="en-US" dirty="0"/>
              <a:t>Launch annual application with three categories:</a:t>
            </a:r>
          </a:p>
          <a:p>
            <a:pPr marL="742950" lvl="1" indent="-457200">
              <a:buFont typeface="+mj-lt"/>
              <a:buAutoNum type="alphaLcParenR"/>
            </a:pPr>
            <a:r>
              <a:rPr lang="en-US" dirty="0"/>
              <a:t>CCSF</a:t>
            </a:r>
          </a:p>
          <a:p>
            <a:pPr marL="742950" lvl="1" indent="-457200">
              <a:buFont typeface="+mj-lt"/>
              <a:buAutoNum type="alphaLcParenR"/>
            </a:pPr>
            <a:r>
              <a:rPr lang="en-US" dirty="0"/>
              <a:t>CMHF</a:t>
            </a:r>
          </a:p>
          <a:p>
            <a:pPr marL="742950" lvl="1" indent="-457200">
              <a:buFont typeface="+mj-lt"/>
              <a:buAutoNum type="alphaLcParenR"/>
            </a:pPr>
            <a:r>
              <a:rPr lang="en-US" dirty="0"/>
              <a:t>Pilot/Community Building</a:t>
            </a:r>
          </a:p>
          <a:p>
            <a:pPr marL="457200" indent="-457200">
              <a:buFont typeface="+mj-lt"/>
              <a:buAutoNum type="arabicPeriod"/>
            </a:pPr>
            <a:r>
              <a:rPr lang="en-US" dirty="0"/>
              <a:t>Launch Essential Services Fund</a:t>
            </a:r>
          </a:p>
          <a:p>
            <a:pPr marL="457200" indent="-457200">
              <a:buFont typeface="+mj-lt"/>
              <a:buAutoNum type="arabicPeriod"/>
            </a:pPr>
            <a:r>
              <a:rPr lang="en-US" dirty="0"/>
              <a:t>Use a ranking system during application cycles to allocate available funds when possible</a:t>
            </a:r>
          </a:p>
        </p:txBody>
      </p:sp>
      <p:sp>
        <p:nvSpPr>
          <p:cNvPr id="4" name="Date Placeholder 3">
            <a:extLst>
              <a:ext uri="{FF2B5EF4-FFF2-40B4-BE49-F238E27FC236}">
                <a16:creationId xmlns:a16="http://schemas.microsoft.com/office/drawing/2014/main" id="{CB21BE00-7C82-926E-8B42-8FFDE895F3B0}"/>
              </a:ext>
            </a:extLst>
          </p:cNvPr>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7AA6644E-B163-873D-F004-94BE38D071D9}"/>
              </a:ext>
            </a:extLst>
          </p:cNvPr>
          <p:cNvSpPr>
            <a:spLocks noGrp="1"/>
          </p:cNvSpPr>
          <p:nvPr>
            <p:ph type="sldNum" sz="quarter" idx="4"/>
          </p:nvPr>
        </p:nvSpPr>
        <p:spPr/>
        <p:txBody>
          <a:bodyPr/>
          <a:lstStyle/>
          <a:p>
            <a:fld id="{287F944C-6315-6042-840E-B3BFFC821D31}" type="slidenum">
              <a:rPr lang="en-US" smtClean="0"/>
              <a:pPr/>
              <a:t>28</a:t>
            </a:fld>
            <a:endParaRPr lang="en-US" dirty="0"/>
          </a:p>
        </p:txBody>
      </p:sp>
    </p:spTree>
    <p:extLst>
      <p:ext uri="{BB962C8B-B14F-4D97-AF65-F5344CB8AC3E}">
        <p14:creationId xmlns:p14="http://schemas.microsoft.com/office/powerpoint/2010/main" val="18088055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438F2-DED3-5FD0-99C0-5B4CF98452DA}"/>
              </a:ext>
            </a:extLst>
          </p:cNvPr>
          <p:cNvSpPr>
            <a:spLocks noGrp="1"/>
          </p:cNvSpPr>
          <p:nvPr>
            <p:ph type="title"/>
          </p:nvPr>
        </p:nvSpPr>
        <p:spPr/>
        <p:txBody>
          <a:bodyPr/>
          <a:lstStyle/>
          <a:p>
            <a:r>
              <a:rPr lang="en-US" dirty="0"/>
              <a:t>February Board Meeting</a:t>
            </a:r>
          </a:p>
        </p:txBody>
      </p:sp>
      <p:sp>
        <p:nvSpPr>
          <p:cNvPr id="3" name="Content Placeholder 2">
            <a:extLst>
              <a:ext uri="{FF2B5EF4-FFF2-40B4-BE49-F238E27FC236}">
                <a16:creationId xmlns:a16="http://schemas.microsoft.com/office/drawing/2014/main" id="{FC937518-8C01-0A04-AE5B-B9EC799746EE}"/>
              </a:ext>
            </a:extLst>
          </p:cNvPr>
          <p:cNvSpPr>
            <a:spLocks noGrp="1"/>
          </p:cNvSpPr>
          <p:nvPr>
            <p:ph idx="1"/>
          </p:nvPr>
        </p:nvSpPr>
        <p:spPr/>
        <p:txBody>
          <a:bodyPr/>
          <a:lstStyle/>
          <a:p>
            <a:r>
              <a:rPr lang="en-US" dirty="0"/>
              <a:t>Recommendations to modify board resolution practices</a:t>
            </a:r>
          </a:p>
          <a:p>
            <a:r>
              <a:rPr lang="en-US" dirty="0"/>
              <a:t>Recommendations to improve Early Childhood Fund</a:t>
            </a:r>
          </a:p>
          <a:p>
            <a:r>
              <a:rPr lang="en-US" dirty="0"/>
              <a:t>Recommendations to allocate FY24 CCSF funding for special project(s) – continuation of “outside of application cycle discussion point”</a:t>
            </a:r>
          </a:p>
        </p:txBody>
      </p:sp>
      <p:sp>
        <p:nvSpPr>
          <p:cNvPr id="4" name="Date Placeholder 3">
            <a:extLst>
              <a:ext uri="{FF2B5EF4-FFF2-40B4-BE49-F238E27FC236}">
                <a16:creationId xmlns:a16="http://schemas.microsoft.com/office/drawing/2014/main" id="{CD6FA327-01FD-9F32-5C4D-C25B306B8FFF}"/>
              </a:ext>
            </a:extLst>
          </p:cNvPr>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BF6F9CE4-79BB-06A9-F83D-03292265EEA6}"/>
              </a:ext>
            </a:extLst>
          </p:cNvPr>
          <p:cNvSpPr>
            <a:spLocks noGrp="1"/>
          </p:cNvSpPr>
          <p:nvPr>
            <p:ph type="sldNum" sz="quarter" idx="4"/>
          </p:nvPr>
        </p:nvSpPr>
        <p:spPr/>
        <p:txBody>
          <a:bodyPr/>
          <a:lstStyle/>
          <a:p>
            <a:fld id="{287F944C-6315-6042-840E-B3BFFC821D31}" type="slidenum">
              <a:rPr lang="en-US" smtClean="0"/>
              <a:pPr/>
              <a:t>29</a:t>
            </a:fld>
            <a:endParaRPr lang="en-US" dirty="0"/>
          </a:p>
        </p:txBody>
      </p:sp>
    </p:spTree>
    <p:extLst>
      <p:ext uri="{BB962C8B-B14F-4D97-AF65-F5344CB8AC3E}">
        <p14:creationId xmlns:p14="http://schemas.microsoft.com/office/powerpoint/2010/main" val="3930678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6A676-FFF0-7761-C793-9A234923E1B2}"/>
              </a:ext>
            </a:extLst>
          </p:cNvPr>
          <p:cNvSpPr>
            <a:spLocks noGrp="1"/>
          </p:cNvSpPr>
          <p:nvPr>
            <p:ph type="title"/>
          </p:nvPr>
        </p:nvSpPr>
        <p:spPr/>
        <p:txBody>
          <a:bodyPr/>
          <a:lstStyle/>
          <a:p>
            <a:r>
              <a:rPr lang="en-US" dirty="0"/>
              <a:t>Managing Changes to the MHB Allocation Process</a:t>
            </a:r>
          </a:p>
        </p:txBody>
      </p:sp>
      <p:sp>
        <p:nvSpPr>
          <p:cNvPr id="3" name="Text Placeholder 2">
            <a:extLst>
              <a:ext uri="{FF2B5EF4-FFF2-40B4-BE49-F238E27FC236}">
                <a16:creationId xmlns:a16="http://schemas.microsoft.com/office/drawing/2014/main" id="{11B0AAEA-CF72-45BB-4341-083063C5EF87}"/>
              </a:ext>
            </a:extLst>
          </p:cNvPr>
          <p:cNvSpPr>
            <a:spLocks noGrp="1"/>
          </p:cNvSpPr>
          <p:nvPr>
            <p:ph type="body" idx="1"/>
          </p:nvPr>
        </p:nvSpPr>
        <p:spPr/>
        <p:txBody>
          <a:bodyPr/>
          <a:lstStyle/>
          <a:p>
            <a:r>
              <a:rPr lang="en-US" dirty="0"/>
              <a:t>The Why, How, and What?</a:t>
            </a:r>
          </a:p>
        </p:txBody>
      </p:sp>
      <p:sp>
        <p:nvSpPr>
          <p:cNvPr id="4" name="Date Placeholder 3">
            <a:extLst>
              <a:ext uri="{FF2B5EF4-FFF2-40B4-BE49-F238E27FC236}">
                <a16:creationId xmlns:a16="http://schemas.microsoft.com/office/drawing/2014/main" id="{2A4714FE-4B3D-5C7E-CD85-1D3B80289D7C}"/>
              </a:ext>
            </a:extLst>
          </p:cNvPr>
          <p:cNvSpPr>
            <a:spLocks noGrp="1"/>
          </p:cNvSpPr>
          <p:nvPr>
            <p:ph type="dt" sz="half" idx="2"/>
          </p:nvPr>
        </p:nvSpPr>
        <p:spPr/>
        <p:txBody>
          <a:bodyPr/>
          <a:lstStyle/>
          <a:p>
            <a:fld id="{2A426BFE-2333-0746-A516-6DEF36BCF74C}" type="datetime4">
              <a:rPr lang="en-US" smtClean="0"/>
              <a:t>January 26, 2024</a:t>
            </a:fld>
            <a:endParaRPr lang="en-US"/>
          </a:p>
        </p:txBody>
      </p:sp>
      <p:sp>
        <p:nvSpPr>
          <p:cNvPr id="5" name="Slide Number Placeholder 4">
            <a:extLst>
              <a:ext uri="{FF2B5EF4-FFF2-40B4-BE49-F238E27FC236}">
                <a16:creationId xmlns:a16="http://schemas.microsoft.com/office/drawing/2014/main" id="{12738167-0647-5146-653F-ABA7FBA2601D}"/>
              </a:ext>
            </a:extLst>
          </p:cNvPr>
          <p:cNvSpPr>
            <a:spLocks noGrp="1"/>
          </p:cNvSpPr>
          <p:nvPr>
            <p:ph type="sldNum" sz="quarter" idx="4"/>
          </p:nvPr>
        </p:nvSpPr>
        <p:spPr/>
        <p:txBody>
          <a:bodyPr/>
          <a:lstStyle/>
          <a:p>
            <a:fld id="{287F944C-6315-6042-840E-B3BFFC821D31}" type="slidenum">
              <a:rPr lang="en-US" smtClean="0"/>
              <a:pPr/>
              <a:t>3</a:t>
            </a:fld>
            <a:endParaRPr lang="en-US" dirty="0"/>
          </a:p>
        </p:txBody>
      </p:sp>
    </p:spTree>
    <p:extLst>
      <p:ext uri="{BB962C8B-B14F-4D97-AF65-F5344CB8AC3E}">
        <p14:creationId xmlns:p14="http://schemas.microsoft.com/office/powerpoint/2010/main" val="1876763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2C8D230-3213-46F6-98E0-0A0E69853B77}"/>
              </a:ext>
            </a:extLst>
          </p:cNvPr>
          <p:cNvSpPr>
            <a:spLocks noGrp="1"/>
          </p:cNvSpPr>
          <p:nvPr>
            <p:ph type="title"/>
          </p:nvPr>
        </p:nvSpPr>
        <p:spPr/>
        <p:txBody>
          <a:bodyPr>
            <a:normAutofit/>
          </a:bodyPr>
          <a:lstStyle/>
          <a:p>
            <a:r>
              <a:rPr lang="en-US" dirty="0"/>
              <a:t>Why Change Now?</a:t>
            </a:r>
          </a:p>
        </p:txBody>
      </p:sp>
      <p:sp>
        <p:nvSpPr>
          <p:cNvPr id="4" name="Content Placeholder 3">
            <a:extLst>
              <a:ext uri="{FF2B5EF4-FFF2-40B4-BE49-F238E27FC236}">
                <a16:creationId xmlns:a16="http://schemas.microsoft.com/office/drawing/2014/main" id="{9D973545-7AA1-64DF-9B30-A7F78EA068B4}"/>
              </a:ext>
            </a:extLst>
          </p:cNvPr>
          <p:cNvSpPr>
            <a:spLocks noGrp="1"/>
          </p:cNvSpPr>
          <p:nvPr>
            <p:ph idx="1"/>
          </p:nvPr>
        </p:nvSpPr>
        <p:spPr/>
        <p:txBody>
          <a:bodyPr/>
          <a:lstStyle/>
          <a:p>
            <a:pPr lvl="1"/>
            <a:r>
              <a:rPr lang="en-US" dirty="0"/>
              <a:t>Opportunity to improve access to services by individuals, families, and communities that have traditionally been more difficult to reach</a:t>
            </a:r>
          </a:p>
          <a:p>
            <a:pPr lvl="1"/>
            <a:r>
              <a:rPr lang="en-US" dirty="0"/>
              <a:t>Maximize current attention to the importance of mental health as a result of the pandemic</a:t>
            </a:r>
          </a:p>
          <a:p>
            <a:pPr lvl="1"/>
            <a:r>
              <a:rPr lang="en-US" dirty="0"/>
              <a:t>Recognize generational shift in attitudes about mental health and treatment</a:t>
            </a:r>
          </a:p>
          <a:p>
            <a:pPr lvl="1"/>
            <a:r>
              <a:rPr lang="en-US" dirty="0"/>
              <a:t>Recognize ongoing healthcare worker shortage and need for nonclinical interventions</a:t>
            </a:r>
          </a:p>
          <a:p>
            <a:pPr lvl="1"/>
            <a:r>
              <a:rPr lang="en-US" dirty="0"/>
              <a:t>Opportunity to leverage MHB dollars to be more focused as City of St. Louis builds its own infrastructure and resources to meet behavioral health needs of City residents (Department of Health Bureau of Behavioral Health)</a:t>
            </a:r>
          </a:p>
          <a:p>
            <a:pPr lvl="1"/>
            <a:r>
              <a:rPr lang="en-US" dirty="0"/>
              <a:t>Greater collaboration with peers – St. Louis County Children’s Service Fund, Missouri Department of Mental Health, etc.</a:t>
            </a:r>
          </a:p>
        </p:txBody>
      </p:sp>
      <p:sp>
        <p:nvSpPr>
          <p:cNvPr id="3" name="Date Placeholder 2"/>
          <p:cNvSpPr>
            <a:spLocks noGrp="1"/>
          </p:cNvSpPr>
          <p:nvPr>
            <p:ph type="dt" sz="half" idx="2"/>
          </p:nvPr>
        </p:nvSpPr>
        <p:spPr/>
        <p:txBody>
          <a:bodyPr/>
          <a:lstStyle/>
          <a:p>
            <a:fld id="{CDA016D8-9D33-394B-B57C-945809AF49E0}" type="datetime4">
              <a:rPr lang="en-US" smtClean="0"/>
              <a:t>January 26, 2024</a:t>
            </a:fld>
            <a:endParaRPr lang="en-US"/>
          </a:p>
        </p:txBody>
      </p:sp>
      <p:sp>
        <p:nvSpPr>
          <p:cNvPr id="2" name="Slide Number Placeholder 1"/>
          <p:cNvSpPr>
            <a:spLocks noGrp="1"/>
          </p:cNvSpPr>
          <p:nvPr>
            <p:ph type="sldNum" sz="quarter" idx="4"/>
          </p:nvPr>
        </p:nvSpPr>
        <p:spPr>
          <a:prstGeom prst="rect">
            <a:avLst/>
          </a:prstGeom>
        </p:spPr>
        <p:txBody>
          <a:bodyPr/>
          <a:lstStyle/>
          <a:p>
            <a:fld id="{AEBE75A8-0880-4DA1-98B5-3D4CD57544CB}" type="slidenum">
              <a:rPr lang="en-US" smtClean="0"/>
              <a:pPr/>
              <a:t>4</a:t>
            </a:fld>
            <a:endParaRPr lang="en-US" dirty="0"/>
          </a:p>
        </p:txBody>
      </p:sp>
    </p:spTree>
    <p:extLst>
      <p:ext uri="{BB962C8B-B14F-4D97-AF65-F5344CB8AC3E}">
        <p14:creationId xmlns:p14="http://schemas.microsoft.com/office/powerpoint/2010/main" val="1423858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6A5CA-E167-82FE-62F2-50C4825512D1}"/>
              </a:ext>
            </a:extLst>
          </p:cNvPr>
          <p:cNvSpPr>
            <a:spLocks noGrp="1"/>
          </p:cNvSpPr>
          <p:nvPr>
            <p:ph type="title"/>
          </p:nvPr>
        </p:nvSpPr>
        <p:spPr/>
        <p:txBody>
          <a:bodyPr/>
          <a:lstStyle/>
          <a:p>
            <a:r>
              <a:rPr lang="en-US" dirty="0"/>
              <a:t>How Do We Change?</a:t>
            </a:r>
          </a:p>
        </p:txBody>
      </p:sp>
      <p:sp>
        <p:nvSpPr>
          <p:cNvPr id="3" name="Content Placeholder 2">
            <a:extLst>
              <a:ext uri="{FF2B5EF4-FFF2-40B4-BE49-F238E27FC236}">
                <a16:creationId xmlns:a16="http://schemas.microsoft.com/office/drawing/2014/main" id="{18FA1CE8-BD1D-CEC3-AF96-9F4BE7E2DCA3}"/>
              </a:ext>
            </a:extLst>
          </p:cNvPr>
          <p:cNvSpPr>
            <a:spLocks noGrp="1"/>
          </p:cNvSpPr>
          <p:nvPr>
            <p:ph idx="1"/>
          </p:nvPr>
        </p:nvSpPr>
        <p:spPr/>
        <p:txBody>
          <a:bodyPr/>
          <a:lstStyle/>
          <a:p>
            <a:r>
              <a:rPr lang="en-US" dirty="0"/>
              <a:t>Center strategic priorities</a:t>
            </a:r>
          </a:p>
          <a:p>
            <a:pPr lvl="1" fontAlgn="base"/>
            <a:r>
              <a:rPr lang="en-US" b="1" i="0" dirty="0">
                <a:effectLst/>
                <a:latin typeface="Arial Nova" panose="020B0504020202020204" pitchFamily="34" charset="0"/>
              </a:rPr>
              <a:t>Promote and implement</a:t>
            </a:r>
            <a:r>
              <a:rPr lang="en-US" b="0" i="0" dirty="0">
                <a:effectLst/>
                <a:latin typeface="Arial Nova" panose="020B0504020202020204" pitchFamily="34" charset="0"/>
              </a:rPr>
              <a:t> equitable high impact behavioral health systems and practices</a:t>
            </a:r>
          </a:p>
          <a:p>
            <a:pPr lvl="1" fontAlgn="base"/>
            <a:r>
              <a:rPr lang="en-US" b="1" i="0" dirty="0">
                <a:effectLst/>
                <a:latin typeface="Arial Nova" panose="020B0504020202020204" pitchFamily="34" charset="0"/>
              </a:rPr>
              <a:t>Champion</a:t>
            </a:r>
            <a:r>
              <a:rPr lang="en-US" b="0" i="0" dirty="0">
                <a:effectLst/>
                <a:latin typeface="Arial Nova" panose="020B0504020202020204" pitchFamily="34" charset="0"/>
              </a:rPr>
              <a:t> community knowledge and field building</a:t>
            </a:r>
          </a:p>
          <a:p>
            <a:pPr lvl="1" fontAlgn="base"/>
            <a:r>
              <a:rPr lang="en-US" b="1" i="0" dirty="0">
                <a:effectLst/>
                <a:latin typeface="Arial Nova" panose="020B0504020202020204" pitchFamily="34" charset="0"/>
              </a:rPr>
              <a:t>Maximize</a:t>
            </a:r>
            <a:r>
              <a:rPr lang="en-US" b="0" i="0" dirty="0">
                <a:effectLst/>
                <a:latin typeface="Arial Nova" panose="020B0504020202020204" pitchFamily="34" charset="0"/>
              </a:rPr>
              <a:t> all resources for greatest impact</a:t>
            </a:r>
          </a:p>
          <a:p>
            <a:pPr lvl="1" fontAlgn="base"/>
            <a:r>
              <a:rPr lang="en-US" b="1" i="0" dirty="0">
                <a:effectLst/>
                <a:latin typeface="Arial Nova" panose="020B0504020202020204" pitchFamily="34" charset="0"/>
              </a:rPr>
              <a:t>Tailor</a:t>
            </a:r>
            <a:r>
              <a:rPr lang="en-US" b="0" i="0" dirty="0">
                <a:effectLst/>
                <a:latin typeface="Arial Nova" panose="020B0504020202020204" pitchFamily="34" charset="0"/>
              </a:rPr>
              <a:t> communications and messaging for meaningful engagement</a:t>
            </a:r>
            <a:endParaRPr lang="en-US" dirty="0">
              <a:latin typeface="Arial Nova" panose="020B0504020202020204" pitchFamily="34" charset="0"/>
            </a:endParaRPr>
          </a:p>
          <a:p>
            <a:r>
              <a:rPr lang="en-US" dirty="0"/>
              <a:t>Gradual and thoughtful transitions</a:t>
            </a:r>
          </a:p>
          <a:p>
            <a:pPr lvl="1"/>
            <a:r>
              <a:rPr lang="en-US" dirty="0">
                <a:latin typeface="Arial Nova" panose="020B0504020202020204" pitchFamily="34" charset="0"/>
              </a:rPr>
              <a:t>Multi-year timeline</a:t>
            </a:r>
          </a:p>
          <a:p>
            <a:pPr lvl="1"/>
            <a:r>
              <a:rPr lang="en-US" dirty="0">
                <a:latin typeface="Arial Nova" panose="020B0504020202020204" pitchFamily="34" charset="0"/>
              </a:rPr>
              <a:t>Key milestones for evaluation</a:t>
            </a:r>
          </a:p>
          <a:p>
            <a:r>
              <a:rPr lang="en-US" dirty="0"/>
              <a:t>Over communicate</a:t>
            </a:r>
          </a:p>
          <a:p>
            <a:r>
              <a:rPr lang="en-US" dirty="0"/>
              <a:t>Be willing to listen and adapt</a:t>
            </a:r>
          </a:p>
        </p:txBody>
      </p:sp>
      <p:sp>
        <p:nvSpPr>
          <p:cNvPr id="4" name="Date Placeholder 3">
            <a:extLst>
              <a:ext uri="{FF2B5EF4-FFF2-40B4-BE49-F238E27FC236}">
                <a16:creationId xmlns:a16="http://schemas.microsoft.com/office/drawing/2014/main" id="{A0172557-4017-33A6-F7EB-1745EE9AB7C4}"/>
              </a:ext>
            </a:extLst>
          </p:cNvPr>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4775E58A-A188-6DE7-D5B0-E073A13B98A4}"/>
              </a:ext>
            </a:extLst>
          </p:cNvPr>
          <p:cNvSpPr>
            <a:spLocks noGrp="1"/>
          </p:cNvSpPr>
          <p:nvPr>
            <p:ph type="sldNum" sz="quarter" idx="4"/>
          </p:nvPr>
        </p:nvSpPr>
        <p:spPr/>
        <p:txBody>
          <a:bodyPr/>
          <a:lstStyle/>
          <a:p>
            <a:fld id="{287F944C-6315-6042-840E-B3BFFC821D31}" type="slidenum">
              <a:rPr lang="en-US" smtClean="0"/>
              <a:pPr/>
              <a:t>5</a:t>
            </a:fld>
            <a:endParaRPr lang="en-US" dirty="0"/>
          </a:p>
        </p:txBody>
      </p:sp>
      <p:pic>
        <p:nvPicPr>
          <p:cNvPr id="2050" name="Picture 2" descr="Listen Effectively To Communicate Better -">
            <a:extLst>
              <a:ext uri="{FF2B5EF4-FFF2-40B4-BE49-F238E27FC236}">
                <a16:creationId xmlns:a16="http://schemas.microsoft.com/office/drawing/2014/main" id="{98A3DCB3-1EB6-28CC-FD7A-5E3EF8AA96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8135" y="3369311"/>
            <a:ext cx="3308249" cy="2481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4771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65D91-F07F-6E0D-9AFC-455282FDA88F}"/>
              </a:ext>
            </a:extLst>
          </p:cNvPr>
          <p:cNvSpPr>
            <a:spLocks noGrp="1"/>
          </p:cNvSpPr>
          <p:nvPr>
            <p:ph type="title"/>
          </p:nvPr>
        </p:nvSpPr>
        <p:spPr/>
        <p:txBody>
          <a:bodyPr/>
          <a:lstStyle/>
          <a:p>
            <a:r>
              <a:rPr lang="en-US" dirty="0"/>
              <a:t>What Do We Change?</a:t>
            </a:r>
          </a:p>
        </p:txBody>
      </p:sp>
      <p:sp>
        <p:nvSpPr>
          <p:cNvPr id="3" name="Content Placeholder 2">
            <a:extLst>
              <a:ext uri="{FF2B5EF4-FFF2-40B4-BE49-F238E27FC236}">
                <a16:creationId xmlns:a16="http://schemas.microsoft.com/office/drawing/2014/main" id="{1AB37CF5-6DD7-4199-0CF6-28718EB996E1}"/>
              </a:ext>
            </a:extLst>
          </p:cNvPr>
          <p:cNvSpPr>
            <a:spLocks noGrp="1"/>
          </p:cNvSpPr>
          <p:nvPr>
            <p:ph idx="1"/>
          </p:nvPr>
        </p:nvSpPr>
        <p:spPr/>
        <p:txBody>
          <a:bodyPr/>
          <a:lstStyle/>
          <a:p>
            <a:r>
              <a:rPr lang="en-US" dirty="0"/>
              <a:t>Strengthen frequency and clarity of internal and external communication</a:t>
            </a:r>
          </a:p>
          <a:p>
            <a:r>
              <a:rPr lang="en-US" dirty="0"/>
              <a:t>Raise visibility and improve understanding of MHB’s purpose</a:t>
            </a:r>
          </a:p>
          <a:p>
            <a:r>
              <a:rPr lang="en-US" dirty="0"/>
              <a:t>Improve our use of data for better planning and decision-making</a:t>
            </a:r>
          </a:p>
          <a:p>
            <a:pPr lvl="1"/>
            <a:r>
              <a:rPr lang="en-US" dirty="0"/>
              <a:t>Center participant voice in MHB strategy and decision-making</a:t>
            </a:r>
          </a:p>
          <a:p>
            <a:pPr lvl="1"/>
            <a:r>
              <a:rPr lang="en-US" dirty="0"/>
              <a:t>Analyze participant outcome data from funded partners</a:t>
            </a:r>
          </a:p>
          <a:p>
            <a:pPr lvl="1"/>
            <a:r>
              <a:rPr lang="en-US" dirty="0"/>
              <a:t>Establish performance metrics for each MHB funding cycle</a:t>
            </a:r>
          </a:p>
          <a:p>
            <a:r>
              <a:rPr lang="en-US" dirty="0"/>
              <a:t>Improve efficiency and effectiveness of MHB funding cycles</a:t>
            </a:r>
          </a:p>
        </p:txBody>
      </p:sp>
      <p:sp>
        <p:nvSpPr>
          <p:cNvPr id="4" name="Date Placeholder 3">
            <a:extLst>
              <a:ext uri="{FF2B5EF4-FFF2-40B4-BE49-F238E27FC236}">
                <a16:creationId xmlns:a16="http://schemas.microsoft.com/office/drawing/2014/main" id="{295053AB-DD21-ED41-35FF-BBD92A0C1771}"/>
              </a:ext>
            </a:extLst>
          </p:cNvPr>
          <p:cNvSpPr>
            <a:spLocks noGrp="1"/>
          </p:cNvSpPr>
          <p:nvPr>
            <p:ph type="dt" sz="half" idx="2"/>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E2DED970-073E-6912-011C-BFB7857D5DAC}"/>
              </a:ext>
            </a:extLst>
          </p:cNvPr>
          <p:cNvSpPr>
            <a:spLocks noGrp="1"/>
          </p:cNvSpPr>
          <p:nvPr>
            <p:ph type="sldNum" sz="quarter" idx="4"/>
          </p:nvPr>
        </p:nvSpPr>
        <p:spPr/>
        <p:txBody>
          <a:bodyPr/>
          <a:lstStyle/>
          <a:p>
            <a:fld id="{287F944C-6315-6042-840E-B3BFFC821D31}" type="slidenum">
              <a:rPr lang="en-US" smtClean="0"/>
              <a:pPr/>
              <a:t>6</a:t>
            </a:fld>
            <a:endParaRPr lang="en-US" dirty="0"/>
          </a:p>
        </p:txBody>
      </p:sp>
    </p:spTree>
    <p:extLst>
      <p:ext uri="{BB962C8B-B14F-4D97-AF65-F5344CB8AC3E}">
        <p14:creationId xmlns:p14="http://schemas.microsoft.com/office/powerpoint/2010/main" val="324877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1BB50-AD9C-A0F2-292A-106B19AEEF83}"/>
              </a:ext>
            </a:extLst>
          </p:cNvPr>
          <p:cNvSpPr>
            <a:spLocks noGrp="1"/>
          </p:cNvSpPr>
          <p:nvPr>
            <p:ph type="title"/>
          </p:nvPr>
        </p:nvSpPr>
        <p:spPr/>
        <p:txBody>
          <a:bodyPr/>
          <a:lstStyle/>
          <a:p>
            <a:r>
              <a:rPr lang="en-US" dirty="0"/>
              <a:t>MHB Theory of Change Interventions</a:t>
            </a:r>
          </a:p>
        </p:txBody>
      </p:sp>
      <p:sp>
        <p:nvSpPr>
          <p:cNvPr id="10" name="Content Placeholder 9">
            <a:extLst>
              <a:ext uri="{FF2B5EF4-FFF2-40B4-BE49-F238E27FC236}">
                <a16:creationId xmlns:a16="http://schemas.microsoft.com/office/drawing/2014/main" id="{C8CDE19A-4B10-8A40-8F2A-2315AAB11CD3}"/>
              </a:ext>
            </a:extLst>
          </p:cNvPr>
          <p:cNvSpPr>
            <a:spLocks noGrp="1"/>
          </p:cNvSpPr>
          <p:nvPr>
            <p:ph idx="1"/>
          </p:nvPr>
        </p:nvSpPr>
        <p:spPr/>
        <p:txBody>
          <a:bodyPr>
            <a:normAutofit/>
          </a:bodyPr>
          <a:lstStyle/>
          <a:p>
            <a:pPr marL="385763" indent="-385763">
              <a:buFont typeface="+mj-lt"/>
              <a:buAutoNum type="arabicPeriod"/>
            </a:pPr>
            <a:r>
              <a:rPr lang="en-US" dirty="0">
                <a:solidFill>
                  <a:srgbClr val="09A9C1"/>
                </a:solidFill>
              </a:rPr>
              <a:t>Flexible Funding for High Quality Services</a:t>
            </a:r>
          </a:p>
          <a:p>
            <a:pPr lvl="1"/>
            <a:r>
              <a:rPr lang="en-US" dirty="0"/>
              <a:t>Avg. award $180,000 prior to FY23 - $230,000 now</a:t>
            </a:r>
          </a:p>
          <a:p>
            <a:pPr lvl="1"/>
            <a:r>
              <a:rPr lang="en-US" dirty="0"/>
              <a:t>Portion of total allocation - 46%</a:t>
            </a:r>
          </a:p>
          <a:p>
            <a:pPr marL="385763" indent="-385763">
              <a:buFont typeface="+mj-lt"/>
              <a:buAutoNum type="arabicPeriod"/>
            </a:pPr>
            <a:r>
              <a:rPr lang="en-US" b="1" dirty="0">
                <a:solidFill>
                  <a:srgbClr val="A6CE39"/>
                </a:solidFill>
              </a:rPr>
              <a:t>Community Building</a:t>
            </a:r>
          </a:p>
          <a:p>
            <a:pPr lvl="1"/>
            <a:r>
              <a:rPr lang="en-US" dirty="0"/>
              <a:t>Avg. Award $116,000 prior to FY23 - $100,000 now</a:t>
            </a:r>
          </a:p>
          <a:p>
            <a:pPr lvl="1"/>
            <a:r>
              <a:rPr lang="en-US" dirty="0"/>
              <a:t>Portion of total allocation – 6%</a:t>
            </a:r>
          </a:p>
          <a:p>
            <a:pPr marL="385763" indent="-385763">
              <a:buFont typeface="+mj-lt"/>
              <a:buAutoNum type="arabicPeriod"/>
            </a:pPr>
            <a:r>
              <a:rPr lang="en-US" b="1" dirty="0">
                <a:solidFill>
                  <a:srgbClr val="A15EA5"/>
                </a:solidFill>
              </a:rPr>
              <a:t>Essential Services</a:t>
            </a:r>
          </a:p>
          <a:p>
            <a:pPr lvl="1"/>
            <a:r>
              <a:rPr lang="en-US" dirty="0"/>
              <a:t>Avg. length of investment 10 years</a:t>
            </a:r>
          </a:p>
          <a:p>
            <a:pPr lvl="1"/>
            <a:r>
              <a:rPr lang="en-US" dirty="0"/>
              <a:t>Avg. award $220,000 prior to FY23 - $345,000 now</a:t>
            </a:r>
          </a:p>
          <a:p>
            <a:pPr lvl="1"/>
            <a:r>
              <a:rPr lang="en-US" dirty="0"/>
              <a:t>Portion of total allocation – 48% </a:t>
            </a:r>
          </a:p>
        </p:txBody>
      </p:sp>
      <p:grpSp>
        <p:nvGrpSpPr>
          <p:cNvPr id="12" name="Group 11">
            <a:extLst>
              <a:ext uri="{FF2B5EF4-FFF2-40B4-BE49-F238E27FC236}">
                <a16:creationId xmlns:a16="http://schemas.microsoft.com/office/drawing/2014/main" id="{2EAFA114-7D80-A998-6EB9-137393B1251A}"/>
              </a:ext>
            </a:extLst>
          </p:cNvPr>
          <p:cNvGrpSpPr/>
          <p:nvPr/>
        </p:nvGrpSpPr>
        <p:grpSpPr>
          <a:xfrm>
            <a:off x="7906090" y="1509472"/>
            <a:ext cx="3323749" cy="3966086"/>
            <a:chOff x="0" y="0"/>
            <a:chExt cx="4507880" cy="5372100"/>
          </a:xfrm>
        </p:grpSpPr>
        <p:sp>
          <p:nvSpPr>
            <p:cNvPr id="13" name="Flowchart: Connector 12">
              <a:extLst>
                <a:ext uri="{FF2B5EF4-FFF2-40B4-BE49-F238E27FC236}">
                  <a16:creationId xmlns:a16="http://schemas.microsoft.com/office/drawing/2014/main" id="{37B9C233-DC44-6F43-A91B-3D78DC37B7D1}"/>
                </a:ext>
              </a:extLst>
            </p:cNvPr>
            <p:cNvSpPr/>
            <p:nvPr/>
          </p:nvSpPr>
          <p:spPr>
            <a:xfrm>
              <a:off x="0" y="1552575"/>
              <a:ext cx="2062170" cy="2062170"/>
            </a:xfrm>
            <a:prstGeom prst="flowChartConnector">
              <a:avLst/>
            </a:prstGeom>
            <a:solidFill>
              <a:srgbClr val="CDDC29"/>
            </a:solidFill>
            <a:ln w="12700" cap="flat" cmpd="sng" algn="ctr">
              <a:solidFill>
                <a:srgbClr val="A15EA5"/>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defTabSz="685800">
                <a:lnSpc>
                  <a:spcPct val="107000"/>
                </a:lnSpc>
                <a:defRPr/>
              </a:pPr>
              <a:r>
                <a:rPr lang="en-US" sz="900" b="1" dirty="0">
                  <a:solidFill>
                    <a:schemeClr val="tx2"/>
                  </a:solidFill>
                  <a:latin typeface="Calibri" panose="020F0502020204030204" pitchFamily="34" charset="0"/>
                  <a:ea typeface="Calibri" panose="020F0502020204030204" pitchFamily="34" charset="0"/>
                  <a:cs typeface="Times New Roman" panose="02020603050405020304" pitchFamily="18" charset="0"/>
                </a:rPr>
                <a:t>TRANSFORM THE LANDSCAPE</a:t>
              </a:r>
              <a:endParaRPr lang="en-US" sz="825"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algn="ctr" defTabSz="685800">
                <a:lnSpc>
                  <a:spcPct val="107000"/>
                </a:lnSpc>
                <a:defRPr/>
              </a:pPr>
              <a:r>
                <a:rPr lang="en-US" sz="750" dirty="0">
                  <a:solidFill>
                    <a:schemeClr val="tx2"/>
                  </a:solidFill>
                  <a:latin typeface="Calibri" panose="020F0502020204030204" pitchFamily="34" charset="0"/>
                  <a:ea typeface="Calibri" panose="020F0502020204030204" pitchFamily="34" charset="0"/>
                  <a:cs typeface="Times New Roman" panose="02020603050405020304" pitchFamily="18" charset="0"/>
                </a:rPr>
                <a:t>Fund innovation and higher risk efforts to create transformative change</a:t>
              </a:r>
              <a:endParaRPr lang="en-US" sz="825"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algn="ctr" defTabSz="685800">
                <a:lnSpc>
                  <a:spcPct val="107000"/>
                </a:lnSpc>
                <a:spcAft>
                  <a:spcPts val="600"/>
                </a:spcAft>
                <a:defRPr/>
              </a:pPr>
              <a:r>
                <a:rPr lang="en-US" sz="825" dirty="0">
                  <a:solidFill>
                    <a:srgbClr val="FFFFFF"/>
                  </a:solidFill>
                  <a:latin typeface="Calibri" panose="020F0502020204030204" pitchFamily="34" charset="0"/>
                  <a:ea typeface="Calibri" panose="020F0502020204030204" pitchFamily="34" charset="0"/>
                  <a:cs typeface="Times New Roman" panose="02020603050405020304" pitchFamily="18" charset="0"/>
                </a:rPr>
                <a:t> </a:t>
              </a:r>
              <a:endParaRPr lang="en-US" sz="825" dirty="0">
                <a:solidFill>
                  <a:srgbClr val="777877"/>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Flowchart: Connector 13">
              <a:extLst>
                <a:ext uri="{FF2B5EF4-FFF2-40B4-BE49-F238E27FC236}">
                  <a16:creationId xmlns:a16="http://schemas.microsoft.com/office/drawing/2014/main" id="{DC3E72A9-B573-AB0A-3054-179724C4CC09}"/>
                </a:ext>
              </a:extLst>
            </p:cNvPr>
            <p:cNvSpPr/>
            <p:nvPr/>
          </p:nvSpPr>
          <p:spPr>
            <a:xfrm>
              <a:off x="1171575" y="0"/>
              <a:ext cx="2147570" cy="2147570"/>
            </a:xfrm>
            <a:prstGeom prst="flowChartConnector">
              <a:avLst/>
            </a:prstGeom>
            <a:solidFill>
              <a:srgbClr val="09A9C1"/>
            </a:solidFill>
            <a:ln>
              <a:solidFill>
                <a:srgbClr val="A15EA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pPr algn="ctr" defTabSz="685800">
                <a:lnSpc>
                  <a:spcPct val="107000"/>
                </a:lnSpc>
                <a:spcAft>
                  <a:spcPts val="600"/>
                </a:spcAft>
                <a:defRPr/>
              </a:pPr>
              <a:r>
                <a:rPr lang="en-US" sz="900" b="1" dirty="0">
                  <a:solidFill>
                    <a:prstClr val="white"/>
                  </a:solidFill>
                  <a:latin typeface="Calibri" panose="020F0502020204030204" pitchFamily="34" charset="0"/>
                  <a:ea typeface="Calibri" panose="020F0502020204030204" pitchFamily="34" charset="0"/>
                  <a:cs typeface="Calibri" panose="020F0502020204030204" pitchFamily="34" charset="0"/>
                </a:rPr>
                <a:t>FOCUS ON YOUNG PEOPLE</a:t>
              </a:r>
              <a:endParaRPr lang="en-US" sz="825" dirty="0">
                <a:solidFill>
                  <a:prstClr val="white"/>
                </a:solidFill>
                <a:latin typeface="Calibri" panose="020F0502020204030204" pitchFamily="34" charset="0"/>
                <a:ea typeface="Calibri" panose="020F0502020204030204" pitchFamily="34" charset="0"/>
                <a:cs typeface="Calibri" panose="020F0502020204030204" pitchFamily="34" charset="0"/>
              </a:endParaRPr>
            </a:p>
            <a:p>
              <a:pPr algn="ctr" defTabSz="685800">
                <a:lnSpc>
                  <a:spcPct val="107000"/>
                </a:lnSpc>
                <a:spcAft>
                  <a:spcPts val="600"/>
                </a:spcAft>
                <a:defRPr/>
              </a:pPr>
              <a:r>
                <a:rPr lang="en-US" sz="750" dirty="0">
                  <a:solidFill>
                    <a:prstClr val="white"/>
                  </a:solidFill>
                  <a:latin typeface="Calibri" panose="020F0502020204030204" pitchFamily="34" charset="0"/>
                  <a:ea typeface="Calibri" panose="020F0502020204030204" pitchFamily="34" charset="0"/>
                  <a:cs typeface="Calibri" panose="020F0502020204030204" pitchFamily="34" charset="0"/>
                </a:rPr>
                <a:t>Intervene early to prevent or lessen the severity of mental health or substance use disorders</a:t>
              </a:r>
              <a:endParaRPr lang="en-US" sz="825" dirty="0">
                <a:solidFill>
                  <a:prstClr val="white"/>
                </a:solidFill>
                <a:latin typeface="Calibri" panose="020F0502020204030204" pitchFamily="34" charset="0"/>
                <a:ea typeface="Calibri" panose="020F0502020204030204" pitchFamily="34" charset="0"/>
                <a:cs typeface="Calibri" panose="020F0502020204030204" pitchFamily="34" charset="0"/>
              </a:endParaRPr>
            </a:p>
          </p:txBody>
        </p:sp>
        <p:sp>
          <p:nvSpPr>
            <p:cNvPr id="15" name="Flowchart: Connector 14">
              <a:extLst>
                <a:ext uri="{FF2B5EF4-FFF2-40B4-BE49-F238E27FC236}">
                  <a16:creationId xmlns:a16="http://schemas.microsoft.com/office/drawing/2014/main" id="{32054E80-0BC8-4A02-9622-8936B3D4D085}"/>
                </a:ext>
              </a:extLst>
            </p:cNvPr>
            <p:cNvSpPr/>
            <p:nvPr/>
          </p:nvSpPr>
          <p:spPr>
            <a:xfrm>
              <a:off x="2162175" y="3209925"/>
              <a:ext cx="2162175" cy="2162175"/>
            </a:xfrm>
            <a:prstGeom prst="flowChartConnector">
              <a:avLst/>
            </a:prstGeom>
            <a:solidFill>
              <a:srgbClr val="A15EA5"/>
            </a:solidFill>
            <a:ln w="12700" cap="flat" cmpd="sng" algn="ctr">
              <a:solidFill>
                <a:srgbClr val="A15EA5"/>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defTabSz="685800">
                <a:lnSpc>
                  <a:spcPct val="107000"/>
                </a:lnSpc>
                <a:defRPr/>
              </a:pPr>
              <a:r>
                <a:rPr lang="en-US" sz="900" b="1" dirty="0">
                  <a:solidFill>
                    <a:srgbClr val="FFFFFF"/>
                  </a:solidFill>
                  <a:latin typeface="Calibri" panose="020F0502020204030204" pitchFamily="34" charset="0"/>
                  <a:ea typeface="Calibri" panose="020F0502020204030204" pitchFamily="34" charset="0"/>
                  <a:cs typeface="Times New Roman" panose="02020603050405020304" pitchFamily="18" charset="0"/>
                </a:rPr>
                <a:t>SUPPORT THE MOST SERIOUS DISORDERS</a:t>
              </a:r>
              <a:endParaRPr lang="en-US" sz="825" dirty="0">
                <a:solidFill>
                  <a:srgbClr val="777877"/>
                </a:solidFill>
                <a:latin typeface="Calibri" panose="020F0502020204030204" pitchFamily="34" charset="0"/>
                <a:ea typeface="Calibri" panose="020F0502020204030204" pitchFamily="34" charset="0"/>
                <a:cs typeface="Times New Roman" panose="02020603050405020304" pitchFamily="18" charset="0"/>
              </a:endParaRPr>
            </a:p>
            <a:p>
              <a:pPr algn="ctr" defTabSz="685800">
                <a:lnSpc>
                  <a:spcPct val="107000"/>
                </a:lnSpc>
                <a:defRPr/>
              </a:pPr>
              <a:r>
                <a:rPr lang="en-US" sz="750" dirty="0">
                  <a:solidFill>
                    <a:srgbClr val="FFFFFF"/>
                  </a:solidFill>
                  <a:latin typeface="Calibri" panose="020F0502020204030204" pitchFamily="34" charset="0"/>
                  <a:ea typeface="Calibri" panose="020F0502020204030204" pitchFamily="34" charset="0"/>
                  <a:cs typeface="Times New Roman" panose="02020603050405020304" pitchFamily="18" charset="0"/>
                </a:rPr>
                <a:t>Provide trauma-informed care at an increased level of intensity, consistency, and stability</a:t>
              </a:r>
              <a:endParaRPr lang="en-US" sz="825" dirty="0">
                <a:solidFill>
                  <a:srgbClr val="777877"/>
                </a:solidFill>
                <a:latin typeface="Calibri" panose="020F0502020204030204" pitchFamily="34" charset="0"/>
                <a:ea typeface="Calibri" panose="020F0502020204030204" pitchFamily="34" charset="0"/>
                <a:cs typeface="Times New Roman" panose="02020603050405020304" pitchFamily="18" charset="0"/>
              </a:endParaRPr>
            </a:p>
            <a:p>
              <a:pPr algn="ctr" defTabSz="685800">
                <a:lnSpc>
                  <a:spcPct val="107000"/>
                </a:lnSpc>
                <a:spcAft>
                  <a:spcPts val="600"/>
                </a:spcAft>
                <a:defRPr/>
              </a:pPr>
              <a:r>
                <a:rPr lang="en-US" sz="825" dirty="0">
                  <a:solidFill>
                    <a:srgbClr val="FFFFFF"/>
                  </a:solidFill>
                  <a:latin typeface="Calibri" panose="020F0502020204030204" pitchFamily="34" charset="0"/>
                  <a:ea typeface="Calibri" panose="020F0502020204030204" pitchFamily="34" charset="0"/>
                  <a:cs typeface="Times New Roman" panose="02020603050405020304" pitchFamily="18" charset="0"/>
                </a:rPr>
                <a:t> </a:t>
              </a:r>
              <a:endParaRPr lang="en-US" sz="825" dirty="0">
                <a:solidFill>
                  <a:srgbClr val="777877"/>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Flowchart: Connector 15">
              <a:extLst>
                <a:ext uri="{FF2B5EF4-FFF2-40B4-BE49-F238E27FC236}">
                  <a16:creationId xmlns:a16="http://schemas.microsoft.com/office/drawing/2014/main" id="{5C4344AC-CAC6-5F3C-724A-B330FC754617}"/>
                </a:ext>
              </a:extLst>
            </p:cNvPr>
            <p:cNvSpPr/>
            <p:nvPr/>
          </p:nvSpPr>
          <p:spPr>
            <a:xfrm>
              <a:off x="2466975" y="1552575"/>
              <a:ext cx="2040905" cy="2040905"/>
            </a:xfrm>
            <a:prstGeom prst="flowChartConnector">
              <a:avLst/>
            </a:prstGeom>
            <a:solidFill>
              <a:srgbClr val="A15EA5"/>
            </a:solidFill>
            <a:ln w="12700" cap="flat" cmpd="sng" algn="ctr">
              <a:solidFill>
                <a:srgbClr val="A15EA5"/>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defTabSz="685800">
                <a:lnSpc>
                  <a:spcPct val="107000"/>
                </a:lnSpc>
                <a:defRPr/>
              </a:pPr>
              <a:r>
                <a:rPr lang="en-US" sz="900" b="1" dirty="0">
                  <a:solidFill>
                    <a:srgbClr val="FFFFFF"/>
                  </a:solidFill>
                  <a:latin typeface="Calibri" panose="020F0502020204030204" pitchFamily="34" charset="0"/>
                  <a:ea typeface="Calibri" panose="020F0502020204030204" pitchFamily="34" charset="0"/>
                  <a:cs typeface="Times New Roman" panose="02020603050405020304" pitchFamily="18" charset="0"/>
                </a:rPr>
                <a:t>HELP THE MOST AFFECTED POPULATIONS</a:t>
              </a:r>
              <a:endParaRPr lang="en-US" sz="825" dirty="0">
                <a:solidFill>
                  <a:srgbClr val="777877"/>
                </a:solidFill>
                <a:latin typeface="Calibri" panose="020F0502020204030204" pitchFamily="34" charset="0"/>
                <a:ea typeface="Calibri" panose="020F0502020204030204" pitchFamily="34" charset="0"/>
                <a:cs typeface="Times New Roman" panose="02020603050405020304" pitchFamily="18" charset="0"/>
              </a:endParaRPr>
            </a:p>
            <a:p>
              <a:pPr algn="ctr" defTabSz="685800">
                <a:lnSpc>
                  <a:spcPct val="107000"/>
                </a:lnSpc>
                <a:defRPr/>
              </a:pPr>
              <a:r>
                <a:rPr lang="en-US" sz="750" dirty="0">
                  <a:solidFill>
                    <a:srgbClr val="FFFFFF"/>
                  </a:solidFill>
                  <a:latin typeface="Calibri" panose="020F0502020204030204" pitchFamily="34" charset="0"/>
                  <a:ea typeface="Calibri" panose="020F0502020204030204" pitchFamily="34" charset="0"/>
                  <a:cs typeface="Times New Roman" panose="02020603050405020304" pitchFamily="18" charset="0"/>
                </a:rPr>
                <a:t>Address barriers to make care more accessible for </a:t>
              </a:r>
              <a:endParaRPr lang="en-US" sz="825" dirty="0">
                <a:solidFill>
                  <a:srgbClr val="777877"/>
                </a:solidFill>
                <a:latin typeface="Calibri" panose="020F0502020204030204" pitchFamily="34" charset="0"/>
                <a:ea typeface="Calibri" panose="020F0502020204030204" pitchFamily="34" charset="0"/>
                <a:cs typeface="Times New Roman" panose="02020603050405020304" pitchFamily="18" charset="0"/>
              </a:endParaRPr>
            </a:p>
            <a:p>
              <a:pPr algn="ctr" defTabSz="685800">
                <a:lnSpc>
                  <a:spcPct val="107000"/>
                </a:lnSpc>
                <a:spcAft>
                  <a:spcPts val="600"/>
                </a:spcAft>
                <a:defRPr/>
              </a:pPr>
              <a:r>
                <a:rPr lang="en-US" sz="750" dirty="0">
                  <a:solidFill>
                    <a:srgbClr val="FFFFFF"/>
                  </a:solidFill>
                  <a:latin typeface="Calibri" panose="020F0502020204030204" pitchFamily="34" charset="0"/>
                  <a:ea typeface="Calibri" panose="020F0502020204030204" pitchFamily="34" charset="0"/>
                  <a:cs typeface="Times New Roman" panose="02020603050405020304" pitchFamily="18" charset="0"/>
                </a:rPr>
                <a:t>those most impacted</a:t>
              </a:r>
              <a:endParaRPr lang="en-US" sz="825" dirty="0">
                <a:solidFill>
                  <a:srgbClr val="777877"/>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Flowchart: Connector 16">
              <a:extLst>
                <a:ext uri="{FF2B5EF4-FFF2-40B4-BE49-F238E27FC236}">
                  <a16:creationId xmlns:a16="http://schemas.microsoft.com/office/drawing/2014/main" id="{6573F1A2-267E-8BE8-C620-9CD34312F26A}"/>
                </a:ext>
              </a:extLst>
            </p:cNvPr>
            <p:cNvSpPr/>
            <p:nvPr/>
          </p:nvSpPr>
          <p:spPr>
            <a:xfrm>
              <a:off x="152400" y="3133725"/>
              <a:ext cx="2238375" cy="2238375"/>
            </a:xfrm>
            <a:prstGeom prst="flowChartConnector">
              <a:avLst/>
            </a:prstGeom>
            <a:solidFill>
              <a:srgbClr val="09A9C1"/>
            </a:solidFill>
            <a:ln w="12700" cap="flat" cmpd="sng" algn="ctr">
              <a:solidFill>
                <a:srgbClr val="A15EA5"/>
              </a:solid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p>
              <a:pPr algn="ctr" defTabSz="685800">
                <a:lnSpc>
                  <a:spcPct val="107000"/>
                </a:lnSpc>
                <a:defRPr/>
              </a:pPr>
              <a:r>
                <a:rPr lang="en-US" sz="900" b="1" dirty="0">
                  <a:solidFill>
                    <a:srgbClr val="FFFFFF"/>
                  </a:solidFill>
                  <a:latin typeface="Calibri" panose="020F0502020204030204" pitchFamily="34" charset="0"/>
                  <a:ea typeface="Calibri" panose="020F0502020204030204" pitchFamily="34" charset="0"/>
                  <a:cs typeface="Times New Roman" panose="02020603050405020304" pitchFamily="18" charset="0"/>
                </a:rPr>
                <a:t>EXPAND ACCESS TO THE FULL RANGE OF WHAT WORKS</a:t>
              </a:r>
              <a:endParaRPr lang="en-US" sz="825" dirty="0">
                <a:solidFill>
                  <a:srgbClr val="777877"/>
                </a:solidFill>
                <a:latin typeface="Calibri" panose="020F0502020204030204" pitchFamily="34" charset="0"/>
                <a:ea typeface="Calibri" panose="020F0502020204030204" pitchFamily="34" charset="0"/>
                <a:cs typeface="Times New Roman" panose="02020603050405020304" pitchFamily="18" charset="0"/>
              </a:endParaRPr>
            </a:p>
            <a:p>
              <a:pPr algn="ctr" defTabSz="685800">
                <a:lnSpc>
                  <a:spcPct val="107000"/>
                </a:lnSpc>
                <a:defRPr/>
              </a:pPr>
              <a:r>
                <a:rPr lang="en-US" sz="750" dirty="0">
                  <a:solidFill>
                    <a:srgbClr val="FFFFFF"/>
                  </a:solidFill>
                  <a:latin typeface="Calibri" panose="020F0502020204030204" pitchFamily="34" charset="0"/>
                  <a:ea typeface="Calibri" panose="020F0502020204030204" pitchFamily="34" charset="0"/>
                  <a:cs typeface="Times New Roman" panose="02020603050405020304" pitchFamily="18" charset="0"/>
                </a:rPr>
                <a:t>Increase availability of effective evidence-based care in clinical settings and evidence-based/promising practices in non-clinical settings</a:t>
              </a:r>
              <a:endParaRPr lang="en-US" sz="825" dirty="0">
                <a:solidFill>
                  <a:srgbClr val="777877"/>
                </a:solidFill>
                <a:latin typeface="Calibri" panose="020F0502020204030204" pitchFamily="34" charset="0"/>
                <a:ea typeface="Calibri" panose="020F0502020204030204" pitchFamily="34" charset="0"/>
                <a:cs typeface="Times New Roman" panose="02020603050405020304" pitchFamily="18" charset="0"/>
              </a:endParaRPr>
            </a:p>
            <a:p>
              <a:pPr algn="ctr" defTabSz="685800">
                <a:lnSpc>
                  <a:spcPct val="107000"/>
                </a:lnSpc>
                <a:spcAft>
                  <a:spcPts val="600"/>
                </a:spcAft>
                <a:defRPr/>
              </a:pPr>
              <a:r>
                <a:rPr lang="en-US" sz="825" dirty="0">
                  <a:solidFill>
                    <a:srgbClr val="FFFFFF"/>
                  </a:solidFill>
                  <a:latin typeface="Calibri" panose="020F0502020204030204" pitchFamily="34" charset="0"/>
                  <a:ea typeface="Calibri" panose="020F0502020204030204" pitchFamily="34" charset="0"/>
                  <a:cs typeface="Times New Roman" panose="02020603050405020304" pitchFamily="18" charset="0"/>
                </a:rPr>
                <a:t> </a:t>
              </a:r>
              <a:endParaRPr lang="en-US" sz="825" dirty="0">
                <a:solidFill>
                  <a:srgbClr val="777877"/>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8" name="Flowchart: Connector 17">
              <a:extLst>
                <a:ext uri="{FF2B5EF4-FFF2-40B4-BE49-F238E27FC236}">
                  <a16:creationId xmlns:a16="http://schemas.microsoft.com/office/drawing/2014/main" id="{C8031A8F-BDF6-EBBC-81AD-5ACE4FC11310}"/>
                </a:ext>
              </a:extLst>
            </p:cNvPr>
            <p:cNvSpPr/>
            <p:nvPr/>
          </p:nvSpPr>
          <p:spPr>
            <a:xfrm>
              <a:off x="1646655" y="2310098"/>
              <a:ext cx="1238250" cy="1238250"/>
            </a:xfrm>
            <a:prstGeom prst="flowChartConnector">
              <a:avLst/>
            </a:prstGeom>
            <a:solidFill>
              <a:srgbClr val="CDDC2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pPr algn="ctr" defTabSz="685800">
                <a:lnSpc>
                  <a:spcPct val="107000"/>
                </a:lnSpc>
                <a:spcAft>
                  <a:spcPts val="600"/>
                </a:spcAft>
                <a:defRPr/>
              </a:pPr>
              <a:r>
                <a:rPr lang="en-US" sz="900" b="1" dirty="0">
                  <a:solidFill>
                    <a:srgbClr val="000000"/>
                  </a:solidFill>
                  <a:latin typeface="Calibri" panose="020F0502020204030204" pitchFamily="34" charset="0"/>
                  <a:ea typeface="Calibri" panose="020F0502020204030204" pitchFamily="34" charset="0"/>
                  <a:cs typeface="Calibri" panose="020F0502020204030204" pitchFamily="34" charset="0"/>
                </a:rPr>
                <a:t>PEOPLE AT THE CENTER</a:t>
              </a:r>
              <a:endParaRPr lang="en-US" sz="900" dirty="0">
                <a:solidFill>
                  <a:prstClr val="white"/>
                </a:solidFill>
                <a:latin typeface="Calibri" panose="020F0502020204030204" pitchFamily="34" charset="0"/>
                <a:ea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2244258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E7BA5F-9EE9-4A3B-8AC6-90C2D97F2217}"/>
              </a:ext>
            </a:extLst>
          </p:cNvPr>
          <p:cNvSpPr>
            <a:spLocks noGrp="1"/>
          </p:cNvSpPr>
          <p:nvPr>
            <p:ph type="title"/>
          </p:nvPr>
        </p:nvSpPr>
        <p:spPr/>
        <p:txBody>
          <a:bodyPr/>
          <a:lstStyle/>
          <a:p>
            <a:r>
              <a:rPr lang="en-US" dirty="0"/>
              <a:t>Transitioning Existing Funding Cycles</a:t>
            </a:r>
          </a:p>
        </p:txBody>
      </p:sp>
      <p:sp>
        <p:nvSpPr>
          <p:cNvPr id="6" name="Text Placeholder 5">
            <a:extLst>
              <a:ext uri="{FF2B5EF4-FFF2-40B4-BE49-F238E27FC236}">
                <a16:creationId xmlns:a16="http://schemas.microsoft.com/office/drawing/2014/main" id="{E6D468D0-D03E-4045-BB3B-C302146E1C8F}"/>
              </a:ext>
            </a:extLst>
          </p:cNvPr>
          <p:cNvSpPr>
            <a:spLocks noGrp="1"/>
          </p:cNvSpPr>
          <p:nvPr>
            <p:ph type="body" idx="1"/>
          </p:nvPr>
        </p:nvSpPr>
        <p:spPr/>
        <p:txBody>
          <a:bodyPr/>
          <a:lstStyle/>
          <a:p>
            <a:r>
              <a:rPr lang="en-US" dirty="0"/>
              <a:t>Competitive Grant Cycle: CCSF &amp; CMHF</a:t>
            </a:r>
          </a:p>
        </p:txBody>
      </p:sp>
      <p:sp>
        <p:nvSpPr>
          <p:cNvPr id="2" name="Date Placeholder 1"/>
          <p:cNvSpPr>
            <a:spLocks noGrp="1"/>
          </p:cNvSpPr>
          <p:nvPr>
            <p:ph type="dt" sz="half" idx="2"/>
          </p:nvPr>
        </p:nvSpPr>
        <p:spPr/>
        <p:txBody>
          <a:bodyPr/>
          <a:lstStyle/>
          <a:p>
            <a:fld id="{E3A015E7-97C8-0B4B-A06B-79E6ED4685C0}" type="datetime4">
              <a:rPr lang="en-US" smtClean="0"/>
              <a:t>January 26, 2024</a:t>
            </a:fld>
            <a:endParaRPr lang="en-US"/>
          </a:p>
        </p:txBody>
      </p:sp>
      <p:sp>
        <p:nvSpPr>
          <p:cNvPr id="7" name="Slide Number Placeholder 2">
            <a:extLst>
              <a:ext uri="{FF2B5EF4-FFF2-40B4-BE49-F238E27FC236}">
                <a16:creationId xmlns:a16="http://schemas.microsoft.com/office/drawing/2014/main" id="{9F186E0B-EE6B-413A-BEFF-B6989A276E90}"/>
              </a:ext>
            </a:extLst>
          </p:cNvPr>
          <p:cNvSpPr>
            <a:spLocks noGrp="1"/>
          </p:cNvSpPr>
          <p:nvPr>
            <p:ph type="sldNum" sz="quarter" idx="4"/>
          </p:nvPr>
        </p:nvSpPr>
        <p:spPr>
          <a:xfrm>
            <a:off x="8165292" y="6356351"/>
            <a:ext cx="2133600" cy="365125"/>
          </a:xfrm>
          <a:prstGeom prst="rect">
            <a:avLst/>
          </a:prstGeom>
        </p:spPr>
        <p:txBody>
          <a:bodyPr/>
          <a:lstStyle/>
          <a:p>
            <a:pPr defTabSz="914320">
              <a:defRPr/>
            </a:pPr>
            <a:fld id="{37B32414-C47D-42F7-B2AB-2A84593750AD}" type="slidenum">
              <a:rPr lang="en-US">
                <a:solidFill>
                  <a:srgbClr val="474B78"/>
                </a:solidFill>
              </a:rPr>
              <a:pPr defTabSz="914320">
                <a:defRPr/>
              </a:pPr>
              <a:t>8</a:t>
            </a:fld>
            <a:endParaRPr lang="en-US" dirty="0">
              <a:solidFill>
                <a:srgbClr val="474B78"/>
              </a:solidFill>
            </a:endParaRPr>
          </a:p>
        </p:txBody>
      </p:sp>
    </p:spTree>
    <p:extLst>
      <p:ext uri="{BB962C8B-B14F-4D97-AF65-F5344CB8AC3E}">
        <p14:creationId xmlns:p14="http://schemas.microsoft.com/office/powerpoint/2010/main" val="1979183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356EB-D5FD-47DD-E1E4-CB74EC87DEC3}"/>
              </a:ext>
            </a:extLst>
          </p:cNvPr>
          <p:cNvSpPr>
            <a:spLocks noGrp="1"/>
          </p:cNvSpPr>
          <p:nvPr>
            <p:ph type="title"/>
          </p:nvPr>
        </p:nvSpPr>
        <p:spPr/>
        <p:txBody>
          <a:bodyPr/>
          <a:lstStyle/>
          <a:p>
            <a:r>
              <a:rPr lang="en-US" dirty="0"/>
              <a:t>Flexible Funding for High Quality Services: CCSF &amp; CMHF</a:t>
            </a:r>
          </a:p>
        </p:txBody>
      </p:sp>
      <p:sp>
        <p:nvSpPr>
          <p:cNvPr id="6" name="Text Placeholder 5">
            <a:extLst>
              <a:ext uri="{FF2B5EF4-FFF2-40B4-BE49-F238E27FC236}">
                <a16:creationId xmlns:a16="http://schemas.microsoft.com/office/drawing/2014/main" id="{83A19484-2FB6-7A67-E8E7-0C6BC2BB3AB3}"/>
              </a:ext>
            </a:extLst>
          </p:cNvPr>
          <p:cNvSpPr>
            <a:spLocks noGrp="1"/>
          </p:cNvSpPr>
          <p:nvPr>
            <p:ph type="body" idx="1"/>
          </p:nvPr>
        </p:nvSpPr>
        <p:spPr/>
        <p:txBody>
          <a:bodyPr/>
          <a:lstStyle/>
          <a:p>
            <a:r>
              <a:rPr lang="en-US" dirty="0"/>
              <a:t>Current Practice</a:t>
            </a:r>
          </a:p>
        </p:txBody>
      </p:sp>
      <p:sp>
        <p:nvSpPr>
          <p:cNvPr id="7" name="Content Placeholder 6">
            <a:extLst>
              <a:ext uri="{FF2B5EF4-FFF2-40B4-BE49-F238E27FC236}">
                <a16:creationId xmlns:a16="http://schemas.microsoft.com/office/drawing/2014/main" id="{197CD5F6-3708-CDD1-CB9C-EAD4F51AF638}"/>
              </a:ext>
            </a:extLst>
          </p:cNvPr>
          <p:cNvSpPr>
            <a:spLocks noGrp="1"/>
          </p:cNvSpPr>
          <p:nvPr>
            <p:ph sz="half" idx="2"/>
          </p:nvPr>
        </p:nvSpPr>
        <p:spPr/>
        <p:txBody>
          <a:bodyPr/>
          <a:lstStyle/>
          <a:p>
            <a:r>
              <a:rPr lang="en-US" dirty="0"/>
              <a:t>Staggered – YR1 CCSF, YR2 CMHF, YR3 Off</a:t>
            </a:r>
          </a:p>
          <a:p>
            <a:r>
              <a:rPr lang="en-US" dirty="0"/>
              <a:t>Three-year grant cycle</a:t>
            </a:r>
          </a:p>
          <a:p>
            <a:r>
              <a:rPr lang="en-US" dirty="0"/>
              <a:t>Maximum award $100,000 for new grantees</a:t>
            </a:r>
          </a:p>
          <a:p>
            <a:r>
              <a:rPr lang="en-US" dirty="0"/>
              <a:t>Average award $194,000</a:t>
            </a:r>
          </a:p>
          <a:p>
            <a:r>
              <a:rPr lang="en-US" dirty="0"/>
              <a:t>New programs typically take six months to a year to get started</a:t>
            </a:r>
          </a:p>
        </p:txBody>
      </p:sp>
      <p:sp>
        <p:nvSpPr>
          <p:cNvPr id="8" name="Text Placeholder 7">
            <a:extLst>
              <a:ext uri="{FF2B5EF4-FFF2-40B4-BE49-F238E27FC236}">
                <a16:creationId xmlns:a16="http://schemas.microsoft.com/office/drawing/2014/main" id="{605B9644-6FA6-E770-60E1-2F09C37E26AD}"/>
              </a:ext>
            </a:extLst>
          </p:cNvPr>
          <p:cNvSpPr>
            <a:spLocks noGrp="1"/>
          </p:cNvSpPr>
          <p:nvPr>
            <p:ph type="body" sz="quarter" idx="3"/>
          </p:nvPr>
        </p:nvSpPr>
        <p:spPr/>
        <p:txBody>
          <a:bodyPr/>
          <a:lstStyle/>
          <a:p>
            <a:r>
              <a:rPr lang="en-US" dirty="0"/>
              <a:t>Proposed Change</a:t>
            </a:r>
          </a:p>
        </p:txBody>
      </p:sp>
      <p:sp>
        <p:nvSpPr>
          <p:cNvPr id="9" name="Content Placeholder 8">
            <a:extLst>
              <a:ext uri="{FF2B5EF4-FFF2-40B4-BE49-F238E27FC236}">
                <a16:creationId xmlns:a16="http://schemas.microsoft.com/office/drawing/2014/main" id="{29BE05E6-F996-5662-5BDA-24FF90ABC82E}"/>
              </a:ext>
            </a:extLst>
          </p:cNvPr>
          <p:cNvSpPr>
            <a:spLocks noGrp="1"/>
          </p:cNvSpPr>
          <p:nvPr>
            <p:ph sz="quarter" idx="4"/>
          </p:nvPr>
        </p:nvSpPr>
        <p:spPr/>
        <p:txBody>
          <a:bodyPr/>
          <a:lstStyle/>
          <a:p>
            <a:r>
              <a:rPr lang="en-US" dirty="0"/>
              <a:t>Annual opportunity to apply</a:t>
            </a:r>
          </a:p>
          <a:p>
            <a:r>
              <a:rPr lang="en-US" dirty="0"/>
              <a:t>One - three-year grant commitment</a:t>
            </a:r>
          </a:p>
          <a:p>
            <a:r>
              <a:rPr lang="en-US" dirty="0"/>
              <a:t>Wind-down approach for projects that have received funding for two consecutive grant cycles</a:t>
            </a:r>
          </a:p>
          <a:p>
            <a:r>
              <a:rPr lang="en-US" dirty="0"/>
              <a:t>Willingness to fund innovation (Community Building)</a:t>
            </a:r>
          </a:p>
          <a:p>
            <a:pPr lvl="1"/>
            <a:r>
              <a:rPr lang="en-US" dirty="0"/>
              <a:t>Create a pilot funding category to level the playing field for new applicants</a:t>
            </a:r>
          </a:p>
          <a:p>
            <a:pPr lvl="1"/>
            <a:r>
              <a:rPr lang="en-US" dirty="0"/>
              <a:t>Allow for longer ramp-up/launch period through 1 – 2 year pilot grants</a:t>
            </a:r>
          </a:p>
          <a:p>
            <a:r>
              <a:rPr lang="en-US" dirty="0"/>
              <a:t>Consider invitation only RFPs for special services</a:t>
            </a:r>
          </a:p>
        </p:txBody>
      </p:sp>
      <p:sp>
        <p:nvSpPr>
          <p:cNvPr id="4" name="Date Placeholder 3">
            <a:extLst>
              <a:ext uri="{FF2B5EF4-FFF2-40B4-BE49-F238E27FC236}">
                <a16:creationId xmlns:a16="http://schemas.microsoft.com/office/drawing/2014/main" id="{9B48C2EB-D162-6054-7353-B444CC51A282}"/>
              </a:ext>
            </a:extLst>
          </p:cNvPr>
          <p:cNvSpPr>
            <a:spLocks noGrp="1"/>
          </p:cNvSpPr>
          <p:nvPr>
            <p:ph type="dt" sz="half" idx="10"/>
          </p:nvPr>
        </p:nvSpPr>
        <p:spPr/>
        <p:txBody>
          <a:bodyPr/>
          <a:lstStyle/>
          <a:p>
            <a:fld id="{3F31F71A-E9C9-B742-924C-D0085507C1B1}" type="datetime4">
              <a:rPr lang="en-US" smtClean="0"/>
              <a:t>January 26, 2024</a:t>
            </a:fld>
            <a:endParaRPr lang="en-US"/>
          </a:p>
        </p:txBody>
      </p:sp>
      <p:sp>
        <p:nvSpPr>
          <p:cNvPr id="5" name="Slide Number Placeholder 4">
            <a:extLst>
              <a:ext uri="{FF2B5EF4-FFF2-40B4-BE49-F238E27FC236}">
                <a16:creationId xmlns:a16="http://schemas.microsoft.com/office/drawing/2014/main" id="{FC24E3FA-2432-01B1-2BC6-EBF040661D52}"/>
              </a:ext>
            </a:extLst>
          </p:cNvPr>
          <p:cNvSpPr>
            <a:spLocks noGrp="1"/>
          </p:cNvSpPr>
          <p:nvPr>
            <p:ph type="sldNum" sz="quarter" idx="11"/>
          </p:nvPr>
        </p:nvSpPr>
        <p:spPr/>
        <p:txBody>
          <a:bodyPr/>
          <a:lstStyle/>
          <a:p>
            <a:fld id="{287F944C-6315-6042-840E-B3BFFC821D31}" type="slidenum">
              <a:rPr lang="en-US" smtClean="0"/>
              <a:pPr/>
              <a:t>9</a:t>
            </a:fld>
            <a:endParaRPr lang="en-US" dirty="0"/>
          </a:p>
        </p:txBody>
      </p:sp>
    </p:spTree>
    <p:extLst>
      <p:ext uri="{BB962C8B-B14F-4D97-AF65-F5344CB8AC3E}">
        <p14:creationId xmlns:p14="http://schemas.microsoft.com/office/powerpoint/2010/main" val="1570650494"/>
      </p:ext>
    </p:extLst>
  </p:cSld>
  <p:clrMapOvr>
    <a:masterClrMapping/>
  </p:clrMapOvr>
</p:sld>
</file>

<file path=ppt/theme/theme1.xml><?xml version="1.0" encoding="utf-8"?>
<a:theme xmlns:a="http://schemas.openxmlformats.org/drawingml/2006/main" name="Office Theme">
  <a:themeElements>
    <a:clrScheme name="Custom 1">
      <a:dk1>
        <a:srgbClr val="777877"/>
      </a:dk1>
      <a:lt1>
        <a:sysClr val="window" lastClr="FFFFFF"/>
      </a:lt1>
      <a:dk2>
        <a:srgbClr val="3B3B3B"/>
      </a:dk2>
      <a:lt2>
        <a:srgbClr val="FFFFFE"/>
      </a:lt2>
      <a:accent1>
        <a:srgbClr val="A05DBB"/>
      </a:accent1>
      <a:accent2>
        <a:srgbClr val="00A5C1"/>
      </a:accent2>
      <a:accent3>
        <a:srgbClr val="A6CE1B"/>
      </a:accent3>
      <a:accent4>
        <a:srgbClr val="365695"/>
      </a:accent4>
      <a:accent5>
        <a:srgbClr val="008878"/>
      </a:accent5>
      <a:accent6>
        <a:srgbClr val="A7241B"/>
      </a:accent6>
      <a:hlink>
        <a:srgbClr val="FF8119"/>
      </a:hlink>
      <a:folHlink>
        <a:srgbClr val="44B9E8"/>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850</TotalTime>
  <Words>4506</Words>
  <Application>Microsoft Office PowerPoint</Application>
  <PresentationFormat>Widescreen</PresentationFormat>
  <Paragraphs>367</Paragraphs>
  <Slides>29</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Arial Nova</vt:lpstr>
      <vt:lpstr>Calibri</vt:lpstr>
      <vt:lpstr>Georgia</vt:lpstr>
      <vt:lpstr>Lucida Grande</vt:lpstr>
      <vt:lpstr>Wingdings</vt:lpstr>
      <vt:lpstr>Office Theme</vt:lpstr>
      <vt:lpstr>MHB Allocation Process Proposed Changes</vt:lpstr>
      <vt:lpstr>Items for Discussion</vt:lpstr>
      <vt:lpstr>Managing Changes to the MHB Allocation Process</vt:lpstr>
      <vt:lpstr>Why Change Now?</vt:lpstr>
      <vt:lpstr>How Do We Change?</vt:lpstr>
      <vt:lpstr>What Do We Change?</vt:lpstr>
      <vt:lpstr>MHB Theory of Change Interventions</vt:lpstr>
      <vt:lpstr>Transitioning Existing Funding Cycles</vt:lpstr>
      <vt:lpstr>Flexible Funding for High Quality Services: CCSF &amp; CMHF</vt:lpstr>
      <vt:lpstr>Community Building</vt:lpstr>
      <vt:lpstr>One Cycle Summary</vt:lpstr>
      <vt:lpstr>Preview of Early Childhood and Out of School Time</vt:lpstr>
      <vt:lpstr>Launching an Essential Services Fund</vt:lpstr>
      <vt:lpstr>Defining Essential</vt:lpstr>
      <vt:lpstr>Similar Approaches</vt:lpstr>
      <vt:lpstr>Multi-Year Funding</vt:lpstr>
      <vt:lpstr>Selection Criteria</vt:lpstr>
      <vt:lpstr>Organizational Strength</vt:lpstr>
      <vt:lpstr>Participant Outcomes</vt:lpstr>
      <vt:lpstr>Selection Process and Timeline</vt:lpstr>
      <vt:lpstr>Focus on Results</vt:lpstr>
      <vt:lpstr>Process Timeline</vt:lpstr>
      <vt:lpstr>Policy and Practice Considerations</vt:lpstr>
      <vt:lpstr>Board Resolution Practices</vt:lpstr>
      <vt:lpstr>Unallocated Funds</vt:lpstr>
      <vt:lpstr>Budget and Simple Timeline</vt:lpstr>
      <vt:lpstr>Decision Points</vt:lpstr>
      <vt:lpstr>Decision Points Today</vt:lpstr>
      <vt:lpstr>February Board Meeting</vt:lpstr>
    </vt:vector>
  </TitlesOfParts>
  <Company>Paul Bussman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Evan Brandt</dc:creator>
  <cp:lastModifiedBy>Serena Muhammad</cp:lastModifiedBy>
  <cp:revision>50</cp:revision>
  <dcterms:created xsi:type="dcterms:W3CDTF">2018-05-04T15:48:02Z</dcterms:created>
  <dcterms:modified xsi:type="dcterms:W3CDTF">2024-01-26T22:27:12Z</dcterms:modified>
</cp:coreProperties>
</file>