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75" r:id="rId2"/>
    <p:sldId id="276" r:id="rId3"/>
    <p:sldId id="284" r:id="rId4"/>
    <p:sldId id="281" r:id="rId5"/>
    <p:sldId id="311" r:id="rId6"/>
    <p:sldId id="331" r:id="rId7"/>
    <p:sldId id="332" r:id="rId8"/>
    <p:sldId id="285" r:id="rId9"/>
    <p:sldId id="282" r:id="rId10"/>
    <p:sldId id="283" r:id="rId11"/>
    <p:sldId id="315" r:id="rId12"/>
    <p:sldId id="287" r:id="rId13"/>
    <p:sldId id="286" r:id="rId14"/>
    <p:sldId id="309" r:id="rId15"/>
    <p:sldId id="310" r:id="rId16"/>
    <p:sldId id="318" r:id="rId17"/>
    <p:sldId id="320" r:id="rId18"/>
    <p:sldId id="312" r:id="rId19"/>
    <p:sldId id="313" r:id="rId20"/>
    <p:sldId id="289" r:id="rId21"/>
    <p:sldId id="304" r:id="rId22"/>
    <p:sldId id="305" r:id="rId23"/>
    <p:sldId id="317" r:id="rId24"/>
    <p:sldId id="319" r:id="rId25"/>
    <p:sldId id="321" r:id="rId26"/>
    <p:sldId id="322" r:id="rId27"/>
    <p:sldId id="323" r:id="rId28"/>
    <p:sldId id="324" r:id="rId29"/>
    <p:sldId id="325" r:id="rId30"/>
    <p:sldId id="326" r:id="rId31"/>
    <p:sldId id="333" r:id="rId32"/>
    <p:sldId id="330" r:id="rId33"/>
    <p:sldId id="328" r:id="rId34"/>
    <p:sldId id="329" r:id="rId35"/>
    <p:sldId id="268" r:id="rId36"/>
    <p:sldId id="334"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C1"/>
    <a:srgbClr val="E7F0F4"/>
    <a:srgbClr val="CBE1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89904" autoAdjust="0"/>
  </p:normalViewPr>
  <p:slideViewPr>
    <p:cSldViewPr snapToGrid="0">
      <p:cViewPr varScale="1">
        <p:scale>
          <a:sx n="92" d="100"/>
          <a:sy n="92" d="100"/>
        </p:scale>
        <p:origin x="1764" y="96"/>
      </p:cViewPr>
      <p:guideLst>
        <p:guide orient="horz" pos="2160"/>
        <p:guide pos="2880"/>
      </p:guideLst>
    </p:cSldViewPr>
  </p:slideViewPr>
  <p:notesTextViewPr>
    <p:cViewPr>
      <p:scale>
        <a:sx n="3" d="2"/>
        <a:sy n="3" d="2"/>
      </p:scale>
      <p:origin x="0" y="0"/>
    </p:cViewPr>
  </p:notesTextViewPr>
  <p:sorterViewPr>
    <p:cViewPr>
      <p:scale>
        <a:sx n="66" d="100"/>
        <a:sy n="66" d="100"/>
      </p:scale>
      <p:origin x="0" y="-2606"/>
    </p:cViewPr>
  </p:sorterViewPr>
  <p:notesViewPr>
    <p:cSldViewPr snapToGrid="0">
      <p:cViewPr varScale="1">
        <p:scale>
          <a:sx n="81" d="100"/>
          <a:sy n="81" d="100"/>
        </p:scale>
        <p:origin x="38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tlmhb-s16\stlmhb\BOARD\2021%20Board%20Meeting_working%20folders\06-2021%20Meeting%20Materials\working%20folder\FY22%20Budget%20Display%20-%20draft%2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'Finance Cmte &amp; Board Handou (2)'!$A$2</c:f>
              <c:strCache>
                <c:ptCount val="1"/>
                <c:pt idx="0">
                  <c:v> Total Revenues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278-4509-9221-D875966B96E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278-4509-9221-D875966B96E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278-4509-9221-D875966B96E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278-4509-9221-D875966B96E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278-4509-9221-D875966B96E5}"/>
              </c:ext>
            </c:extLst>
          </c:dPt>
          <c:dLbls>
            <c:dLbl>
              <c:idx val="0"/>
              <c:layout>
                <c:manualLayout>
                  <c:x val="0.14038015393322098"/>
                  <c:y val="-4.1169883311532887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77D2679E-A310-4E59-86AB-48B35EB82C4A}" type="CATEGORYNAME">
                      <a:rPr lang="en-US" smtClean="0"/>
                      <a:pPr>
                        <a:defRPr sz="1400" b="1">
                          <a:latin typeface="Arial" panose="020B0604020202020204" pitchFamily="34" charset="0"/>
                          <a:cs typeface="Arial" panose="020B0604020202020204" pitchFamily="34" charset="0"/>
                        </a:defRPr>
                      </a:pPr>
                      <a:t>[CATEGORY NAME]</a:t>
                    </a:fld>
                    <a:fld id="{6F5DDD0E-88DB-479E-A938-F7476EA741EC}" type="VALUE">
                      <a:rPr lang="en-US" baseline="0" smtClean="0"/>
                      <a:pPr>
                        <a:defRPr sz="1400" b="1">
                          <a:latin typeface="Arial" panose="020B0604020202020204" pitchFamily="34" charset="0"/>
                          <a:cs typeface="Arial"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765067390608681"/>
                      <c:h val="4.2284963887065E-2"/>
                    </c:manualLayout>
                  </c15:layout>
                  <c15:dlblFieldTable/>
                  <c15:showDataLabelsRange val="0"/>
                </c:ext>
                <c:ext xmlns:c16="http://schemas.microsoft.com/office/drawing/2014/chart" uri="{C3380CC4-5D6E-409C-BE32-E72D297353CC}">
                  <c16:uniqueId val="{00000001-A278-4509-9221-D875966B96E5}"/>
                </c:ext>
              </c:extLst>
            </c:dLbl>
            <c:dLbl>
              <c:idx val="1"/>
              <c:layout>
                <c:manualLayout>
                  <c:x val="-0.13962123906536603"/>
                  <c:y val="0.115092669926687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CCSF-EC</a:t>
                    </a:r>
                    <a:r>
                      <a:rPr lang="en-US" baseline="0" dirty="0"/>
                      <a:t> </a:t>
                    </a:r>
                    <a:fld id="{D8713EB3-9CDF-4232-8837-89B66EC62A61}" type="VALUE">
                      <a:rPr lang="en-US" baseline="0"/>
                      <a:pPr>
                        <a:defRPr sz="1400" b="1">
                          <a:solidFill>
                            <a:schemeClr val="bg1"/>
                          </a:solidFill>
                          <a:latin typeface="Arial" panose="020B0604020202020204" pitchFamily="34" charset="0"/>
                          <a:cs typeface="Arial" panose="020B0604020202020204" pitchFamily="34" charset="0"/>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78-4509-9221-D875966B96E5}"/>
                </c:ext>
              </c:extLst>
            </c:dLbl>
            <c:dLbl>
              <c:idx val="2"/>
              <c:layout>
                <c:manualLayout>
                  <c:x val="-0.29483929235085138"/>
                  <c:y val="-0.2807129951916694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b="1" dirty="0">
                        <a:solidFill>
                          <a:schemeClr val="bg1"/>
                        </a:solidFill>
                        <a:latin typeface="Arial" panose="020B0604020202020204" pitchFamily="34" charset="0"/>
                        <a:cs typeface="Arial" panose="020B0604020202020204" pitchFamily="34" charset="0"/>
                      </a:rPr>
                      <a:t>CCSF</a:t>
                    </a:r>
                    <a:r>
                      <a:rPr lang="en-US" sz="1400" b="1" baseline="0" dirty="0">
                        <a:solidFill>
                          <a:schemeClr val="bg1"/>
                        </a:solidFill>
                        <a:latin typeface="Arial" panose="020B0604020202020204" pitchFamily="34" charset="0"/>
                        <a:cs typeface="Arial" panose="020B0604020202020204" pitchFamily="34" charset="0"/>
                      </a:rPr>
                      <a:t> </a:t>
                    </a:r>
                    <a:fld id="{112B7547-2EF6-4740-8CEF-597E9B55ABE8}" type="VALUE">
                      <a:rPr lang="en-US" sz="1400" b="1" baseline="0">
                        <a:solidFill>
                          <a:schemeClr val="bg1"/>
                        </a:solidFill>
                        <a:latin typeface="Arial" panose="020B0604020202020204" pitchFamily="34" charset="0"/>
                        <a:cs typeface="Arial" panose="020B0604020202020204" pitchFamily="34" charset="0"/>
                      </a:rPr>
                      <a:pPr>
                        <a:defRPr sz="1400" b="1">
                          <a:solidFill>
                            <a:schemeClr val="bg1"/>
                          </a:solidFill>
                          <a:latin typeface="Arial" panose="020B0604020202020204" pitchFamily="34" charset="0"/>
                          <a:cs typeface="Arial" panose="020B0604020202020204" pitchFamily="34" charset="0"/>
                        </a:defRPr>
                      </a:pPr>
                      <a:t>[VALUE]</a:t>
                    </a:fld>
                    <a:endParaRPr lang="en-US" sz="1400" b="1" baseline="0" dirty="0">
                      <a:solidFill>
                        <a:schemeClr val="bg1"/>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78-4509-9221-D875966B96E5}"/>
                </c:ext>
              </c:extLst>
            </c:dLbl>
            <c:dLbl>
              <c:idx val="3"/>
              <c:layout>
                <c:manualLayout>
                  <c:x val="0.19174908853073952"/>
                  <c:y val="4.148445051868606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CMHF</a:t>
                    </a:r>
                    <a:r>
                      <a:rPr lang="en-US" baseline="0" dirty="0"/>
                      <a:t> </a:t>
                    </a:r>
                    <a:fld id="{E0DE4F9F-9AA1-4218-B295-3FB5C17B49CA}" type="VALUE">
                      <a:rPr lang="en-US" baseline="0"/>
                      <a:pPr>
                        <a:defRPr sz="1400" b="1">
                          <a:solidFill>
                            <a:schemeClr val="bg1"/>
                          </a:solidFill>
                          <a:latin typeface="Arial" panose="020B0604020202020204" pitchFamily="34" charset="0"/>
                          <a:cs typeface="Arial" panose="020B0604020202020204" pitchFamily="34" charset="0"/>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78-4509-9221-D875966B96E5}"/>
                </c:ext>
              </c:extLst>
            </c:dLbl>
            <c:dLbl>
              <c:idx val="4"/>
              <c:layout>
                <c:manualLayout>
                  <c:x val="-8.0467326259934469E-2"/>
                  <c:y val="4.4353098931390403E-3"/>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7B50B08A-8E81-41DB-B24C-7C4ED531BCDB}" type="CATEGORYNAME">
                      <a:rPr lang="en-US" b="1" smtClean="0"/>
                      <a:pPr>
                        <a:defRPr sz="1400" b="1">
                          <a:solidFill>
                            <a:sysClr val="windowText" lastClr="000000"/>
                          </a:solidFill>
                          <a:latin typeface="Arial" panose="020B0604020202020204" pitchFamily="34" charset="0"/>
                          <a:cs typeface="Arial" panose="020B0604020202020204" pitchFamily="34" charset="0"/>
                        </a:defRPr>
                      </a:pPr>
                      <a:t>[CATEGORY NAME]</a:t>
                    </a:fld>
                    <a:fld id="{BA843565-187B-4B9F-B9E1-9CA258A0CA13}" type="VALUE">
                      <a:rPr lang="en-US" b="1" baseline="0" smtClean="0"/>
                      <a:pPr>
                        <a:defRPr sz="1400" b="1">
                          <a:solidFill>
                            <a:sysClr val="windowText" lastClr="000000"/>
                          </a:solidFill>
                          <a:latin typeface="Arial" panose="020B0604020202020204" pitchFamily="34" charset="0"/>
                          <a:cs typeface="Arial" panose="020B0604020202020204" pitchFamily="34" charset="0"/>
                        </a:defRPr>
                      </a:pPr>
                      <a:t>[VALUE]</a:t>
                    </a:fld>
                    <a:endParaRPr lang="en-US"/>
                  </a:p>
                </c:rich>
              </c:tx>
              <c:spPr>
                <a:solidFill>
                  <a:schemeClr val="bg1"/>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1691702002018"/>
                      <c:h val="0.15415949741590465"/>
                    </c:manualLayout>
                  </c15:layout>
                  <c15:dlblFieldTable/>
                  <c15:showDataLabelsRange val="0"/>
                </c:ext>
                <c:ext xmlns:c16="http://schemas.microsoft.com/office/drawing/2014/chart" uri="{C3380CC4-5D6E-409C-BE32-E72D297353CC}">
                  <c16:uniqueId val="{00000009-A278-4509-9221-D875966B96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'Finance Cmte &amp; Board Handou (2)'!$B$1:$F$1</c:f>
              <c:strCache>
                <c:ptCount val="5"/>
                <c:pt idx="0">
                  <c:v>  Admin  </c:v>
                </c:pt>
                <c:pt idx="1">
                  <c:v> EC </c:v>
                </c:pt>
                <c:pt idx="2">
                  <c:v> CSF </c:v>
                </c:pt>
                <c:pt idx="3">
                  <c:v>  MHF  </c:v>
                </c:pt>
                <c:pt idx="4">
                  <c:v> Federal Programs,  VPC &amp; Braided Funding </c:v>
                </c:pt>
              </c:strCache>
            </c:strRef>
          </c:cat>
          <c:val>
            <c:numRef>
              <c:f>'Finance Cmte &amp; Board Handou (2)'!$B$2:$F$2</c:f>
              <c:numCache>
                <c:formatCode>_("$"* #,##0_);_("$"* \(#,##0\);_("$"* "-"_);_(@_)</c:formatCode>
                <c:ptCount val="5"/>
                <c:pt idx="0">
                  <c:v>31938</c:v>
                </c:pt>
                <c:pt idx="1">
                  <c:v>2942767.26</c:v>
                </c:pt>
                <c:pt idx="2">
                  <c:v>9413793.5999999996</c:v>
                </c:pt>
                <c:pt idx="3">
                  <c:v>4767330</c:v>
                </c:pt>
                <c:pt idx="4">
                  <c:v>2125462.17</c:v>
                </c:pt>
              </c:numCache>
            </c:numRef>
          </c:val>
          <c:extLst>
            <c:ext xmlns:c16="http://schemas.microsoft.com/office/drawing/2014/chart" uri="{C3380CC4-5D6E-409C-BE32-E72D297353CC}">
              <c16:uniqueId val="{0000000A-A278-4509-9221-D875966B96E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'Finance Cmte &amp; Board Handou (3)'!$A$2</c:f>
              <c:strCache>
                <c:ptCount val="1"/>
                <c:pt idx="0">
                  <c:v> Total Expenses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B9B-4A70-BE85-396A0477176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B9B-4A70-BE85-396A0477176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B9B-4A70-BE85-396A0477176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B9B-4A70-BE85-396A0477176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B9B-4A70-BE85-396A04771765}"/>
              </c:ext>
            </c:extLst>
          </c:dPt>
          <c:dLbls>
            <c:dLbl>
              <c:idx val="0"/>
              <c:layout>
                <c:manualLayout>
                  <c:x val="0.20582500972100709"/>
                  <c:y val="5.3872053872053875E-3"/>
                </c:manualLayout>
              </c:layout>
              <c:tx>
                <c:rich>
                  <a:bodyPr/>
                  <a:lstStyle/>
                  <a:p>
                    <a:r>
                      <a:rPr lang="en-US" baseline="0" dirty="0"/>
                      <a:t>Admin</a:t>
                    </a:r>
                  </a:p>
                  <a:p>
                    <a:fld id="{D855C4A8-9BBA-460F-97B4-866D423ED7BF}" type="VALUE">
                      <a:rPr lang="en-US" baseline="0" smtClean="0"/>
                      <a:pPr/>
                      <a:t>[VALUE]</a:t>
                    </a:fld>
                    <a:r>
                      <a:rPr lang="en-US" baseline="0" dirty="0"/>
                      <a:t>(</a:t>
                    </a:r>
                    <a:fld id="{2E6778C4-BAE0-4DC0-A118-CF42EE5CB281}" type="PERCENTAGE">
                      <a:rPr lang="en-US" baseline="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9B-4A70-BE85-396A04771765}"/>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fld id="{FFD0F29F-3830-406F-8226-7F9C6E3FEB20}" type="CATEGORYNAME">
                      <a:rPr lang="en-US"/>
                      <a:pPr>
                        <a:defRPr sz="1400" b="1">
                          <a:solidFill>
                            <a:schemeClr val="bg1"/>
                          </a:solidFill>
                          <a:latin typeface="Arial" panose="020B0604020202020204" pitchFamily="34" charset="0"/>
                          <a:cs typeface="Arial" panose="020B0604020202020204" pitchFamily="34" charset="0"/>
                        </a:defRPr>
                      </a:pPr>
                      <a:t>[CATEGORY NAME]</a:t>
                    </a:fld>
                    <a:r>
                      <a:rPr lang="en-US" baseline="0" dirty="0"/>
                      <a:t> </a:t>
                    </a:r>
                    <a:fld id="{57C0DF44-CBF2-474F-8027-DD04292F1DF5}" type="VALUE">
                      <a:rPr lang="en-US" baseline="0"/>
                      <a:pPr>
                        <a:defRPr sz="1400" b="1">
                          <a:solidFill>
                            <a:schemeClr val="bg1"/>
                          </a:solidFill>
                          <a:latin typeface="Arial" panose="020B0604020202020204" pitchFamily="34" charset="0"/>
                          <a:cs typeface="Arial" panose="020B0604020202020204" pitchFamily="34" charset="0"/>
                        </a:defRPr>
                      </a:pPr>
                      <a:t>[VALUE]</a:t>
                    </a:fld>
                    <a:r>
                      <a:rPr lang="en-US" baseline="0" dirty="0"/>
                      <a:t>(</a:t>
                    </a:r>
                    <a:fld id="{6BD5D50F-F030-49B5-8415-E251F86590A2}" type="PERCENTAGE">
                      <a:rPr lang="en-US" baseline="0"/>
                      <a:pPr>
                        <a:defRPr sz="1400" b="1">
                          <a:solidFill>
                            <a:schemeClr val="bg1"/>
                          </a:solidFill>
                          <a:latin typeface="Arial" panose="020B0604020202020204" pitchFamily="34" charset="0"/>
                          <a:cs typeface="Arial" panose="020B0604020202020204" pitchFamily="34" charset="0"/>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9B-4A70-BE85-396A04771765}"/>
                </c:ext>
              </c:extLst>
            </c:dLbl>
            <c:dLbl>
              <c:idx val="2"/>
              <c:layout>
                <c:manualLayout>
                  <c:x val="-0.25912182852143489"/>
                  <c:y val="-0.3548484318248098"/>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baseline="0" dirty="0"/>
                      <a:t>CCSF</a:t>
                    </a:r>
                  </a:p>
                  <a:p>
                    <a:pPr>
                      <a:defRPr sz="1400" b="1">
                        <a:solidFill>
                          <a:schemeClr val="bg1"/>
                        </a:solidFill>
                        <a:latin typeface="Arial" panose="020B0604020202020204" pitchFamily="34" charset="0"/>
                        <a:cs typeface="Arial" panose="020B0604020202020204" pitchFamily="34" charset="0"/>
                      </a:defRPr>
                    </a:pPr>
                    <a:fld id="{4D85DB09-DC2D-4C3A-91F9-0164E732EEDD}" type="VALUE">
                      <a:rPr lang="en-US" baseline="0" smtClean="0"/>
                      <a:pPr>
                        <a:defRPr sz="1400" b="1">
                          <a:solidFill>
                            <a:schemeClr val="bg1"/>
                          </a:solidFill>
                          <a:latin typeface="Arial" panose="020B0604020202020204" pitchFamily="34" charset="0"/>
                          <a:cs typeface="Arial" panose="020B0604020202020204" pitchFamily="34" charset="0"/>
                        </a:defRPr>
                      </a:pPr>
                      <a:t>[VALUE]</a:t>
                    </a:fld>
                    <a:r>
                      <a:rPr lang="en-US" baseline="0" dirty="0"/>
                      <a:t>(</a:t>
                    </a:r>
                    <a:fld id="{8E906C50-D19F-4E62-AEEF-B087DCE1AE04}" type="PERCENTAGE">
                      <a:rPr lang="en-US" baseline="0"/>
                      <a:pPr>
                        <a:defRPr sz="1400" b="1">
                          <a:solidFill>
                            <a:schemeClr val="bg1"/>
                          </a:solidFill>
                          <a:latin typeface="Arial" panose="020B0604020202020204" pitchFamily="34" charset="0"/>
                          <a:cs typeface="Arial" panose="020B0604020202020204" pitchFamily="34" charset="0"/>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B9B-4A70-BE85-396A04771765}"/>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fld id="{A600C3F7-5EF7-427A-B7B4-A44D59C30093}" type="CATEGORYNAME">
                      <a:rPr lang="en-US"/>
                      <a:pPr>
                        <a:defRPr sz="1400" b="1">
                          <a:solidFill>
                            <a:schemeClr val="bg1"/>
                          </a:solidFill>
                          <a:latin typeface="Arial" panose="020B0604020202020204" pitchFamily="34" charset="0"/>
                          <a:cs typeface="Arial" panose="020B0604020202020204" pitchFamily="34" charset="0"/>
                        </a:defRPr>
                      </a:pPr>
                      <a:t>[CATEGORY NAME]</a:t>
                    </a:fld>
                    <a:r>
                      <a:rPr lang="en-US" baseline="0" dirty="0"/>
                      <a:t> </a:t>
                    </a:r>
                    <a:fld id="{7E510F18-87AD-44EF-85D5-FFBCDA8B30F1}" type="VALUE">
                      <a:rPr lang="en-US" baseline="0"/>
                      <a:pPr>
                        <a:defRPr sz="1400" b="1">
                          <a:solidFill>
                            <a:schemeClr val="bg1"/>
                          </a:solidFill>
                          <a:latin typeface="Arial" panose="020B0604020202020204" pitchFamily="34" charset="0"/>
                          <a:cs typeface="Arial" panose="020B0604020202020204" pitchFamily="34" charset="0"/>
                        </a:defRPr>
                      </a:pPr>
                      <a:t>[VALUE]</a:t>
                    </a:fld>
                    <a:r>
                      <a:rPr lang="en-US" baseline="0" dirty="0"/>
                      <a:t> (</a:t>
                    </a:r>
                    <a:fld id="{9B735323-2B07-4A85-9679-624DA31A8486}" type="PERCENTAGE">
                      <a:rPr lang="en-US" baseline="0"/>
                      <a:pPr>
                        <a:defRPr sz="1400" b="1">
                          <a:solidFill>
                            <a:schemeClr val="bg1"/>
                          </a:solidFill>
                          <a:latin typeface="Arial" panose="020B0604020202020204" pitchFamily="34" charset="0"/>
                          <a:cs typeface="Arial" panose="020B0604020202020204" pitchFamily="34" charset="0"/>
                        </a:defRPr>
                      </a:pPr>
                      <a:t>[PERCENTAGE]</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B9B-4A70-BE85-396A04771765}"/>
                </c:ext>
              </c:extLst>
            </c:dLbl>
            <c:dLbl>
              <c:idx val="4"/>
              <c:tx>
                <c:rich>
                  <a:bodyPr/>
                  <a:lstStyle/>
                  <a:p>
                    <a:r>
                      <a:rPr lang="en-US" baseline="0" dirty="0"/>
                      <a:t>Federal Programs, VPC &amp; Braided Funding</a:t>
                    </a:r>
                    <a:fld id="{25EC2729-3002-4613-A624-8172FC4D5BE7}" type="VALUE">
                      <a:rPr lang="en-US" baseline="0" smtClean="0"/>
                      <a:pPr/>
                      <a:t>[VALUE]</a:t>
                    </a:fld>
                    <a:r>
                      <a:rPr lang="en-US" baseline="0" dirty="0"/>
                      <a:t>(</a:t>
                    </a:r>
                    <a:fld id="{C9EA7E3E-81CA-43B0-87C2-797116EC3D80}" type="PERCENTAGE">
                      <a:rPr lang="en-US" baseline="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B9B-4A70-BE85-396A047717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'Finance Cmte &amp; Board Handou (3)'!$B$1:$F$1</c:f>
              <c:strCache>
                <c:ptCount val="5"/>
                <c:pt idx="0">
                  <c:v>  Admin  </c:v>
                </c:pt>
                <c:pt idx="1">
                  <c:v> CCSF-EC </c:v>
                </c:pt>
                <c:pt idx="2">
                  <c:v> CCSF </c:v>
                </c:pt>
                <c:pt idx="3">
                  <c:v> CMHF </c:v>
                </c:pt>
                <c:pt idx="4">
                  <c:v> Federal Programs,  VPC &amp; Braided Funding </c:v>
                </c:pt>
              </c:strCache>
            </c:strRef>
          </c:cat>
          <c:val>
            <c:numRef>
              <c:f>'Finance Cmte &amp; Board Handou (3)'!$B$2:$F$2</c:f>
              <c:numCache>
                <c:formatCode>_("$"* #,##0_);_("$"* \(#,##0\);_("$"* "-"_);_(@_)</c:formatCode>
                <c:ptCount val="5"/>
                <c:pt idx="0">
                  <c:v>31937.999999999884</c:v>
                </c:pt>
                <c:pt idx="1">
                  <c:v>3265939.2531127818</c:v>
                </c:pt>
                <c:pt idx="2">
                  <c:v>9496893.1432694755</c:v>
                </c:pt>
                <c:pt idx="3">
                  <c:v>4199093.8936177427</c:v>
                </c:pt>
                <c:pt idx="4">
                  <c:v>2238274.2300000004</c:v>
                </c:pt>
              </c:numCache>
            </c:numRef>
          </c:val>
          <c:extLst>
            <c:ext xmlns:c16="http://schemas.microsoft.com/office/drawing/2014/chart" uri="{C3380CC4-5D6E-409C-BE32-E72D297353CC}">
              <c16:uniqueId val="{0000000A-9B9B-4A70-BE85-396A04771765}"/>
            </c:ext>
          </c:extLst>
        </c:ser>
        <c:ser>
          <c:idx val="1"/>
          <c:order val="1"/>
          <c:tx>
            <c:strRef>
              <c:f>'Finance Cmte &amp; Board Handou (3)'!$A$3</c:f>
              <c:strCache>
                <c:ptCount val="1"/>
                <c:pt idx="0">
                  <c:v> Housing Projects (Cash Outlays)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C-9B9B-4A70-BE85-396A0477176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E-9B9B-4A70-BE85-396A0477176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0-9B9B-4A70-BE85-396A0477176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2-9B9B-4A70-BE85-396A0477176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4-9B9B-4A70-BE85-396A04771765}"/>
              </c:ext>
            </c:extLst>
          </c:dPt>
          <c:cat>
            <c:strRef>
              <c:f>'Finance Cmte &amp; Board Handou (3)'!$B$1:$F$1</c:f>
              <c:strCache>
                <c:ptCount val="5"/>
                <c:pt idx="0">
                  <c:v>  Admin  </c:v>
                </c:pt>
                <c:pt idx="1">
                  <c:v> CCSF-EC </c:v>
                </c:pt>
                <c:pt idx="2">
                  <c:v> CCSF </c:v>
                </c:pt>
                <c:pt idx="3">
                  <c:v> CMHF </c:v>
                </c:pt>
                <c:pt idx="4">
                  <c:v> Federal Programs,  VPC &amp; Braided Funding </c:v>
                </c:pt>
              </c:strCache>
            </c:strRef>
          </c:cat>
          <c:val>
            <c:numRef>
              <c:f>'Finance Cmte &amp; Board Handou (3)'!$B$3:$F$3</c:f>
              <c:numCache>
                <c:formatCode>_(* #,##0_);_(* \(#,##0\);_(* "-"_);_(@_)</c:formatCode>
                <c:ptCount val="5"/>
                <c:pt idx="0">
                  <c:v>0</c:v>
                </c:pt>
                <c:pt idx="1">
                  <c:v>0</c:v>
                </c:pt>
                <c:pt idx="2">
                  <c:v>0</c:v>
                </c:pt>
                <c:pt idx="3">
                  <c:v>250000</c:v>
                </c:pt>
                <c:pt idx="4">
                  <c:v>0</c:v>
                </c:pt>
              </c:numCache>
            </c:numRef>
          </c:val>
          <c:extLst>
            <c:ext xmlns:c16="http://schemas.microsoft.com/office/drawing/2014/chart" uri="{C3380CC4-5D6E-409C-BE32-E72D297353CC}">
              <c16:uniqueId val="{00000015-9B9B-4A70-BE85-396A0477176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B73F9-73CF-45C0-AFB0-4542258AC29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A0848282-C2F0-4409-8BEE-20A7D8A83F00}">
      <dgm:prSet/>
      <dgm:spPr>
        <a:solidFill>
          <a:schemeClr val="accent4"/>
        </a:solidFill>
      </dgm:spPr>
      <dgm:t>
        <a:bodyPr/>
        <a:lstStyle/>
        <a:p>
          <a:r>
            <a:rPr lang="en-US" dirty="0">
              <a:latin typeface="Arial" panose="020B0604020202020204" pitchFamily="34" charset="0"/>
              <a:cs typeface="Arial" panose="020B0604020202020204" pitchFamily="34" charset="0"/>
            </a:rPr>
            <a:t>Overview and History</a:t>
          </a:r>
        </a:p>
      </dgm:t>
    </dgm:pt>
    <dgm:pt modelId="{D53A03F9-0F1E-472F-B9D8-D4C0FCD34425}" type="parTrans" cxnId="{0C8033F2-6E01-477D-AD93-44D92EFF731B}">
      <dgm:prSet/>
      <dgm:spPr/>
      <dgm:t>
        <a:bodyPr/>
        <a:lstStyle/>
        <a:p>
          <a:endParaRPr lang="en-US"/>
        </a:p>
      </dgm:t>
    </dgm:pt>
    <dgm:pt modelId="{8768A277-EA20-4E14-B184-74C437446AA3}" type="sibTrans" cxnId="{0C8033F2-6E01-477D-AD93-44D92EFF731B}">
      <dgm:prSet/>
      <dgm:spPr/>
      <dgm:t>
        <a:bodyPr/>
        <a:lstStyle/>
        <a:p>
          <a:endParaRPr lang="en-US"/>
        </a:p>
      </dgm:t>
    </dgm:pt>
    <dgm:pt modelId="{939F5054-A88F-43D0-B2A8-2074733E9AC2}">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Statutes</a:t>
          </a:r>
        </a:p>
      </dgm:t>
    </dgm:pt>
    <dgm:pt modelId="{F947E421-94E0-4CC6-AFDB-DD5ED8A3B188}" type="parTrans" cxnId="{BB304223-400C-4EC8-BA6E-B59261EA530D}">
      <dgm:prSet/>
      <dgm:spPr/>
      <dgm:t>
        <a:bodyPr/>
        <a:lstStyle/>
        <a:p>
          <a:endParaRPr lang="en-US"/>
        </a:p>
      </dgm:t>
    </dgm:pt>
    <dgm:pt modelId="{1F88BFFC-2505-4159-BBFA-0D951E7A6F31}" type="sibTrans" cxnId="{BB304223-400C-4EC8-BA6E-B59261EA530D}">
      <dgm:prSet/>
      <dgm:spPr/>
      <dgm:t>
        <a:bodyPr/>
        <a:lstStyle/>
        <a:p>
          <a:endParaRPr lang="en-US"/>
        </a:p>
      </dgm:t>
    </dgm:pt>
    <dgm:pt modelId="{C5B3B549-E287-42E1-8AB6-2DCDD4FFFC96}">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Sunshine Law</a:t>
          </a:r>
        </a:p>
      </dgm:t>
    </dgm:pt>
    <dgm:pt modelId="{1F3B8516-2124-4161-A736-7C6DCEB3EAE9}" type="parTrans" cxnId="{6DFB3586-8462-46B2-A224-2768DA162219}">
      <dgm:prSet/>
      <dgm:spPr/>
      <dgm:t>
        <a:bodyPr/>
        <a:lstStyle/>
        <a:p>
          <a:endParaRPr lang="en-US"/>
        </a:p>
      </dgm:t>
    </dgm:pt>
    <dgm:pt modelId="{7F812C88-E22D-4A3F-A51D-FD8BC600BD65}" type="sibTrans" cxnId="{6DFB3586-8462-46B2-A224-2768DA162219}">
      <dgm:prSet/>
      <dgm:spPr/>
      <dgm:t>
        <a:bodyPr/>
        <a:lstStyle/>
        <a:p>
          <a:endParaRPr lang="en-US"/>
        </a:p>
      </dgm:t>
    </dgm:pt>
    <dgm:pt modelId="{7FD33741-698B-4138-9D91-ED88EA76FEAA}">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 Board Policies</a:t>
          </a:r>
        </a:p>
      </dgm:t>
    </dgm:pt>
    <dgm:pt modelId="{3EC65983-67E2-4CDA-BEE4-D40AD1844DED}" type="parTrans" cxnId="{76DB8F98-A680-452D-91C6-4FDEE18A8BD1}">
      <dgm:prSet/>
      <dgm:spPr/>
      <dgm:t>
        <a:bodyPr/>
        <a:lstStyle/>
        <a:p>
          <a:endParaRPr lang="en-US"/>
        </a:p>
      </dgm:t>
    </dgm:pt>
    <dgm:pt modelId="{39A23FCA-ACD6-431A-9840-DE83D7104EBC}" type="sibTrans" cxnId="{76DB8F98-A680-452D-91C6-4FDEE18A8BD1}">
      <dgm:prSet/>
      <dgm:spPr/>
      <dgm:t>
        <a:bodyPr/>
        <a:lstStyle/>
        <a:p>
          <a:endParaRPr lang="en-US"/>
        </a:p>
      </dgm:t>
    </dgm:pt>
    <dgm:pt modelId="{57D18E86-5822-4669-A0CC-FAD24C5E5421}">
      <dgm:prSet/>
      <dgm:spPr>
        <a:solidFill>
          <a:schemeClr val="accent4"/>
        </a:solidFill>
      </dgm:spPr>
      <dgm:t>
        <a:bodyPr/>
        <a:lstStyle/>
        <a:p>
          <a:r>
            <a:rPr lang="en-US" dirty="0">
              <a:latin typeface="Arial" panose="020B0604020202020204" pitchFamily="34" charset="0"/>
              <a:cs typeface="Arial" panose="020B0604020202020204" pitchFamily="34" charset="0"/>
            </a:rPr>
            <a:t>Legal Issues: </a:t>
          </a:r>
        </a:p>
        <a:p>
          <a:r>
            <a:rPr lang="en-US" dirty="0">
              <a:latin typeface="Arial" panose="020B0604020202020204" pitchFamily="34" charset="0"/>
              <a:cs typeface="Arial" panose="020B0604020202020204" pitchFamily="34" charset="0"/>
            </a:rPr>
            <a:t>By-Laws</a:t>
          </a:r>
        </a:p>
      </dgm:t>
    </dgm:pt>
    <dgm:pt modelId="{8A10BBEF-0F4C-4DCC-853B-3E4C8243379F}" type="parTrans" cxnId="{009F936A-89AF-48DF-B0E4-5A9D75AE5D64}">
      <dgm:prSet/>
      <dgm:spPr/>
      <dgm:t>
        <a:bodyPr/>
        <a:lstStyle/>
        <a:p>
          <a:endParaRPr lang="en-US"/>
        </a:p>
      </dgm:t>
    </dgm:pt>
    <dgm:pt modelId="{BF18152F-48D7-43D2-94C5-E9F14A2CF12A}" type="sibTrans" cxnId="{009F936A-89AF-48DF-B0E4-5A9D75AE5D64}">
      <dgm:prSet/>
      <dgm:spPr/>
      <dgm:t>
        <a:bodyPr/>
        <a:lstStyle/>
        <a:p>
          <a:endParaRPr lang="en-US"/>
        </a:p>
      </dgm:t>
    </dgm:pt>
    <dgm:pt modelId="{DF1C892A-3076-440C-8EE8-1F421F66C78F}">
      <dgm:prSet/>
      <dgm:spPr>
        <a:solidFill>
          <a:schemeClr val="accent1"/>
        </a:solidFill>
      </dgm:spPr>
      <dgm:t>
        <a:bodyPr/>
        <a:lstStyle/>
        <a:p>
          <a:r>
            <a:rPr lang="en-US" dirty="0">
              <a:latin typeface="Arial" panose="020B0604020202020204" pitchFamily="34" charset="0"/>
              <a:cs typeface="Arial" panose="020B0604020202020204" pitchFamily="34" charset="0"/>
            </a:rPr>
            <a:t>Strategic Plan and Theory of Change</a:t>
          </a:r>
        </a:p>
      </dgm:t>
    </dgm:pt>
    <dgm:pt modelId="{F867BB65-6496-43C3-8A1B-4DD7AFE1BAFC}" type="parTrans" cxnId="{89C09BA8-28E8-4A2A-98CE-8347739887CA}">
      <dgm:prSet/>
      <dgm:spPr/>
      <dgm:t>
        <a:bodyPr/>
        <a:lstStyle/>
        <a:p>
          <a:endParaRPr lang="en-US"/>
        </a:p>
      </dgm:t>
    </dgm:pt>
    <dgm:pt modelId="{27D188FD-DDB3-45EF-B3F1-A22C4AD51832}" type="sibTrans" cxnId="{89C09BA8-28E8-4A2A-98CE-8347739887CA}">
      <dgm:prSet/>
      <dgm:spPr/>
      <dgm:t>
        <a:bodyPr/>
        <a:lstStyle/>
        <a:p>
          <a:endParaRPr lang="en-US"/>
        </a:p>
      </dgm:t>
    </dgm:pt>
    <dgm:pt modelId="{9A6A8AFF-37D8-4FCD-B822-C00D3DB3A954}">
      <dgm:prSet/>
      <dgm:spPr>
        <a:solidFill>
          <a:schemeClr val="accent4"/>
        </a:solidFill>
      </dgm:spPr>
      <dgm:t>
        <a:bodyPr/>
        <a:lstStyle/>
        <a:p>
          <a:pPr>
            <a:spcAft>
              <a:spcPts val="0"/>
            </a:spcAft>
          </a:pPr>
          <a:r>
            <a:rPr lang="en-US" dirty="0">
              <a:latin typeface="Arial" panose="020B0604020202020204" pitchFamily="34" charset="0"/>
              <a:cs typeface="Arial" panose="020B0604020202020204" pitchFamily="34" charset="0"/>
            </a:rPr>
            <a:t>Trustee </a:t>
          </a:r>
        </a:p>
        <a:p>
          <a:pPr>
            <a:spcAft>
              <a:spcPts val="0"/>
            </a:spcAft>
          </a:pPr>
          <a:r>
            <a:rPr lang="en-US" dirty="0">
              <a:latin typeface="Arial" panose="020B0604020202020204" pitchFamily="34" charset="0"/>
              <a:cs typeface="Arial" panose="020B0604020202020204" pitchFamily="34" charset="0"/>
            </a:rPr>
            <a:t>Duties &amp; Responsibilities</a:t>
          </a:r>
        </a:p>
      </dgm:t>
    </dgm:pt>
    <dgm:pt modelId="{E6A4A85D-5D16-4FF9-8E80-E71A014D1CEC}" type="parTrans" cxnId="{311FCACA-4082-4C65-A1C4-773CC76E3CF5}">
      <dgm:prSet/>
      <dgm:spPr/>
      <dgm:t>
        <a:bodyPr/>
        <a:lstStyle/>
        <a:p>
          <a:endParaRPr lang="en-US"/>
        </a:p>
      </dgm:t>
    </dgm:pt>
    <dgm:pt modelId="{A40E04F7-312E-48C8-B3CD-8722A0E0C0D1}" type="sibTrans" cxnId="{311FCACA-4082-4C65-A1C4-773CC76E3CF5}">
      <dgm:prSet/>
      <dgm:spPr/>
      <dgm:t>
        <a:bodyPr/>
        <a:lstStyle/>
        <a:p>
          <a:endParaRPr lang="en-US"/>
        </a:p>
      </dgm:t>
    </dgm:pt>
    <dgm:pt modelId="{308176EF-F13D-44D0-BB7B-09C3E23B769A}">
      <dgm:prSet/>
      <dgm:spPr>
        <a:solidFill>
          <a:schemeClr val="accent4"/>
        </a:solidFill>
      </dgm:spPr>
      <dgm:t>
        <a:bodyPr/>
        <a:lstStyle/>
        <a:p>
          <a:r>
            <a:rPr lang="en-US" dirty="0">
              <a:latin typeface="Arial" panose="020B0604020202020204" pitchFamily="34" charset="0"/>
              <a:cs typeface="Arial" panose="020B0604020202020204" pitchFamily="34" charset="0"/>
            </a:rPr>
            <a:t>Board Committees</a:t>
          </a:r>
        </a:p>
      </dgm:t>
    </dgm:pt>
    <dgm:pt modelId="{C186E439-23CE-4658-8B94-6B860A402F97}" type="parTrans" cxnId="{FFF35B1C-9909-48B9-B651-AC66CD0F98DB}">
      <dgm:prSet/>
      <dgm:spPr/>
      <dgm:t>
        <a:bodyPr/>
        <a:lstStyle/>
        <a:p>
          <a:endParaRPr lang="en-US"/>
        </a:p>
      </dgm:t>
    </dgm:pt>
    <dgm:pt modelId="{F30AEECC-8625-45CE-9C0E-9A4FAAE7C5DA}" type="sibTrans" cxnId="{FFF35B1C-9909-48B9-B651-AC66CD0F98DB}">
      <dgm:prSet/>
      <dgm:spPr/>
      <dgm:t>
        <a:bodyPr/>
        <a:lstStyle/>
        <a:p>
          <a:endParaRPr lang="en-US"/>
        </a:p>
      </dgm:t>
    </dgm:pt>
    <dgm:pt modelId="{5E9ADAA0-50A7-402F-AA15-DFD85B071AC3}">
      <dgm:prSet/>
      <dgm:spPr>
        <a:solidFill>
          <a:schemeClr val="accent4"/>
        </a:solidFill>
      </dgm:spPr>
      <dgm:t>
        <a:bodyPr/>
        <a:lstStyle/>
        <a:p>
          <a:r>
            <a:rPr lang="en-US" dirty="0">
              <a:latin typeface="Arial" panose="020B0604020202020204" pitchFamily="34" charset="0"/>
              <a:cs typeface="Arial" panose="020B0604020202020204" pitchFamily="34" charset="0"/>
            </a:rPr>
            <a:t>Financial Overview</a:t>
          </a:r>
        </a:p>
      </dgm:t>
    </dgm:pt>
    <dgm:pt modelId="{33651D6C-1DDA-4A7E-A146-9A5A0D56D2A3}" type="parTrans" cxnId="{1BE2C39D-B789-46F9-80E5-B103D8D8CB0E}">
      <dgm:prSet/>
      <dgm:spPr/>
      <dgm:t>
        <a:bodyPr/>
        <a:lstStyle/>
        <a:p>
          <a:endParaRPr lang="en-US"/>
        </a:p>
      </dgm:t>
    </dgm:pt>
    <dgm:pt modelId="{4B71E44B-0FE1-49D6-BB60-B5FBDD6DAC7E}" type="sibTrans" cxnId="{1BE2C39D-B789-46F9-80E5-B103D8D8CB0E}">
      <dgm:prSet/>
      <dgm:spPr/>
      <dgm:t>
        <a:bodyPr/>
        <a:lstStyle/>
        <a:p>
          <a:endParaRPr lang="en-US"/>
        </a:p>
      </dgm:t>
    </dgm:pt>
    <dgm:pt modelId="{CCC619C7-0F7F-4DC1-9C5C-965F4D653681}">
      <dgm:prSet/>
      <dgm:spPr/>
      <dgm:t>
        <a:bodyPr/>
        <a:lstStyle/>
        <a:p>
          <a:r>
            <a:rPr lang="en-US" dirty="0">
              <a:latin typeface="Arial" panose="020B0604020202020204" pitchFamily="34" charset="0"/>
              <a:cs typeface="Arial" panose="020B0604020202020204" pitchFamily="34" charset="0"/>
            </a:rPr>
            <a:t>Staff</a:t>
          </a:r>
        </a:p>
      </dgm:t>
    </dgm:pt>
    <dgm:pt modelId="{2CFC79B3-5E0D-40F5-AB95-B0251152207B}" type="parTrans" cxnId="{7484A9A4-F192-4E99-B71D-D534065D32A9}">
      <dgm:prSet/>
      <dgm:spPr/>
      <dgm:t>
        <a:bodyPr/>
        <a:lstStyle/>
        <a:p>
          <a:endParaRPr lang="en-US"/>
        </a:p>
      </dgm:t>
    </dgm:pt>
    <dgm:pt modelId="{586D46C6-839A-4F90-90ED-3D0DE80C946F}" type="sibTrans" cxnId="{7484A9A4-F192-4E99-B71D-D534065D32A9}">
      <dgm:prSet/>
      <dgm:spPr/>
      <dgm:t>
        <a:bodyPr/>
        <a:lstStyle/>
        <a:p>
          <a:endParaRPr lang="en-US"/>
        </a:p>
      </dgm:t>
    </dgm:pt>
    <dgm:pt modelId="{968D577C-61F1-4626-85F5-9BAC3C86E2DA}">
      <dgm:prSet/>
      <dgm:spPr>
        <a:solidFill>
          <a:schemeClr val="accent1"/>
        </a:solidFill>
      </dgm:spPr>
      <dgm:t>
        <a:bodyPr/>
        <a:lstStyle/>
        <a:p>
          <a:r>
            <a:rPr lang="en-US" dirty="0">
              <a:latin typeface="Arial" panose="020B0604020202020204" pitchFamily="34" charset="0"/>
              <a:cs typeface="Arial" panose="020B0604020202020204" pitchFamily="34" charset="0"/>
            </a:rPr>
            <a:t>Community Investments &amp; Strategic Initiatives</a:t>
          </a:r>
        </a:p>
      </dgm:t>
    </dgm:pt>
    <dgm:pt modelId="{19F25FDC-1802-480D-AFD1-2BE6BDADAFD7}" type="parTrans" cxnId="{27C1FA32-BA95-47A7-B0C2-031A51D9E54F}">
      <dgm:prSet/>
      <dgm:spPr/>
      <dgm:t>
        <a:bodyPr/>
        <a:lstStyle/>
        <a:p>
          <a:endParaRPr lang="en-US"/>
        </a:p>
      </dgm:t>
    </dgm:pt>
    <dgm:pt modelId="{B9B6A9AD-AE6B-4579-BED8-191F8BB80E47}" type="sibTrans" cxnId="{27C1FA32-BA95-47A7-B0C2-031A51D9E54F}">
      <dgm:prSet/>
      <dgm:spPr/>
      <dgm:t>
        <a:bodyPr/>
        <a:lstStyle/>
        <a:p>
          <a:endParaRPr lang="en-US"/>
        </a:p>
      </dgm:t>
    </dgm:pt>
    <dgm:pt modelId="{6C89C63E-951A-44B9-8AC2-F786B123A6F2}">
      <dgm:prSet/>
      <dgm:spPr>
        <a:solidFill>
          <a:schemeClr val="accent1"/>
        </a:solidFill>
      </dgm:spPr>
      <dgm:t>
        <a:bodyPr/>
        <a:lstStyle/>
        <a:p>
          <a:r>
            <a:rPr lang="en-US" dirty="0">
              <a:latin typeface="Arial" panose="020B0604020202020204" pitchFamily="34" charset="0"/>
              <a:cs typeface="Arial" panose="020B0604020202020204" pitchFamily="34" charset="0"/>
            </a:rPr>
            <a:t>Allocations &amp; Grant Making</a:t>
          </a:r>
        </a:p>
      </dgm:t>
    </dgm:pt>
    <dgm:pt modelId="{C926E006-537A-4A36-9CBE-B8AE56455971}" type="parTrans" cxnId="{02F97C8C-E37A-4869-BE4C-3DCCB8CA1525}">
      <dgm:prSet/>
      <dgm:spPr/>
      <dgm:t>
        <a:bodyPr/>
        <a:lstStyle/>
        <a:p>
          <a:endParaRPr lang="en-US"/>
        </a:p>
      </dgm:t>
    </dgm:pt>
    <dgm:pt modelId="{A2FC2D71-8009-4027-868D-26AFCFCBE251}" type="sibTrans" cxnId="{02F97C8C-E37A-4869-BE4C-3DCCB8CA1525}">
      <dgm:prSet/>
      <dgm:spPr/>
      <dgm:t>
        <a:bodyPr/>
        <a:lstStyle/>
        <a:p>
          <a:endParaRPr lang="en-US"/>
        </a:p>
      </dgm:t>
    </dgm:pt>
    <dgm:pt modelId="{1D356785-4B0E-48B3-AD6D-10CEEA9E6BC2}" type="pres">
      <dgm:prSet presAssocID="{F22B73F9-73CF-45C0-AFB0-4542258AC29B}" presName="diagram" presStyleCnt="0">
        <dgm:presLayoutVars>
          <dgm:dir/>
          <dgm:resizeHandles val="exact"/>
        </dgm:presLayoutVars>
      </dgm:prSet>
      <dgm:spPr/>
    </dgm:pt>
    <dgm:pt modelId="{E794726D-CA48-4210-B63C-57283BF894AB}" type="pres">
      <dgm:prSet presAssocID="{A0848282-C2F0-4409-8BEE-20A7D8A83F00}" presName="node" presStyleLbl="node1" presStyleIdx="0" presStyleCnt="12">
        <dgm:presLayoutVars>
          <dgm:bulletEnabled val="1"/>
        </dgm:presLayoutVars>
      </dgm:prSet>
      <dgm:spPr/>
    </dgm:pt>
    <dgm:pt modelId="{279D32FE-CF17-4A77-AD0F-AF6CBB746D77}" type="pres">
      <dgm:prSet presAssocID="{8768A277-EA20-4E14-B184-74C437446AA3}" presName="sibTrans" presStyleCnt="0"/>
      <dgm:spPr/>
    </dgm:pt>
    <dgm:pt modelId="{38AC486D-C936-4C8F-B3C5-DBEDDA58BBB8}" type="pres">
      <dgm:prSet presAssocID="{939F5054-A88F-43D0-B2A8-2074733E9AC2}" presName="node" presStyleLbl="node1" presStyleIdx="1" presStyleCnt="12">
        <dgm:presLayoutVars>
          <dgm:bulletEnabled val="1"/>
        </dgm:presLayoutVars>
      </dgm:prSet>
      <dgm:spPr/>
    </dgm:pt>
    <dgm:pt modelId="{D7EA60D1-2679-4509-B518-F049F0A641D2}" type="pres">
      <dgm:prSet presAssocID="{1F88BFFC-2505-4159-BBFA-0D951E7A6F31}" presName="sibTrans" presStyleCnt="0"/>
      <dgm:spPr/>
    </dgm:pt>
    <dgm:pt modelId="{CBCFFEF3-ABFB-46AA-B1DB-42F8B57A8CC3}" type="pres">
      <dgm:prSet presAssocID="{C5B3B549-E287-42E1-8AB6-2DCDD4FFFC96}" presName="node" presStyleLbl="node1" presStyleIdx="2" presStyleCnt="12">
        <dgm:presLayoutVars>
          <dgm:bulletEnabled val="1"/>
        </dgm:presLayoutVars>
      </dgm:prSet>
      <dgm:spPr/>
    </dgm:pt>
    <dgm:pt modelId="{4AC2B7F0-7A9E-4356-ABE6-C9E15629DAC5}" type="pres">
      <dgm:prSet presAssocID="{7F812C88-E22D-4A3F-A51D-FD8BC600BD65}" presName="sibTrans" presStyleCnt="0"/>
      <dgm:spPr/>
    </dgm:pt>
    <dgm:pt modelId="{1AB628A2-C857-4DD7-81A8-2F190AB13722}" type="pres">
      <dgm:prSet presAssocID="{7FD33741-698B-4138-9D91-ED88EA76FEAA}" presName="node" presStyleLbl="node1" presStyleIdx="3" presStyleCnt="12">
        <dgm:presLayoutVars>
          <dgm:bulletEnabled val="1"/>
        </dgm:presLayoutVars>
      </dgm:prSet>
      <dgm:spPr/>
    </dgm:pt>
    <dgm:pt modelId="{931DDFA8-427E-4BE7-BAD4-9BF6DADF381C}" type="pres">
      <dgm:prSet presAssocID="{39A23FCA-ACD6-431A-9840-DE83D7104EBC}" presName="sibTrans" presStyleCnt="0"/>
      <dgm:spPr/>
    </dgm:pt>
    <dgm:pt modelId="{4F5D8F55-FAE7-49B2-A5B1-ACE59B60962D}" type="pres">
      <dgm:prSet presAssocID="{57D18E86-5822-4669-A0CC-FAD24C5E5421}" presName="node" presStyleLbl="node1" presStyleIdx="4" presStyleCnt="12">
        <dgm:presLayoutVars>
          <dgm:bulletEnabled val="1"/>
        </dgm:presLayoutVars>
      </dgm:prSet>
      <dgm:spPr/>
    </dgm:pt>
    <dgm:pt modelId="{3B02336E-6447-404B-B114-42F7F15233C6}" type="pres">
      <dgm:prSet presAssocID="{BF18152F-48D7-43D2-94C5-E9F14A2CF12A}" presName="sibTrans" presStyleCnt="0"/>
      <dgm:spPr/>
    </dgm:pt>
    <dgm:pt modelId="{BE827264-244B-4F8D-905F-2BEE28EF22B5}" type="pres">
      <dgm:prSet presAssocID="{DF1C892A-3076-440C-8EE8-1F421F66C78F}" presName="node" presStyleLbl="node1" presStyleIdx="5" presStyleCnt="12" custLinFactX="-10126" custLinFactY="16878" custLinFactNeighborX="-100000" custLinFactNeighborY="100000">
        <dgm:presLayoutVars>
          <dgm:bulletEnabled val="1"/>
        </dgm:presLayoutVars>
      </dgm:prSet>
      <dgm:spPr/>
    </dgm:pt>
    <dgm:pt modelId="{8E27D815-7154-4175-A686-C367F0EF02D2}" type="pres">
      <dgm:prSet presAssocID="{27D188FD-DDB3-45EF-B3F1-A22C4AD51832}" presName="sibTrans" presStyleCnt="0"/>
      <dgm:spPr/>
    </dgm:pt>
    <dgm:pt modelId="{02E58324-866C-4999-8542-15BA4514688D}" type="pres">
      <dgm:prSet presAssocID="{9A6A8AFF-37D8-4FCD-B822-C00D3DB3A954}" presName="node" presStyleLbl="node1" presStyleIdx="6" presStyleCnt="12" custLinFactX="-9530" custLinFactNeighborX="-100000" custLinFactNeighborY="2017">
        <dgm:presLayoutVars>
          <dgm:bulletEnabled val="1"/>
        </dgm:presLayoutVars>
      </dgm:prSet>
      <dgm:spPr/>
    </dgm:pt>
    <dgm:pt modelId="{2DF1C82E-A5E6-49BE-9A6B-DC63F349036D}" type="pres">
      <dgm:prSet presAssocID="{A40E04F7-312E-48C8-B3CD-8722A0E0C0D1}" presName="sibTrans" presStyleCnt="0"/>
      <dgm:spPr/>
    </dgm:pt>
    <dgm:pt modelId="{906CD05E-43DC-4A70-BBF6-3C1DCDE33CCA}" type="pres">
      <dgm:prSet presAssocID="{308176EF-F13D-44D0-BB7B-09C3E23B769A}" presName="node" presStyleLbl="node1" presStyleIdx="7" presStyleCnt="12" custLinFactX="-11186" custLinFactNeighborX="-100000" custLinFactNeighborY="1515">
        <dgm:presLayoutVars>
          <dgm:bulletEnabled val="1"/>
        </dgm:presLayoutVars>
      </dgm:prSet>
      <dgm:spPr/>
    </dgm:pt>
    <dgm:pt modelId="{97D768AE-18B8-4A42-BB86-9063BB67FFDD}" type="pres">
      <dgm:prSet presAssocID="{F30AEECC-8625-45CE-9C0E-9A4FAAE7C5DA}" presName="sibTrans" presStyleCnt="0"/>
      <dgm:spPr/>
    </dgm:pt>
    <dgm:pt modelId="{4916C665-0624-4D35-BB27-D41CD1290800}" type="pres">
      <dgm:prSet presAssocID="{5E9ADAA0-50A7-402F-AA15-DFD85B071AC3}" presName="node" presStyleLbl="node1" presStyleIdx="8" presStyleCnt="12" custLinFactX="128958" custLinFactY="-14637" custLinFactNeighborX="200000" custLinFactNeighborY="-100000">
        <dgm:presLayoutVars>
          <dgm:bulletEnabled val="1"/>
        </dgm:presLayoutVars>
      </dgm:prSet>
      <dgm:spPr/>
    </dgm:pt>
    <dgm:pt modelId="{DC7ACB56-446C-4DB7-A8DF-C17DEB20B2D2}" type="pres">
      <dgm:prSet presAssocID="{4B71E44B-0FE1-49D6-BB60-B5FBDD6DAC7E}" presName="sibTrans" presStyleCnt="0"/>
      <dgm:spPr/>
    </dgm:pt>
    <dgm:pt modelId="{64C301F5-62CC-486F-B3F4-3BB784E09E65}" type="pres">
      <dgm:prSet presAssocID="{CCC619C7-0F7F-4DC1-9C5C-965F4D653681}" presName="node" presStyleLbl="node1" presStyleIdx="9" presStyleCnt="12" custLinFactX="100000" custLinFactNeighborX="120126" custLinFactNeighborY="97">
        <dgm:presLayoutVars>
          <dgm:bulletEnabled val="1"/>
        </dgm:presLayoutVars>
      </dgm:prSet>
      <dgm:spPr/>
    </dgm:pt>
    <dgm:pt modelId="{C11E672A-0CE7-455E-9940-F79EBF88E465}" type="pres">
      <dgm:prSet presAssocID="{586D46C6-839A-4F90-90ED-3D0DE80C946F}" presName="sibTrans" presStyleCnt="0"/>
      <dgm:spPr/>
    </dgm:pt>
    <dgm:pt modelId="{81B54990-28F2-42D0-A7A8-9D9302754AF4}" type="pres">
      <dgm:prSet presAssocID="{968D577C-61F1-4626-85F5-9BAC3C86E2DA}" presName="node" presStyleLbl="node1" presStyleIdx="10" presStyleCnt="12" custLinFactX="-9817" custLinFactNeighborX="-100000" custLinFactNeighborY="2732">
        <dgm:presLayoutVars>
          <dgm:bulletEnabled val="1"/>
        </dgm:presLayoutVars>
      </dgm:prSet>
      <dgm:spPr/>
    </dgm:pt>
    <dgm:pt modelId="{7634663C-78FE-4139-BEEF-EDBBD1407974}" type="pres">
      <dgm:prSet presAssocID="{B9B6A9AD-AE6B-4579-BED8-191F8BB80E47}" presName="sibTrans" presStyleCnt="0"/>
      <dgm:spPr/>
    </dgm:pt>
    <dgm:pt modelId="{746DE0DA-CC55-422A-9418-0055DFE31890}" type="pres">
      <dgm:prSet presAssocID="{6C89C63E-951A-44B9-8AC2-F786B123A6F2}" presName="node" presStyleLbl="node1" presStyleIdx="11" presStyleCnt="12" custLinFactX="-9270" custLinFactNeighborX="-100000" custLinFactNeighborY="456">
        <dgm:presLayoutVars>
          <dgm:bulletEnabled val="1"/>
        </dgm:presLayoutVars>
      </dgm:prSet>
      <dgm:spPr/>
    </dgm:pt>
  </dgm:ptLst>
  <dgm:cxnLst>
    <dgm:cxn modelId="{C4289E02-B7BD-43A6-BC50-AE126A898258}" type="presOf" srcId="{C5B3B549-E287-42E1-8AB6-2DCDD4FFFC96}" destId="{CBCFFEF3-ABFB-46AA-B1DB-42F8B57A8CC3}" srcOrd="0" destOrd="0" presId="urn:microsoft.com/office/officeart/2005/8/layout/default"/>
    <dgm:cxn modelId="{B10ECF17-246B-45C8-9A00-6D62D96D51C6}" type="presOf" srcId="{57D18E86-5822-4669-A0CC-FAD24C5E5421}" destId="{4F5D8F55-FAE7-49B2-A5B1-ACE59B60962D}" srcOrd="0" destOrd="0" presId="urn:microsoft.com/office/officeart/2005/8/layout/default"/>
    <dgm:cxn modelId="{FFF35B1C-9909-48B9-B651-AC66CD0F98DB}" srcId="{F22B73F9-73CF-45C0-AFB0-4542258AC29B}" destId="{308176EF-F13D-44D0-BB7B-09C3E23B769A}" srcOrd="7" destOrd="0" parTransId="{C186E439-23CE-4658-8B94-6B860A402F97}" sibTransId="{F30AEECC-8625-45CE-9C0E-9A4FAAE7C5DA}"/>
    <dgm:cxn modelId="{BB304223-400C-4EC8-BA6E-B59261EA530D}" srcId="{F22B73F9-73CF-45C0-AFB0-4542258AC29B}" destId="{939F5054-A88F-43D0-B2A8-2074733E9AC2}" srcOrd="1" destOrd="0" parTransId="{F947E421-94E0-4CC6-AFDB-DD5ED8A3B188}" sibTransId="{1F88BFFC-2505-4159-BBFA-0D951E7A6F31}"/>
    <dgm:cxn modelId="{86B29430-1FB5-482F-980A-1DE6A8B8D6E0}" type="presOf" srcId="{7FD33741-698B-4138-9D91-ED88EA76FEAA}" destId="{1AB628A2-C857-4DD7-81A8-2F190AB13722}" srcOrd="0" destOrd="0" presId="urn:microsoft.com/office/officeart/2005/8/layout/default"/>
    <dgm:cxn modelId="{27C1FA32-BA95-47A7-B0C2-031A51D9E54F}" srcId="{F22B73F9-73CF-45C0-AFB0-4542258AC29B}" destId="{968D577C-61F1-4626-85F5-9BAC3C86E2DA}" srcOrd="10" destOrd="0" parTransId="{19F25FDC-1802-480D-AFD1-2BE6BDADAFD7}" sibTransId="{B9B6A9AD-AE6B-4579-BED8-191F8BB80E47}"/>
    <dgm:cxn modelId="{8AABCE5F-E6A4-4765-87A7-261B3864DB62}" type="presOf" srcId="{A0848282-C2F0-4409-8BEE-20A7D8A83F00}" destId="{E794726D-CA48-4210-B63C-57283BF894AB}" srcOrd="0" destOrd="0" presId="urn:microsoft.com/office/officeart/2005/8/layout/default"/>
    <dgm:cxn modelId="{009F936A-89AF-48DF-B0E4-5A9D75AE5D64}" srcId="{F22B73F9-73CF-45C0-AFB0-4542258AC29B}" destId="{57D18E86-5822-4669-A0CC-FAD24C5E5421}" srcOrd="4" destOrd="0" parTransId="{8A10BBEF-0F4C-4DCC-853B-3E4C8243379F}" sibTransId="{BF18152F-48D7-43D2-94C5-E9F14A2CF12A}"/>
    <dgm:cxn modelId="{55B59E4A-A21D-4BF0-9D1E-3912C181E411}" type="presOf" srcId="{6C89C63E-951A-44B9-8AC2-F786B123A6F2}" destId="{746DE0DA-CC55-422A-9418-0055DFE31890}" srcOrd="0" destOrd="0" presId="urn:microsoft.com/office/officeart/2005/8/layout/default"/>
    <dgm:cxn modelId="{DB004E4B-2715-4F3F-8E48-ED8459614D7B}" type="presOf" srcId="{308176EF-F13D-44D0-BB7B-09C3E23B769A}" destId="{906CD05E-43DC-4A70-BBF6-3C1DCDE33CCA}" srcOrd="0" destOrd="0" presId="urn:microsoft.com/office/officeart/2005/8/layout/default"/>
    <dgm:cxn modelId="{B6CE894E-EA57-438E-BED8-E3131C1E712D}" type="presOf" srcId="{968D577C-61F1-4626-85F5-9BAC3C86E2DA}" destId="{81B54990-28F2-42D0-A7A8-9D9302754AF4}" srcOrd="0" destOrd="0" presId="urn:microsoft.com/office/officeart/2005/8/layout/default"/>
    <dgm:cxn modelId="{6DFB3586-8462-46B2-A224-2768DA162219}" srcId="{F22B73F9-73CF-45C0-AFB0-4542258AC29B}" destId="{C5B3B549-E287-42E1-8AB6-2DCDD4FFFC96}" srcOrd="2" destOrd="0" parTransId="{1F3B8516-2124-4161-A736-7C6DCEB3EAE9}" sibTransId="{7F812C88-E22D-4A3F-A51D-FD8BC600BD65}"/>
    <dgm:cxn modelId="{02F97C8C-E37A-4869-BE4C-3DCCB8CA1525}" srcId="{F22B73F9-73CF-45C0-AFB0-4542258AC29B}" destId="{6C89C63E-951A-44B9-8AC2-F786B123A6F2}" srcOrd="11" destOrd="0" parTransId="{C926E006-537A-4A36-9CBE-B8AE56455971}" sibTransId="{A2FC2D71-8009-4027-868D-26AFCFCBE251}"/>
    <dgm:cxn modelId="{F4CB958F-2B51-4511-A03C-5A719BCD21D0}" type="presOf" srcId="{939F5054-A88F-43D0-B2A8-2074733E9AC2}" destId="{38AC486D-C936-4C8F-B3C5-DBEDDA58BBB8}" srcOrd="0" destOrd="0" presId="urn:microsoft.com/office/officeart/2005/8/layout/default"/>
    <dgm:cxn modelId="{9955BD94-887E-499E-8CD1-16AD87179B07}" type="presOf" srcId="{5E9ADAA0-50A7-402F-AA15-DFD85B071AC3}" destId="{4916C665-0624-4D35-BB27-D41CD1290800}" srcOrd="0" destOrd="0" presId="urn:microsoft.com/office/officeart/2005/8/layout/default"/>
    <dgm:cxn modelId="{76DB8F98-A680-452D-91C6-4FDEE18A8BD1}" srcId="{F22B73F9-73CF-45C0-AFB0-4542258AC29B}" destId="{7FD33741-698B-4138-9D91-ED88EA76FEAA}" srcOrd="3" destOrd="0" parTransId="{3EC65983-67E2-4CDA-BEE4-D40AD1844DED}" sibTransId="{39A23FCA-ACD6-431A-9840-DE83D7104EBC}"/>
    <dgm:cxn modelId="{1BE2C39D-B789-46F9-80E5-B103D8D8CB0E}" srcId="{F22B73F9-73CF-45C0-AFB0-4542258AC29B}" destId="{5E9ADAA0-50A7-402F-AA15-DFD85B071AC3}" srcOrd="8" destOrd="0" parTransId="{33651D6C-1DDA-4A7E-A146-9A5A0D56D2A3}" sibTransId="{4B71E44B-0FE1-49D6-BB60-B5FBDD6DAC7E}"/>
    <dgm:cxn modelId="{7484A9A4-F192-4E99-B71D-D534065D32A9}" srcId="{F22B73F9-73CF-45C0-AFB0-4542258AC29B}" destId="{CCC619C7-0F7F-4DC1-9C5C-965F4D653681}" srcOrd="9" destOrd="0" parTransId="{2CFC79B3-5E0D-40F5-AB95-B0251152207B}" sibTransId="{586D46C6-839A-4F90-90ED-3D0DE80C946F}"/>
    <dgm:cxn modelId="{A6F207A7-0152-4C3F-AC52-1CBA717F309F}" type="presOf" srcId="{F22B73F9-73CF-45C0-AFB0-4542258AC29B}" destId="{1D356785-4B0E-48B3-AD6D-10CEEA9E6BC2}" srcOrd="0" destOrd="0" presId="urn:microsoft.com/office/officeart/2005/8/layout/default"/>
    <dgm:cxn modelId="{89C09BA8-28E8-4A2A-98CE-8347739887CA}" srcId="{F22B73F9-73CF-45C0-AFB0-4542258AC29B}" destId="{DF1C892A-3076-440C-8EE8-1F421F66C78F}" srcOrd="5" destOrd="0" parTransId="{F867BB65-6496-43C3-8A1B-4DD7AFE1BAFC}" sibTransId="{27D188FD-DDB3-45EF-B3F1-A22C4AD51832}"/>
    <dgm:cxn modelId="{5AA125B1-230D-46F6-A18A-76F2A79B3D43}" type="presOf" srcId="{DF1C892A-3076-440C-8EE8-1F421F66C78F}" destId="{BE827264-244B-4F8D-905F-2BEE28EF22B5}" srcOrd="0" destOrd="0" presId="urn:microsoft.com/office/officeart/2005/8/layout/default"/>
    <dgm:cxn modelId="{349A7BBC-8F0E-481D-84AA-E34179742AC6}" type="presOf" srcId="{9A6A8AFF-37D8-4FCD-B822-C00D3DB3A954}" destId="{02E58324-866C-4999-8542-15BA4514688D}" srcOrd="0" destOrd="0" presId="urn:microsoft.com/office/officeart/2005/8/layout/default"/>
    <dgm:cxn modelId="{311FCACA-4082-4C65-A1C4-773CC76E3CF5}" srcId="{F22B73F9-73CF-45C0-AFB0-4542258AC29B}" destId="{9A6A8AFF-37D8-4FCD-B822-C00D3DB3A954}" srcOrd="6" destOrd="0" parTransId="{E6A4A85D-5D16-4FF9-8E80-E71A014D1CEC}" sibTransId="{A40E04F7-312E-48C8-B3CD-8722A0E0C0D1}"/>
    <dgm:cxn modelId="{0C8033F2-6E01-477D-AD93-44D92EFF731B}" srcId="{F22B73F9-73CF-45C0-AFB0-4542258AC29B}" destId="{A0848282-C2F0-4409-8BEE-20A7D8A83F00}" srcOrd="0" destOrd="0" parTransId="{D53A03F9-0F1E-472F-B9D8-D4C0FCD34425}" sibTransId="{8768A277-EA20-4E14-B184-74C437446AA3}"/>
    <dgm:cxn modelId="{601278F2-CA3B-4EAB-9663-B05AF2954256}" type="presOf" srcId="{CCC619C7-0F7F-4DC1-9C5C-965F4D653681}" destId="{64C301F5-62CC-486F-B3F4-3BB784E09E65}" srcOrd="0" destOrd="0" presId="urn:microsoft.com/office/officeart/2005/8/layout/default"/>
    <dgm:cxn modelId="{46DB86E5-8F6E-4CA5-A8C7-3F677BB094DF}" type="presParOf" srcId="{1D356785-4B0E-48B3-AD6D-10CEEA9E6BC2}" destId="{E794726D-CA48-4210-B63C-57283BF894AB}" srcOrd="0" destOrd="0" presId="urn:microsoft.com/office/officeart/2005/8/layout/default"/>
    <dgm:cxn modelId="{AB0E79CB-574B-4EF0-AC7A-0A9469AC51B8}" type="presParOf" srcId="{1D356785-4B0E-48B3-AD6D-10CEEA9E6BC2}" destId="{279D32FE-CF17-4A77-AD0F-AF6CBB746D77}" srcOrd="1" destOrd="0" presId="urn:microsoft.com/office/officeart/2005/8/layout/default"/>
    <dgm:cxn modelId="{47079899-8B3B-4E7F-BE22-F630A9F201E8}" type="presParOf" srcId="{1D356785-4B0E-48B3-AD6D-10CEEA9E6BC2}" destId="{38AC486D-C936-4C8F-B3C5-DBEDDA58BBB8}" srcOrd="2" destOrd="0" presId="urn:microsoft.com/office/officeart/2005/8/layout/default"/>
    <dgm:cxn modelId="{14CE7599-81B8-4A52-8771-B6FCD053B52D}" type="presParOf" srcId="{1D356785-4B0E-48B3-AD6D-10CEEA9E6BC2}" destId="{D7EA60D1-2679-4509-B518-F049F0A641D2}" srcOrd="3" destOrd="0" presId="urn:microsoft.com/office/officeart/2005/8/layout/default"/>
    <dgm:cxn modelId="{BF810305-D0BA-4370-BC03-12979895A64D}" type="presParOf" srcId="{1D356785-4B0E-48B3-AD6D-10CEEA9E6BC2}" destId="{CBCFFEF3-ABFB-46AA-B1DB-42F8B57A8CC3}" srcOrd="4" destOrd="0" presId="urn:microsoft.com/office/officeart/2005/8/layout/default"/>
    <dgm:cxn modelId="{B432D1F7-B861-40FF-9BE7-29FC54CD44CB}" type="presParOf" srcId="{1D356785-4B0E-48B3-AD6D-10CEEA9E6BC2}" destId="{4AC2B7F0-7A9E-4356-ABE6-C9E15629DAC5}" srcOrd="5" destOrd="0" presId="urn:microsoft.com/office/officeart/2005/8/layout/default"/>
    <dgm:cxn modelId="{301D94C5-B407-4C24-8197-FE8116FD1726}" type="presParOf" srcId="{1D356785-4B0E-48B3-AD6D-10CEEA9E6BC2}" destId="{1AB628A2-C857-4DD7-81A8-2F190AB13722}" srcOrd="6" destOrd="0" presId="urn:microsoft.com/office/officeart/2005/8/layout/default"/>
    <dgm:cxn modelId="{DBEF89C8-5E8C-4352-98E2-24C97C8D239D}" type="presParOf" srcId="{1D356785-4B0E-48B3-AD6D-10CEEA9E6BC2}" destId="{931DDFA8-427E-4BE7-BAD4-9BF6DADF381C}" srcOrd="7" destOrd="0" presId="urn:microsoft.com/office/officeart/2005/8/layout/default"/>
    <dgm:cxn modelId="{D857F0F7-EF38-479E-A438-46F5828064C8}" type="presParOf" srcId="{1D356785-4B0E-48B3-AD6D-10CEEA9E6BC2}" destId="{4F5D8F55-FAE7-49B2-A5B1-ACE59B60962D}" srcOrd="8" destOrd="0" presId="urn:microsoft.com/office/officeart/2005/8/layout/default"/>
    <dgm:cxn modelId="{CFC8217F-50B8-4351-AE69-5D1F444A1870}" type="presParOf" srcId="{1D356785-4B0E-48B3-AD6D-10CEEA9E6BC2}" destId="{3B02336E-6447-404B-B114-42F7F15233C6}" srcOrd="9" destOrd="0" presId="urn:microsoft.com/office/officeart/2005/8/layout/default"/>
    <dgm:cxn modelId="{156A0D70-4EE2-4228-AB48-E89FD644C91A}" type="presParOf" srcId="{1D356785-4B0E-48B3-AD6D-10CEEA9E6BC2}" destId="{BE827264-244B-4F8D-905F-2BEE28EF22B5}" srcOrd="10" destOrd="0" presId="urn:microsoft.com/office/officeart/2005/8/layout/default"/>
    <dgm:cxn modelId="{410DDF2C-3A41-4BCD-AA83-2E38BF7D1496}" type="presParOf" srcId="{1D356785-4B0E-48B3-AD6D-10CEEA9E6BC2}" destId="{8E27D815-7154-4175-A686-C367F0EF02D2}" srcOrd="11" destOrd="0" presId="urn:microsoft.com/office/officeart/2005/8/layout/default"/>
    <dgm:cxn modelId="{06A49ADD-4F19-4D9E-901B-898555F4C784}" type="presParOf" srcId="{1D356785-4B0E-48B3-AD6D-10CEEA9E6BC2}" destId="{02E58324-866C-4999-8542-15BA4514688D}" srcOrd="12" destOrd="0" presId="urn:microsoft.com/office/officeart/2005/8/layout/default"/>
    <dgm:cxn modelId="{AD8D64DE-DADA-4C89-9AF4-0D27EA245A19}" type="presParOf" srcId="{1D356785-4B0E-48B3-AD6D-10CEEA9E6BC2}" destId="{2DF1C82E-A5E6-49BE-9A6B-DC63F349036D}" srcOrd="13" destOrd="0" presId="urn:microsoft.com/office/officeart/2005/8/layout/default"/>
    <dgm:cxn modelId="{A50CDE7D-4479-4C95-B1DB-7AFF6E17F4D3}" type="presParOf" srcId="{1D356785-4B0E-48B3-AD6D-10CEEA9E6BC2}" destId="{906CD05E-43DC-4A70-BBF6-3C1DCDE33CCA}" srcOrd="14" destOrd="0" presId="urn:microsoft.com/office/officeart/2005/8/layout/default"/>
    <dgm:cxn modelId="{DE33DBCA-0A11-4333-80E1-D5EE78E75DC1}" type="presParOf" srcId="{1D356785-4B0E-48B3-AD6D-10CEEA9E6BC2}" destId="{97D768AE-18B8-4A42-BB86-9063BB67FFDD}" srcOrd="15" destOrd="0" presId="urn:microsoft.com/office/officeart/2005/8/layout/default"/>
    <dgm:cxn modelId="{D40955CC-39BC-4E8E-BA87-CACC3BFF9C81}" type="presParOf" srcId="{1D356785-4B0E-48B3-AD6D-10CEEA9E6BC2}" destId="{4916C665-0624-4D35-BB27-D41CD1290800}" srcOrd="16" destOrd="0" presId="urn:microsoft.com/office/officeart/2005/8/layout/default"/>
    <dgm:cxn modelId="{84B7BBF8-02EB-4D6A-893F-4FC5B696B9F1}" type="presParOf" srcId="{1D356785-4B0E-48B3-AD6D-10CEEA9E6BC2}" destId="{DC7ACB56-446C-4DB7-A8DF-C17DEB20B2D2}" srcOrd="17" destOrd="0" presId="urn:microsoft.com/office/officeart/2005/8/layout/default"/>
    <dgm:cxn modelId="{8BAE4140-4D20-4199-A5D6-329D5650C8FB}" type="presParOf" srcId="{1D356785-4B0E-48B3-AD6D-10CEEA9E6BC2}" destId="{64C301F5-62CC-486F-B3F4-3BB784E09E65}" srcOrd="18" destOrd="0" presId="urn:microsoft.com/office/officeart/2005/8/layout/default"/>
    <dgm:cxn modelId="{B996F44D-AC12-4F9D-961B-F19C8345D045}" type="presParOf" srcId="{1D356785-4B0E-48B3-AD6D-10CEEA9E6BC2}" destId="{C11E672A-0CE7-455E-9940-F79EBF88E465}" srcOrd="19" destOrd="0" presId="urn:microsoft.com/office/officeart/2005/8/layout/default"/>
    <dgm:cxn modelId="{16C54CB4-26F1-4641-A8EE-A9F89992EE68}" type="presParOf" srcId="{1D356785-4B0E-48B3-AD6D-10CEEA9E6BC2}" destId="{81B54990-28F2-42D0-A7A8-9D9302754AF4}" srcOrd="20" destOrd="0" presId="urn:microsoft.com/office/officeart/2005/8/layout/default"/>
    <dgm:cxn modelId="{D7A5D7A3-D335-4D42-B3D4-F95BFFA9B5D1}" type="presParOf" srcId="{1D356785-4B0E-48B3-AD6D-10CEEA9E6BC2}" destId="{7634663C-78FE-4139-BEEF-EDBBD1407974}" srcOrd="21" destOrd="0" presId="urn:microsoft.com/office/officeart/2005/8/layout/default"/>
    <dgm:cxn modelId="{49420272-A9BF-4CDD-ACB5-1D44065AC8A4}" type="presParOf" srcId="{1D356785-4B0E-48B3-AD6D-10CEEA9E6BC2}" destId="{746DE0DA-CC55-422A-9418-0055DFE3189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4726D-CA48-4210-B63C-57283BF894AB}">
      <dsp:nvSpPr>
        <dsp:cNvPr id="0" name=""/>
        <dsp:cNvSpPr/>
      </dsp:nvSpPr>
      <dsp:spPr>
        <a:xfrm>
          <a:off x="2411"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Overview and History</a:t>
          </a:r>
        </a:p>
      </dsp:txBody>
      <dsp:txXfrm>
        <a:off x="2411" y="445243"/>
        <a:ext cx="1912739" cy="1147643"/>
      </dsp:txXfrm>
    </dsp:sp>
    <dsp:sp modelId="{38AC486D-C936-4C8F-B3C5-DBEDDA58BBB8}">
      <dsp:nvSpPr>
        <dsp:cNvPr id="0" name=""/>
        <dsp:cNvSpPr/>
      </dsp:nvSpPr>
      <dsp:spPr>
        <a:xfrm>
          <a:off x="2106423"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Statutes</a:t>
          </a:r>
        </a:p>
      </dsp:txBody>
      <dsp:txXfrm>
        <a:off x="2106423" y="445243"/>
        <a:ext cx="1912739" cy="1147643"/>
      </dsp:txXfrm>
    </dsp:sp>
    <dsp:sp modelId="{CBCFFEF3-ABFB-46AA-B1DB-42F8B57A8CC3}">
      <dsp:nvSpPr>
        <dsp:cNvPr id="0" name=""/>
        <dsp:cNvSpPr/>
      </dsp:nvSpPr>
      <dsp:spPr>
        <a:xfrm>
          <a:off x="4210436"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Sunshine Law</a:t>
          </a:r>
        </a:p>
      </dsp:txBody>
      <dsp:txXfrm>
        <a:off x="4210436" y="445243"/>
        <a:ext cx="1912739" cy="1147643"/>
      </dsp:txXfrm>
    </dsp:sp>
    <dsp:sp modelId="{1AB628A2-C857-4DD7-81A8-2F190AB13722}">
      <dsp:nvSpPr>
        <dsp:cNvPr id="0" name=""/>
        <dsp:cNvSpPr/>
      </dsp:nvSpPr>
      <dsp:spPr>
        <a:xfrm>
          <a:off x="6314449"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 Board Policies</a:t>
          </a:r>
        </a:p>
      </dsp:txBody>
      <dsp:txXfrm>
        <a:off x="6314449" y="445243"/>
        <a:ext cx="1912739" cy="1147643"/>
      </dsp:txXfrm>
    </dsp:sp>
    <dsp:sp modelId="{4F5D8F55-FAE7-49B2-A5B1-ACE59B60962D}">
      <dsp:nvSpPr>
        <dsp:cNvPr id="0" name=""/>
        <dsp:cNvSpPr/>
      </dsp:nvSpPr>
      <dsp:spPr>
        <a:xfrm>
          <a:off x="2411" y="1784160"/>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 </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By-Laws</a:t>
          </a:r>
        </a:p>
      </dsp:txBody>
      <dsp:txXfrm>
        <a:off x="2411" y="1784160"/>
        <a:ext cx="1912739" cy="1147643"/>
      </dsp:txXfrm>
    </dsp:sp>
    <dsp:sp modelId="{BE827264-244B-4F8D-905F-2BEE28EF22B5}">
      <dsp:nvSpPr>
        <dsp:cNvPr id="0" name=""/>
        <dsp:cNvSpPr/>
      </dsp:nvSpPr>
      <dsp:spPr>
        <a:xfrm>
          <a:off x="0" y="3125503"/>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Strategic Plan and Theory of Change</a:t>
          </a:r>
        </a:p>
      </dsp:txBody>
      <dsp:txXfrm>
        <a:off x="0" y="3125503"/>
        <a:ext cx="1912739" cy="1147643"/>
      </dsp:txXfrm>
    </dsp:sp>
    <dsp:sp modelId="{02E58324-866C-4999-8542-15BA4514688D}">
      <dsp:nvSpPr>
        <dsp:cNvPr id="0" name=""/>
        <dsp:cNvSpPr/>
      </dsp:nvSpPr>
      <dsp:spPr>
        <a:xfrm>
          <a:off x="2115413" y="1807308"/>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Trustee </a:t>
          </a:r>
        </a:p>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Duties &amp; Responsibilities</a:t>
          </a:r>
        </a:p>
      </dsp:txBody>
      <dsp:txXfrm>
        <a:off x="2115413" y="1807308"/>
        <a:ext cx="1912739" cy="1147643"/>
      </dsp:txXfrm>
    </dsp:sp>
    <dsp:sp modelId="{906CD05E-43DC-4A70-BBF6-3C1DCDE33CCA}">
      <dsp:nvSpPr>
        <dsp:cNvPr id="0" name=""/>
        <dsp:cNvSpPr/>
      </dsp:nvSpPr>
      <dsp:spPr>
        <a:xfrm>
          <a:off x="4187751" y="1801547"/>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Board Committees</a:t>
          </a:r>
        </a:p>
      </dsp:txBody>
      <dsp:txXfrm>
        <a:off x="4187751" y="1801547"/>
        <a:ext cx="1912739" cy="1147643"/>
      </dsp:txXfrm>
    </dsp:sp>
    <dsp:sp modelId="{4916C665-0624-4D35-BB27-D41CD1290800}">
      <dsp:nvSpPr>
        <dsp:cNvPr id="0" name=""/>
        <dsp:cNvSpPr/>
      </dsp:nvSpPr>
      <dsp:spPr>
        <a:xfrm>
          <a:off x="6294519" y="1807454"/>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Financial Overview</a:t>
          </a:r>
        </a:p>
      </dsp:txBody>
      <dsp:txXfrm>
        <a:off x="6294519" y="1807454"/>
        <a:ext cx="1912739" cy="1147643"/>
      </dsp:txXfrm>
    </dsp:sp>
    <dsp:sp modelId="{64C301F5-62CC-486F-B3F4-3BB784E09E65}">
      <dsp:nvSpPr>
        <dsp:cNvPr id="0" name=""/>
        <dsp:cNvSpPr/>
      </dsp:nvSpPr>
      <dsp:spPr>
        <a:xfrm>
          <a:off x="6316859" y="3124191"/>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Staff</a:t>
          </a:r>
        </a:p>
      </dsp:txBody>
      <dsp:txXfrm>
        <a:off x="6316859" y="3124191"/>
        <a:ext cx="1912739" cy="1147643"/>
      </dsp:txXfrm>
    </dsp:sp>
    <dsp:sp modelId="{81B54990-28F2-42D0-A7A8-9D9302754AF4}">
      <dsp:nvSpPr>
        <dsp:cNvPr id="0" name=""/>
        <dsp:cNvSpPr/>
      </dsp:nvSpPr>
      <dsp:spPr>
        <a:xfrm>
          <a:off x="2109924" y="315443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Community Investments &amp; Strategic Initiatives</a:t>
          </a:r>
        </a:p>
      </dsp:txBody>
      <dsp:txXfrm>
        <a:off x="2109924" y="3154431"/>
        <a:ext cx="1912739" cy="1147643"/>
      </dsp:txXfrm>
    </dsp:sp>
    <dsp:sp modelId="{746DE0DA-CC55-422A-9418-0055DFE31890}">
      <dsp:nvSpPr>
        <dsp:cNvPr id="0" name=""/>
        <dsp:cNvSpPr/>
      </dsp:nvSpPr>
      <dsp:spPr>
        <a:xfrm>
          <a:off x="4224399" y="312831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Allocations &amp; Grant Making</a:t>
          </a:r>
        </a:p>
      </dsp:txBody>
      <dsp:txXfrm>
        <a:off x="4224399" y="3128311"/>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893282FC-D5EC-4943-91D1-20946FE181CA}" type="datetimeFigureOut">
              <a:rPr lang="en-US" smtClean="0"/>
              <a:t>11/17/2023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BDD8B93-AAA5-2A4B-982D-DB2AA52BBE2F}" type="slidenum">
              <a:rPr lang="en-US" smtClean="0"/>
              <a:t>‹#›</a:t>
            </a:fld>
            <a:endParaRPr lang="en-US" dirty="0"/>
          </a:p>
        </p:txBody>
      </p:sp>
    </p:spTree>
    <p:extLst>
      <p:ext uri="{BB962C8B-B14F-4D97-AF65-F5344CB8AC3E}">
        <p14:creationId xmlns:p14="http://schemas.microsoft.com/office/powerpoint/2010/main" val="2981474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068AD1F3-45DE-0D4A-89A3-372156F84E4D}" type="datetimeFigureOut">
              <a:rPr lang="en-US" smtClean="0"/>
              <a:t>11/17/2023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97BA30C5-7907-2249-84A8-CA2905C88B24}" type="slidenum">
              <a:rPr lang="en-US" smtClean="0"/>
              <a:t>‹#›</a:t>
            </a:fld>
            <a:endParaRPr lang="en-US" dirty="0"/>
          </a:p>
        </p:txBody>
      </p:sp>
    </p:spTree>
    <p:extLst>
      <p:ext uri="{BB962C8B-B14F-4D97-AF65-F5344CB8AC3E}">
        <p14:creationId xmlns:p14="http://schemas.microsoft.com/office/powerpoint/2010/main" val="22071388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6711E-8336-4845-B2C4-067183A3FD0F}" type="slidenum">
              <a:rPr lang="en-US" smtClean="0"/>
              <a:t>1</a:t>
            </a:fld>
            <a:endParaRPr lang="en-US" dirty="0"/>
          </a:p>
        </p:txBody>
      </p:sp>
    </p:spTree>
    <p:extLst>
      <p:ext uri="{BB962C8B-B14F-4D97-AF65-F5344CB8AC3E}">
        <p14:creationId xmlns:p14="http://schemas.microsoft.com/office/powerpoint/2010/main" val="39389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dirty="0">
                <a:effectLst/>
                <a:latin typeface="Arial" panose="020B0604020202020204" pitchFamily="34" charset="0"/>
                <a:ea typeface="Arial" panose="020B0604020202020204" pitchFamily="34" charset="0"/>
              </a:rPr>
              <a:t>Each public governmental body must have a written Sunshine Law policy available to members of the public, and a Custodian of Records whose name is available to the public upon request.</a:t>
            </a:r>
          </a:p>
          <a:p>
            <a:pPr marL="228600" indent="-228600"/>
            <a:r>
              <a:rPr lang="en-US" sz="1200" dirty="0">
                <a:effectLst/>
                <a:latin typeface="Arial" panose="020B0604020202020204" pitchFamily="34" charset="0"/>
                <a:ea typeface="Arial" panose="020B0604020202020204" pitchFamily="34" charset="0"/>
              </a:rPr>
              <a:t>Notice of all meetings must be posted at least 24 hours in advance.  If the meeting will be conducted by telephone, or by other electronic means, the notice must identify how the meeting will be conducted, as well as instructions explaining how the public may observe.</a:t>
            </a:r>
          </a:p>
          <a:p>
            <a:pPr marL="228600" marR="0" indent="-228600">
              <a:spcBef>
                <a:spcPts val="0"/>
              </a:spcBef>
              <a:spcAft>
                <a:spcPts val="0"/>
              </a:spcAft>
              <a:buNone/>
            </a:pPr>
            <a:r>
              <a:rPr lang="en-US" sz="1200" dirty="0">
                <a:effectLst/>
                <a:latin typeface="Arial" panose="020B0604020202020204" pitchFamily="34" charset="0"/>
                <a:ea typeface="Arial" panose="020B0604020202020204" pitchFamily="34" charset="0"/>
              </a:rPr>
              <a:t> </a:t>
            </a:r>
          </a:p>
          <a:p>
            <a:pPr marL="228600" marR="0" indent="-228600">
              <a:spcBef>
                <a:spcPts val="0"/>
              </a:spcBef>
              <a:spcAft>
                <a:spcPts val="0"/>
              </a:spcAft>
            </a:pPr>
            <a:r>
              <a:rPr lang="en-US" sz="1200" dirty="0">
                <a:effectLst/>
                <a:latin typeface="Arial" panose="020B0604020202020204" pitchFamily="34" charset="0"/>
                <a:ea typeface="Arial" panose="020B0604020202020204" pitchFamily="34" charset="0"/>
              </a:rPr>
              <a:t>Notices of open meetings must contain the </a:t>
            </a:r>
            <a:r>
              <a:rPr lang="en-US" sz="1200" b="1" dirty="0">
                <a:effectLst/>
                <a:latin typeface="Arial" panose="020B0604020202020204" pitchFamily="34" charset="0"/>
                <a:ea typeface="Arial" panose="020B0604020202020204" pitchFamily="34" charset="0"/>
              </a:rPr>
              <a:t>date, time, place</a:t>
            </a:r>
            <a:r>
              <a:rPr lang="en-US" sz="1200" dirty="0">
                <a:effectLst/>
                <a:latin typeface="Arial" panose="020B0604020202020204" pitchFamily="34" charset="0"/>
                <a:ea typeface="Arial" panose="020B0604020202020204" pitchFamily="34" charset="0"/>
              </a:rPr>
              <a:t>, and </a:t>
            </a:r>
            <a:r>
              <a:rPr lang="en-US" sz="1200" b="1" dirty="0">
                <a:effectLst/>
                <a:latin typeface="Arial" panose="020B0604020202020204" pitchFamily="34" charset="0"/>
                <a:ea typeface="Arial" panose="020B0604020202020204" pitchFamily="34" charset="0"/>
              </a:rPr>
              <a:t>tentative agenda</a:t>
            </a:r>
            <a:r>
              <a:rPr lang="en-US" sz="1200" dirty="0">
                <a:effectLst/>
                <a:latin typeface="Arial" panose="020B0604020202020204" pitchFamily="34" charset="0"/>
                <a:ea typeface="Arial" panose="020B0604020202020204" pitchFamily="34" charset="0"/>
              </a:rPr>
              <a:t> of the meeting.</a:t>
            </a:r>
          </a:p>
          <a:p>
            <a:pPr marL="228600" marR="0" indent="-228600">
              <a:lnSpc>
                <a:spcPct val="107000"/>
              </a:lnSpc>
              <a:spcBef>
                <a:spcPts val="0"/>
              </a:spcBef>
              <a:spcAft>
                <a:spcPts val="0"/>
              </a:spcAft>
              <a:buNone/>
            </a:pPr>
            <a:r>
              <a:rPr lang="en-US" sz="1200" dirty="0">
                <a:effectLst/>
                <a:latin typeface="Arial" panose="020B0604020202020204" pitchFamily="34" charset="0"/>
                <a:ea typeface="Arial" panose="020B0604020202020204" pitchFamily="34" charset="0"/>
              </a:rPr>
              <a:t> </a:t>
            </a:r>
          </a:p>
          <a:p>
            <a:pPr marL="228600" marR="0" indent="-228600">
              <a:lnSpc>
                <a:spcPct val="107000"/>
              </a:lnSpc>
              <a:spcBef>
                <a:spcPts val="0"/>
              </a:spcBef>
              <a:spcAft>
                <a:spcPts val="0"/>
              </a:spcAft>
            </a:pPr>
            <a:r>
              <a:rPr lang="en-US" sz="1200" dirty="0">
                <a:effectLst/>
                <a:latin typeface="Arial" panose="020B0604020202020204" pitchFamily="34" charset="0"/>
                <a:ea typeface="Arial" panose="020B0604020202020204" pitchFamily="34" charset="0"/>
              </a:rPr>
              <a:t>Notices of closed meetings must contain the date, time, and place of the meeting, and the specific reason in Section 610.021, RSMo., that allows for closing the meeting.  In closed meetings, only business directly related to the reason for closure may be discussed.  Roll call votes must be taken on the motion to close a meeting, and each vote during a closed meeting must be a roll call vote, with each vote recorded in the meeting minutes.</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21</a:t>
            </a:fld>
            <a:endParaRPr lang="en-US" dirty="0"/>
          </a:p>
        </p:txBody>
      </p:sp>
    </p:spTree>
    <p:extLst>
      <p:ext uri="{BB962C8B-B14F-4D97-AF65-F5344CB8AC3E}">
        <p14:creationId xmlns:p14="http://schemas.microsoft.com/office/powerpoint/2010/main" val="18167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rPr>
              <a:t>Meeting minutes must record the date, time, and place of the meeting, the members present and absent, and records of all votes taken.  Topics about which members of the public did not receive at least 24 hours’ notice should not be discussed during the meeting, unless it is impossible or impractical to provide 24 hours’ notice, in which case the reason for not providing 24 hours’ notice must be noted in the minutes.</a:t>
            </a:r>
          </a:p>
          <a:p>
            <a:pPr marL="1587" marR="0" indent="0">
              <a:lnSpc>
                <a:spcPct val="107000"/>
              </a:lnSpc>
              <a:spcBef>
                <a:spcPts val="0"/>
              </a:spcBef>
              <a:spcAft>
                <a:spcPts val="0"/>
              </a:spcAft>
              <a:buNone/>
            </a:pPr>
            <a:r>
              <a:rPr lang="en-US" sz="1200" dirty="0">
                <a:effectLst/>
                <a:latin typeface="Arial" panose="020B0604020202020204" pitchFamily="34" charset="0"/>
                <a:ea typeface="Arial" panose="020B0604020202020204" pitchFamily="34" charset="0"/>
              </a:rPr>
              <a:t> </a:t>
            </a:r>
          </a:p>
          <a:p>
            <a:pPr marL="228600" marR="0">
              <a:lnSpc>
                <a:spcPct val="107000"/>
              </a:lnSpc>
              <a:spcBef>
                <a:spcPts val="0"/>
              </a:spcBef>
              <a:spcAft>
                <a:spcPts val="0"/>
              </a:spcAft>
            </a:pPr>
            <a:r>
              <a:rPr lang="en-US" sz="1200" dirty="0">
                <a:effectLst/>
                <a:latin typeface="Arial" panose="020B0604020202020204" pitchFamily="34" charset="0"/>
                <a:ea typeface="Arial" panose="020B0604020202020204" pitchFamily="34" charset="0"/>
              </a:rPr>
              <a:t>Public governmental bodies are required to allow recording at open meetings, though they may set rules within their Sunshine Law policy to minimize disruption.  Recording a closed meeting without permission of the public governmental body is a class C misdemeanor.</a:t>
            </a:r>
          </a:p>
          <a:p>
            <a:r>
              <a:rPr lang="en-US" sz="1200" dirty="0">
                <a:effectLst/>
                <a:latin typeface="Arial" panose="020B0604020202020204" pitchFamily="34" charset="0"/>
                <a:ea typeface="Arial" panose="020B0604020202020204" pitchFamily="34" charset="0"/>
              </a:rPr>
              <a:t>While the Sunshine Law mandates that most meetings of public government bodies shall be open to the public, it does not require that members of the public be permitted to speak at these meetings.</a:t>
            </a:r>
          </a:p>
          <a:p>
            <a:r>
              <a:rPr lang="en-US" sz="1200" dirty="0">
                <a:effectLst/>
                <a:latin typeface="Arial" panose="020B0604020202020204" pitchFamily="34" charset="0"/>
                <a:ea typeface="Arial" panose="020B0604020202020204" pitchFamily="34" charset="0"/>
              </a:rPr>
              <a:t>The Custodian of Records must respond to requests within three business days, by: (1) providing the requested records; (2) informing the requestor that the records sought are closed, and citing the proper provision for closure; or, (3) explaining the cause of the delay and estimating when the records will be provided.  The day a request is received by the Custodian of Records does not counts as one of the three business days.  The time for providing access may exceed three business days for reasonable cause.</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22</a:t>
            </a:fld>
            <a:endParaRPr lang="en-US" dirty="0"/>
          </a:p>
        </p:txBody>
      </p:sp>
    </p:spTree>
    <p:extLst>
      <p:ext uri="{BB962C8B-B14F-4D97-AF65-F5344CB8AC3E}">
        <p14:creationId xmlns:p14="http://schemas.microsoft.com/office/powerpoint/2010/main" val="186322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800" b="1" dirty="0">
                <a:effectLst/>
                <a:latin typeface="Arial" panose="020B0604020202020204" pitchFamily="34" charset="0"/>
                <a:ea typeface="Arial" panose="020B0604020202020204" pitchFamily="34" charset="0"/>
              </a:rPr>
              <a:t>Staff</a:t>
            </a:r>
            <a:endParaRPr lang="en-US" sz="1800" dirty="0">
              <a:effectLst/>
              <a:latin typeface="Arial" panose="020B0604020202020204" pitchFamily="34" charset="0"/>
              <a:ea typeface="Arial" panose="020B0604020202020204" pitchFamily="34" charset="0"/>
            </a:endParaRPr>
          </a:p>
          <a:p>
            <a:pPr marL="0" marR="0" algn="ctr">
              <a:lnSpc>
                <a:spcPct val="107000"/>
              </a:lnSpc>
              <a:spcBef>
                <a:spcPts val="0"/>
              </a:spcBef>
              <a:spcAft>
                <a:spcPts val="0"/>
              </a:spcAft>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Arial" panose="020B0604020202020204" pitchFamily="34" charset="0"/>
              </a:rPr>
              <a:t>The Board of Trustees share hire an Executive Director, who shall be responsible for carrying out the responsibilities and business of the Board of Trustees in conformity with all policies of the Board, including but not limited to, the hiring, firing, demotion/promotion, discipline, and supervision of employees.</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Arial" panose="020B0604020202020204" pitchFamily="34" charset="0"/>
              </a:rPr>
              <a:t>The staff of the Board of Trustees shall comply with the policy set forth by the Board of Trustees.</a:t>
            </a:r>
          </a:p>
          <a:p>
            <a:pPr marL="583565" marR="0" indent="-228600">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Arial" panose="020B0604020202020204" pitchFamily="34" charset="0"/>
              </a:rPr>
              <a:t>Staff position descriptions shall be developed and updated for all staff positions and shall be approved by the Board of Trustees.</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26</a:t>
            </a:fld>
            <a:endParaRPr lang="en-US" dirty="0"/>
          </a:p>
        </p:txBody>
      </p:sp>
    </p:spTree>
    <p:extLst>
      <p:ext uri="{BB962C8B-B14F-4D97-AF65-F5344CB8AC3E}">
        <p14:creationId xmlns:p14="http://schemas.microsoft.com/office/powerpoint/2010/main" val="335084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32</a:t>
            </a:fld>
            <a:endParaRPr lang="en-US" dirty="0"/>
          </a:p>
        </p:txBody>
      </p:sp>
    </p:spTree>
    <p:extLst>
      <p:ext uri="{BB962C8B-B14F-4D97-AF65-F5344CB8AC3E}">
        <p14:creationId xmlns:p14="http://schemas.microsoft.com/office/powerpoint/2010/main" val="236175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59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solidFill>
                  <a:srgbClr val="365695"/>
                </a:solidFill>
                <a:effectLst/>
                <a:latin typeface="Georgia" panose="02040502050405020303" pitchFamily="18" charset="0"/>
                <a:ea typeface="Arial" panose="020B0604020202020204" pitchFamily="34" charset="0"/>
              </a:rPr>
              <a:t>Values</a:t>
            </a:r>
            <a:endParaRPr lang="en-US" sz="1800" dirty="0">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US" sz="1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Stewardship and Accountability</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Because MHB resources are made possible through taxes paid by residents and property owners in the City of St. Louis, MHB is committed to ensuring those resources are used wisely. This means that records are accurate, expenditures are planned and made according to a Board-approved budget, systems are efficient, effective, and transparent, and both Trustees and Staff are prepared to fulfill their roles and possess diverse perspectives so that funding decisions are given consideration from multiple lenses with the goal of creating an equitable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Person-Centered</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MHB believes that it is our job to ensure that the programs in which we invest, achieve the best results possible for the people being served. Therefore, it is important MHB-funded projects focus on accessibility, responsiveness, and effectiveness at making change in the well-being of the people they serve. In short, participant benefit—not simply program activities—should be the center of their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83565" marR="0" indent="-228600">
              <a:spcBef>
                <a:spcPts val="0"/>
              </a:spcBef>
              <a:spcAft>
                <a:spcPts val="0"/>
              </a:spcAft>
            </a:pPr>
            <a:r>
              <a:rPr lang="en-US" sz="1800" b="1" dirty="0">
                <a:solidFill>
                  <a:srgbClr val="365695"/>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Collaborative Leadership</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 </a:t>
            </a:r>
            <a:r>
              <a:rPr lang="en-US" sz="1800" dirty="0">
                <a:effectLst/>
                <a:latin typeface="Arial" panose="020B0604020202020204" pitchFamily="34" charset="0"/>
                <a:ea typeface="Calibri" panose="020F0502020204030204" pitchFamily="34" charset="0"/>
                <a:cs typeface="Times New Roman" panose="02020603050405020304" pitchFamily="18" charset="0"/>
              </a:rPr>
              <a:t>MHB operates from the assumption that no single entity or person has the resources or is capable of achieving community/population-level goals. Therefore, we believe better results will be achieved when we work with other organizations or individuals to address our common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Excellence</a:t>
            </a:r>
            <a:r>
              <a:rPr lang="en-US" sz="1800" dirty="0">
                <a:effectLst/>
                <a:latin typeface="Arial" panose="020B0604020202020204" pitchFamily="34" charset="0"/>
                <a:ea typeface="Calibri" panose="020F0502020204030204" pitchFamily="34" charset="0"/>
                <a:cs typeface="Times New Roman" panose="02020603050405020304" pitchFamily="18" charset="0"/>
              </a:rPr>
              <a:t> – MHB holds itself to the highest standards in all that we do; from our published materials, our relationships with peers, funded organizations, and each other; and our internal systems and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Effectiveness through Learning</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MHB believes that we must be engaged in a continuous learning process in order to remain informed and up to date on new knowledge, trends, and environmental changes that affect our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b="1"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Measurable Impact</a:t>
            </a:r>
            <a:r>
              <a:rPr lang="en-US" sz="1800" dirty="0">
                <a:solidFill>
                  <a:srgbClr val="365695"/>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 All the work that is done by, and through MHB must ultimately achieve “real” impact. This impact must be quantifiable using data collected and analyzed so that progress with respect to social/behavioral problems addressed can be tracked, and that when we claim success, it must be because the data supports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4</a:t>
            </a:fld>
            <a:endParaRPr lang="en-US" dirty="0"/>
          </a:p>
        </p:txBody>
      </p:sp>
    </p:spTree>
    <p:extLst>
      <p:ext uri="{BB962C8B-B14F-4D97-AF65-F5344CB8AC3E}">
        <p14:creationId xmlns:p14="http://schemas.microsoft.com/office/powerpoint/2010/main" val="240519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ORR grant</a:t>
            </a:r>
          </a:p>
        </p:txBody>
      </p:sp>
      <p:sp>
        <p:nvSpPr>
          <p:cNvPr id="4" name="Slide Number Placeholder 3"/>
          <p:cNvSpPr>
            <a:spLocks noGrp="1"/>
          </p:cNvSpPr>
          <p:nvPr>
            <p:ph type="sldNum" sz="quarter" idx="5"/>
          </p:nvPr>
        </p:nvSpPr>
        <p:spPr/>
        <p:txBody>
          <a:bodyPr/>
          <a:lstStyle/>
          <a:p>
            <a:fld id="{97BA30C5-7907-2249-84A8-CA2905C88B24}" type="slidenum">
              <a:rPr lang="en-US" smtClean="0"/>
              <a:t>5</a:t>
            </a:fld>
            <a:endParaRPr lang="en-US" dirty="0"/>
          </a:p>
        </p:txBody>
      </p:sp>
    </p:spTree>
    <p:extLst>
      <p:ext uri="{BB962C8B-B14F-4D97-AF65-F5344CB8AC3E}">
        <p14:creationId xmlns:p14="http://schemas.microsoft.com/office/powerpoint/2010/main" val="65293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7</a:t>
            </a:fld>
            <a:endParaRPr lang="en-US" dirty="0"/>
          </a:p>
        </p:txBody>
      </p:sp>
    </p:spTree>
    <p:extLst>
      <p:ext uri="{BB962C8B-B14F-4D97-AF65-F5344CB8AC3E}">
        <p14:creationId xmlns:p14="http://schemas.microsoft.com/office/powerpoint/2010/main" val="151020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9</a:t>
            </a:fld>
            <a:endParaRPr lang="en-US" dirty="0"/>
          </a:p>
        </p:txBody>
      </p:sp>
    </p:spTree>
    <p:extLst>
      <p:ext uri="{BB962C8B-B14F-4D97-AF65-F5344CB8AC3E}">
        <p14:creationId xmlns:p14="http://schemas.microsoft.com/office/powerpoint/2010/main" val="312223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The board shall not employ any of its members nor shall it employ any person who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any board member, either by consanguinity or affinity, where the vote of the trustee is necessary for the appointment of the person.</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In the event that the individual is recommended for appointment by the executive director and the individual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 trustee of the board, the trustee shall declare his/her interest and refrain from debating or voting upon the question of appointment.</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14</a:t>
            </a:fld>
            <a:endParaRPr lang="en-US" dirty="0"/>
          </a:p>
        </p:txBody>
      </p:sp>
    </p:spTree>
    <p:extLst>
      <p:ext uri="{BB962C8B-B14F-4D97-AF65-F5344CB8AC3E}">
        <p14:creationId xmlns:p14="http://schemas.microsoft.com/office/powerpoint/2010/main" val="265565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The board shall not employ any of its members nor shall it employ any person who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any board member, either by consanguinity or affinity, where the vote of the trustee is necessary for the appointment of the person.</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In the event that the individual is recommended for appointment by the executive director and the individual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 trustee of the board, the trustee shall declare his/her interest and refrain from debating or voting upon the question of appointment.</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15</a:t>
            </a:fld>
            <a:endParaRPr lang="en-US" dirty="0"/>
          </a:p>
        </p:txBody>
      </p:sp>
    </p:spTree>
    <p:extLst>
      <p:ext uri="{BB962C8B-B14F-4D97-AF65-F5344CB8AC3E}">
        <p14:creationId xmlns:p14="http://schemas.microsoft.com/office/powerpoint/2010/main" val="199656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The board shall not employ any of its members nor shall it employ any person who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any board member, either by consanguinity or affinity, where the vote of the trustee is necessary for the appointment of the person.</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Arial" panose="020B0604020202020204" pitchFamily="34" charset="0"/>
              </a:rPr>
              <a:t>In the event that the individual is recommended for appointment by the executive director and the individual is related within the 4</a:t>
            </a:r>
            <a:r>
              <a:rPr lang="en-US" sz="1800" baseline="30000" dirty="0">
                <a:effectLst/>
                <a:latin typeface="Arial" panose="020B0604020202020204" pitchFamily="34" charset="0"/>
                <a:ea typeface="Arial" panose="020B0604020202020204" pitchFamily="34" charset="0"/>
              </a:rPr>
              <a:t>th</a:t>
            </a:r>
            <a:r>
              <a:rPr lang="en-US" sz="1800" dirty="0">
                <a:effectLst/>
                <a:latin typeface="Arial" panose="020B0604020202020204" pitchFamily="34" charset="0"/>
                <a:ea typeface="Arial" panose="020B0604020202020204" pitchFamily="34" charset="0"/>
              </a:rPr>
              <a:t> degree to a trustee of the board, the trustee shall declare his/her interest and refrain from debating or voting upon the question of appointment.</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16</a:t>
            </a:fld>
            <a:endParaRPr lang="en-US" dirty="0"/>
          </a:p>
        </p:txBody>
      </p:sp>
    </p:spTree>
    <p:extLst>
      <p:ext uri="{BB962C8B-B14F-4D97-AF65-F5344CB8AC3E}">
        <p14:creationId xmlns:p14="http://schemas.microsoft.com/office/powerpoint/2010/main" val="32034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In-person, phone, and virtual meetings must be held at reasonably convenient times and be accessible to the public</a:t>
            </a:r>
          </a:p>
          <a:p>
            <a:pPr lvl="1"/>
            <a:r>
              <a:rPr lang="en-US" sz="1600" dirty="0"/>
              <a:t>Held in facilities large enough to accommodate the public and accessible to persons with disabilities</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20</a:t>
            </a:fld>
            <a:endParaRPr lang="en-US" dirty="0"/>
          </a:p>
        </p:txBody>
      </p:sp>
    </p:spTree>
    <p:extLst>
      <p:ext uri="{BB962C8B-B14F-4D97-AF65-F5344CB8AC3E}">
        <p14:creationId xmlns:p14="http://schemas.microsoft.com/office/powerpoint/2010/main" val="3097057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HB Bcknds B 0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0298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8466350E-FD96-544C-AE0E-5023492063AA}" type="datetime4">
              <a:rPr lang="en-US" smtClean="0"/>
              <a:t>November 17, 2023</a:t>
            </a:fld>
            <a:endParaRPr lang="en-US" dirty="0"/>
          </a:p>
        </p:txBody>
      </p:sp>
      <p:sp>
        <p:nvSpPr>
          <p:cNvPr id="9"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8694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5943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68F07696-A4C3-104F-B2B4-D0AAA6E4798F}" type="datetime4">
              <a:rPr lang="en-US" smtClean="0"/>
              <a:t>November 17, 2023</a:t>
            </a:fld>
            <a:endParaRPr lang="en-US" dirty="0"/>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6" name="Picture 5"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174201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descr="MHB Bcknds B 00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0312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descr="MHB Bcknds B 0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543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6152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MHB Bcknds E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45F9967-D669-2044-B7A4-59105BC695C9}" type="datetime4">
              <a:rPr lang="en-US" smtClean="0"/>
              <a:t>November 17, 2023</a:t>
            </a:fld>
            <a:endParaRPr lang="en-US" dirty="0"/>
          </a:p>
        </p:txBody>
      </p:sp>
      <p:sp>
        <p:nvSpPr>
          <p:cNvPr id="14"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74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594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A8BD8249-E0F5-1049-8541-47EAF4DA503A}" type="datetime4">
              <a:rPr lang="en-US" smtClean="0"/>
              <a:t>November 17,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11" name="Picture 10"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22001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MHB Bcknds 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A426BFE-2333-0746-A516-6DEF36BCF74C}" type="datetime4">
              <a:rPr lang="en-US" smtClean="0"/>
              <a:t>November 17,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9" name="Picture 8"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35862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5B8800B-9F5F-F846-B616-8D93E75A6C84}" type="datetime4">
              <a:rPr lang="en-US" smtClean="0"/>
              <a:t>November 17, 2023</a:t>
            </a:fld>
            <a:endParaRPr lang="en-US" dirty="0"/>
          </a:p>
        </p:txBody>
      </p:sp>
      <p:sp>
        <p:nvSpPr>
          <p:cNvPr id="11"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29557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03313"/>
            <a:ext cx="4040188"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82306"/>
            <a:ext cx="4040188"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03313"/>
            <a:ext cx="4041775"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2306"/>
            <a:ext cx="4041775"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5FC0CE27-7AC2-F94C-A270-6413DED8A74C}" type="datetime4">
              <a:rPr lang="en-US" smtClean="0"/>
              <a:t>November 17, 2023</a:t>
            </a:fld>
            <a:endParaRPr lang="en-US" dirty="0"/>
          </a:p>
        </p:txBody>
      </p:sp>
      <p:sp>
        <p:nvSpPr>
          <p:cNvPr id="13" name="Slide Number Placeholder 5"/>
          <p:cNvSpPr>
            <a:spLocks noGrp="1"/>
          </p:cNvSpPr>
          <p:nvPr>
            <p:ph type="sldNum" sz="quarter" idx="11"/>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704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457200" y="1008062"/>
            <a:ext cx="8267700" cy="1270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127000"/>
            <a:ext cx="8229600" cy="85361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134532"/>
            <a:ext cx="8229600" cy="471596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14102CC-2C54-B544-AF45-0E6B8270D4F3}" type="datetime4">
              <a:rPr lang="en-US" smtClean="0"/>
              <a:t>November 17, 2023</a:t>
            </a:fld>
            <a:endParaRPr lang="en-US" dirty="0"/>
          </a:p>
        </p:txBody>
      </p:sp>
      <p:sp>
        <p:nvSpPr>
          <p:cNvPr id="6"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5" name="Picture 4" descr="STLMHB Brand Signature for PPT FOOTER RGB 042018_no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0991864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59" r:id="rId6"/>
    <p:sldLayoutId id="2147483658" r:id="rId7"/>
    <p:sldLayoutId id="2147483652" r:id="rId8"/>
    <p:sldLayoutId id="2147483653" r:id="rId9"/>
    <p:sldLayoutId id="2147483654" r:id="rId10"/>
    <p:sldLayoutId id="2147483655" r:id="rId11"/>
  </p:sldLayoutIdLst>
  <p:hf hdr="0" ftr="0"/>
  <p:txStyles>
    <p:titleStyle>
      <a:lvl1pPr algn="l" defTabSz="457200" rtl="0" eaLnBrk="1" latinLnBrk="0" hangingPunct="1">
        <a:lnSpc>
          <a:spcPts val="3300"/>
        </a:lnSpc>
        <a:spcBef>
          <a:spcPts val="0"/>
        </a:spcBef>
        <a:buNone/>
        <a:defRPr sz="3200" kern="1200">
          <a:solidFill>
            <a:schemeClr val="tx2"/>
          </a:solidFill>
          <a:latin typeface="+mj-lt"/>
          <a:ea typeface="+mj-ea"/>
          <a:cs typeface="+mj-cs"/>
        </a:defRPr>
      </a:lvl1pPr>
    </p:titleStyle>
    <p:bodyStyle>
      <a:lvl1pPr marL="227013" indent="-227013" algn="l" defTabSz="457200" rtl="0" eaLnBrk="1" latinLnBrk="0" hangingPunct="1">
        <a:spcBef>
          <a:spcPts val="1200"/>
        </a:spcBef>
        <a:buClr>
          <a:schemeClr val="accent1"/>
        </a:buClr>
        <a:buFont typeface="Arial"/>
        <a:buChar char="•"/>
        <a:defRPr sz="2400" kern="1200">
          <a:solidFill>
            <a:schemeClr val="tx2"/>
          </a:solidFill>
          <a:latin typeface="Arial"/>
          <a:ea typeface="+mn-ea"/>
          <a:cs typeface="Arial"/>
        </a:defRPr>
      </a:lvl1pPr>
      <a:lvl2pPr marL="573088" indent="-287338" algn="l" defTabSz="457200" rtl="0" eaLnBrk="1" latinLnBrk="0" hangingPunct="1">
        <a:spcBef>
          <a:spcPts val="1200"/>
        </a:spcBef>
        <a:buClr>
          <a:schemeClr val="accent1"/>
        </a:buClr>
        <a:buFont typeface="Lucida Grande"/>
        <a:buChar char="-"/>
        <a:defRPr sz="2000" kern="1200">
          <a:solidFill>
            <a:schemeClr val="tx2"/>
          </a:solidFill>
          <a:latin typeface="Arial"/>
          <a:ea typeface="+mn-ea"/>
          <a:cs typeface="Arial"/>
        </a:defRPr>
      </a:lvl2pPr>
      <a:lvl3pPr marL="857250" indent="-228600" algn="l" defTabSz="457200" rtl="0" eaLnBrk="1" latinLnBrk="0" hangingPunct="1">
        <a:spcBef>
          <a:spcPts val="1200"/>
        </a:spcBef>
        <a:buClr>
          <a:schemeClr val="accent1"/>
        </a:buClr>
        <a:buFont typeface="Lucida Grande"/>
        <a:buChar char="-"/>
        <a:defRPr sz="1800" kern="1200">
          <a:solidFill>
            <a:schemeClr val="tx2"/>
          </a:solidFill>
          <a:latin typeface="Arial"/>
          <a:ea typeface="+mn-ea"/>
          <a:cs typeface="Arial"/>
        </a:defRPr>
      </a:lvl3pPr>
      <a:lvl4pPr marL="1144588"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4pPr>
      <a:lvl5pPr marL="1433513"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mailto:lisa@gotrstl.org" TargetMode="External"/><Relationship Id="rId3" Type="http://schemas.openxmlformats.org/officeDocument/2006/relationships/hyperlink" Target="mailto:terrellcarter@msn.com" TargetMode="External"/><Relationship Id="rId7" Type="http://schemas.openxmlformats.org/officeDocument/2006/relationships/hyperlink" Target="mailto:julialopez@wustl.edu" TargetMode="External"/><Relationship Id="rId2" Type="http://schemas.openxmlformats.org/officeDocument/2006/relationships/hyperlink" Target="mailto:andiblaylockstl@gmail.com" TargetMode="External"/><Relationship Id="rId1" Type="http://schemas.openxmlformats.org/officeDocument/2006/relationships/slideLayout" Target="../slideLayouts/slideLayout11.xml"/><Relationship Id="rId6" Type="http://schemas.openxmlformats.org/officeDocument/2006/relationships/hyperlink" Target="mailto:emmonstravel@yahoo.com" TargetMode="External"/><Relationship Id="rId5" Type="http://schemas.openxmlformats.org/officeDocument/2006/relationships/hyperlink" Target="mailto:mhvelt74@gmail.com" TargetMode="External"/><Relationship Id="rId10" Type="http://schemas.openxmlformats.org/officeDocument/2006/relationships/hyperlink" Target="mailto:dschmitt@atllp.com" TargetMode="External"/><Relationship Id="rId4" Type="http://schemas.openxmlformats.org/officeDocument/2006/relationships/hyperlink" Target="mailto:mlhfg8@yahoo.com" TargetMode="External"/><Relationship Id="rId9" Type="http://schemas.openxmlformats.org/officeDocument/2006/relationships/hyperlink" Target="mailto:cpinkston@hecstl.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Autofit/>
          </a:bodyPr>
          <a:lstStyle/>
          <a:p>
            <a:br>
              <a:rPr lang="en-US" sz="3200" dirty="0">
                <a:latin typeface="+mj-lt"/>
              </a:rPr>
            </a:br>
            <a:br>
              <a:rPr lang="en-US" sz="3200" dirty="0">
                <a:latin typeface="+mj-lt"/>
              </a:rPr>
            </a:br>
            <a:r>
              <a:rPr lang="en-US" sz="3200" dirty="0">
                <a:latin typeface="+mj-lt"/>
              </a:rPr>
              <a:t>Board of Trustees Orientation</a:t>
            </a:r>
            <a:br>
              <a:rPr lang="en-US" sz="3200" dirty="0">
                <a:latin typeface="+mj-lt"/>
              </a:rPr>
            </a:br>
            <a:r>
              <a:rPr lang="en-US" sz="3200" dirty="0">
                <a:latin typeface="+mj-lt"/>
              </a:rPr>
              <a:t>Part 1</a:t>
            </a:r>
            <a:br>
              <a:rPr lang="en-US" sz="3200" dirty="0">
                <a:latin typeface="+mj-lt"/>
              </a:rPr>
            </a:br>
            <a:br>
              <a:rPr lang="en-US" sz="3200" dirty="0">
                <a:latin typeface="+mj-lt"/>
              </a:rPr>
            </a:br>
            <a:br>
              <a:rPr lang="en-US" sz="3200" dirty="0">
                <a:latin typeface="Arial" panose="020B0604020202020204" pitchFamily="34" charset="0"/>
              </a:rPr>
            </a:br>
            <a:br>
              <a:rPr lang="en-US" sz="3200" dirty="0">
                <a:latin typeface="Arial" panose="020B0604020202020204" pitchFamily="34" charset="0"/>
              </a:rPr>
            </a:br>
            <a:br>
              <a:rPr lang="en-US" sz="3200" dirty="0">
                <a:latin typeface="Arial" panose="020B0604020202020204" pitchFamily="34" charset="0"/>
              </a:rPr>
            </a:br>
            <a:br>
              <a:rPr lang="en-US" sz="3200" dirty="0">
                <a:latin typeface="+mj-lt"/>
              </a:rPr>
            </a:br>
            <a:r>
              <a:rPr lang="en-US" sz="3200" dirty="0">
                <a:solidFill>
                  <a:schemeClr val="accent4">
                    <a:lumMod val="75000"/>
                  </a:schemeClr>
                </a:solidFill>
                <a:latin typeface="Arial" panose="020B0604020202020204" pitchFamily="34" charset="0"/>
              </a:rPr>
              <a:t> </a:t>
            </a:r>
            <a:br>
              <a:rPr lang="en-US" sz="3600" i="1" dirty="0">
                <a:solidFill>
                  <a:schemeClr val="accent4">
                    <a:lumMod val="75000"/>
                  </a:schemeClr>
                </a:solidFill>
                <a:latin typeface="Arial" panose="020B0604020202020204" pitchFamily="34" charset="0"/>
              </a:rPr>
            </a:br>
            <a:endParaRPr lang="en-US" sz="3600" i="1" dirty="0">
              <a:solidFill>
                <a:schemeClr val="accent4">
                  <a:lumMod val="75000"/>
                </a:schemeClr>
              </a:solidFill>
              <a:effectLst/>
              <a:latin typeface="Arial" panose="020B0604020202020204" pitchFamily="34" charset="0"/>
            </a:endParaRPr>
          </a:p>
        </p:txBody>
      </p:sp>
    </p:spTree>
    <p:extLst>
      <p:ext uri="{BB962C8B-B14F-4D97-AF65-F5344CB8AC3E}">
        <p14:creationId xmlns:p14="http://schemas.microsoft.com/office/powerpoint/2010/main" val="234154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C8DE-F0EC-9823-A2E0-8A4CD35056D3}"/>
              </a:ext>
            </a:extLst>
          </p:cNvPr>
          <p:cNvSpPr>
            <a:spLocks noGrp="1"/>
          </p:cNvSpPr>
          <p:nvPr>
            <p:ph type="title"/>
          </p:nvPr>
        </p:nvSpPr>
        <p:spPr/>
        <p:txBody>
          <a:bodyPr/>
          <a:lstStyle/>
          <a:p>
            <a:r>
              <a:rPr lang="en-US" sz="3000" dirty="0"/>
              <a:t>Community Children’s Services Fund Statute</a:t>
            </a:r>
          </a:p>
        </p:txBody>
      </p:sp>
      <p:sp>
        <p:nvSpPr>
          <p:cNvPr id="5" name="Text Placeholder 4">
            <a:extLst>
              <a:ext uri="{FF2B5EF4-FFF2-40B4-BE49-F238E27FC236}">
                <a16:creationId xmlns:a16="http://schemas.microsoft.com/office/drawing/2014/main" id="{A81658DF-A697-F7CB-1A7A-3DC97FFDA239}"/>
              </a:ext>
            </a:extLst>
          </p:cNvPr>
          <p:cNvSpPr>
            <a:spLocks noGrp="1"/>
          </p:cNvSpPr>
          <p:nvPr>
            <p:ph type="body" idx="1"/>
          </p:nvPr>
        </p:nvSpPr>
        <p:spPr>
          <a:xfrm>
            <a:off x="457200" y="1151912"/>
            <a:ext cx="8229600" cy="505588"/>
          </a:xfrm>
        </p:spPr>
        <p:txBody>
          <a:bodyPr/>
          <a:lstStyle/>
          <a:p>
            <a:pPr algn="ctr">
              <a:spcBef>
                <a:spcPts val="0"/>
              </a:spcBef>
            </a:pPr>
            <a:r>
              <a:rPr lang="en-US" sz="1800" dirty="0"/>
              <a:t>Title XII Public Health and Welfare Chapter 210</a:t>
            </a:r>
          </a:p>
          <a:p>
            <a:pPr algn="ctr">
              <a:spcBef>
                <a:spcPts val="0"/>
              </a:spcBef>
            </a:pPr>
            <a:r>
              <a:rPr lang="en-US" sz="1800" dirty="0"/>
              <a:t>Sections 210.860-210.861</a:t>
            </a:r>
          </a:p>
          <a:p>
            <a:endParaRPr lang="en-US" dirty="0"/>
          </a:p>
        </p:txBody>
      </p:sp>
      <p:sp>
        <p:nvSpPr>
          <p:cNvPr id="3" name="Content Placeholder 2">
            <a:extLst>
              <a:ext uri="{FF2B5EF4-FFF2-40B4-BE49-F238E27FC236}">
                <a16:creationId xmlns:a16="http://schemas.microsoft.com/office/drawing/2014/main" id="{112D180B-5D90-160C-40D4-7CE82EBAEA63}"/>
              </a:ext>
            </a:extLst>
          </p:cNvPr>
          <p:cNvSpPr>
            <a:spLocks noGrp="1"/>
          </p:cNvSpPr>
          <p:nvPr>
            <p:ph sz="half" idx="2"/>
          </p:nvPr>
        </p:nvSpPr>
        <p:spPr>
          <a:xfrm>
            <a:off x="457200" y="1932242"/>
            <a:ext cx="4040188" cy="3318933"/>
          </a:xfrm>
        </p:spPr>
        <p:txBody>
          <a:bodyPr/>
          <a:lstStyle/>
          <a:p>
            <a:pPr marL="342900" marR="0" indent="-342900">
              <a:lnSpc>
                <a:spcPct val="107000"/>
              </a:lnSpc>
              <a:spcBef>
                <a:spcPts val="0"/>
              </a:spcBef>
              <a:spcAft>
                <a:spcPts val="600"/>
              </a:spcAft>
              <a:buFont typeface="+mj-lt"/>
              <a:buAutoNum type="arabicPeriod"/>
            </a:pPr>
            <a:r>
              <a:rPr lang="en-US" sz="1600" dirty="0">
                <a:latin typeface="Arial" panose="020B0604020202020204" pitchFamily="34" charset="0"/>
                <a:ea typeface="Times New Roman" panose="02020603050405020304" pitchFamily="18" charset="0"/>
              </a:rPr>
              <a:t>u</a:t>
            </a:r>
            <a:r>
              <a:rPr lang="en-US" sz="1600" dirty="0">
                <a:effectLst/>
                <a:latin typeface="Arial" panose="020B0604020202020204" pitchFamily="34" charset="0"/>
                <a:ea typeface="Times New Roman" panose="02020603050405020304" pitchFamily="18" charset="0"/>
              </a:rPr>
              <a:t>p to thirty days of temporary shelter for abused, neglected, runaway, homeless or emotionally disturbed youth</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respite care services</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services to unwed mothers;</a:t>
            </a:r>
            <a:endParaRPr lang="en-US" sz="1600" dirty="0">
              <a:effectLst/>
              <a:latin typeface="Arial" panose="020B0604020202020204" pitchFamily="34" charset="0"/>
              <a:ea typeface="Arial" panose="020B0604020202020204" pitchFamily="34" charset="0"/>
            </a:endParaRPr>
          </a:p>
          <a:p>
            <a:pPr marL="342900" marR="0" indent="-342900">
              <a:lnSpc>
                <a:spcPct val="107000"/>
              </a:lnSpc>
              <a:spcBef>
                <a:spcPts val="0"/>
              </a:spcBef>
              <a:spcAft>
                <a:spcPts val="600"/>
              </a:spcAft>
              <a:buFont typeface="+mj-lt"/>
              <a:buAutoNum type="arabicPeriod"/>
            </a:pPr>
            <a:r>
              <a:rPr lang="en-US" sz="1600" dirty="0">
                <a:latin typeface="Arial" panose="020B0604020202020204" pitchFamily="34" charset="0"/>
                <a:ea typeface="Times New Roman" panose="02020603050405020304" pitchFamily="18" charset="0"/>
              </a:rPr>
              <a:t>o</a:t>
            </a:r>
            <a:r>
              <a:rPr lang="en-US" sz="1600" dirty="0">
                <a:effectLst/>
                <a:latin typeface="Arial" panose="020B0604020202020204" pitchFamily="34" charset="0"/>
                <a:ea typeface="Times New Roman" panose="02020603050405020304" pitchFamily="18" charset="0"/>
              </a:rPr>
              <a:t>utpatient chemical dependency psychiatric treatment programs</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counseling and related services as a part of transitional living programs</a:t>
            </a:r>
          </a:p>
          <a:p>
            <a:pPr marL="342900" marR="0" indent="-342900">
              <a:lnSpc>
                <a:spcPct val="107000"/>
              </a:lnSpc>
              <a:spcBef>
                <a:spcPts val="0"/>
              </a:spcBef>
              <a:spcAft>
                <a:spcPts val="600"/>
              </a:spcAft>
              <a:buFont typeface="+mj-lt"/>
              <a:buAutoNum type="arabicPeriod"/>
            </a:pPr>
            <a:r>
              <a:rPr lang="en-US" sz="1600" dirty="0">
                <a:effectLst/>
                <a:latin typeface="Arial" panose="020B0604020202020204" pitchFamily="34" charset="0"/>
                <a:ea typeface="Times New Roman" panose="02020603050405020304" pitchFamily="18" charset="0"/>
              </a:rPr>
              <a:t>home-based and community-based family intervention programs</a:t>
            </a:r>
          </a:p>
          <a:p>
            <a:pPr lvl="1"/>
            <a:endParaRPr lang="en-US" dirty="0"/>
          </a:p>
        </p:txBody>
      </p:sp>
      <p:sp>
        <p:nvSpPr>
          <p:cNvPr id="7" name="Content Placeholder 6">
            <a:extLst>
              <a:ext uri="{FF2B5EF4-FFF2-40B4-BE49-F238E27FC236}">
                <a16:creationId xmlns:a16="http://schemas.microsoft.com/office/drawing/2014/main" id="{32242173-9EF3-8ED8-D15F-1C5814BF517C}"/>
              </a:ext>
            </a:extLst>
          </p:cNvPr>
          <p:cNvSpPr>
            <a:spLocks noGrp="1"/>
          </p:cNvSpPr>
          <p:nvPr>
            <p:ph sz="quarter" idx="4"/>
          </p:nvPr>
        </p:nvSpPr>
        <p:spPr>
          <a:xfrm>
            <a:off x="4645025" y="1932242"/>
            <a:ext cx="4041775" cy="3318933"/>
          </a:xfrm>
        </p:spPr>
        <p:txBody>
          <a:bodyPr/>
          <a:lstStyle/>
          <a:p>
            <a:pPr marL="34290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unmarried parent services</a:t>
            </a:r>
          </a:p>
          <a:p>
            <a:pPr marL="342900" marR="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crisis intervention services, inclusive of telephone hotlines</a:t>
            </a:r>
          </a:p>
          <a:p>
            <a:pPr marL="342900" marR="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prevention programs which promote healthy lifestyles among children and youth and strengthen families</a:t>
            </a:r>
          </a:p>
          <a:p>
            <a:pPr marL="342900" marR="0" indent="-342900">
              <a:lnSpc>
                <a:spcPct val="107000"/>
              </a:lnSpc>
              <a:spcBef>
                <a:spcPts val="0"/>
              </a:spcBef>
              <a:spcAft>
                <a:spcPts val="600"/>
              </a:spcAft>
              <a:buFont typeface="+mj-lt"/>
              <a:buAutoNum type="arabicPeriod" startAt="7"/>
            </a:pPr>
            <a:r>
              <a:rPr lang="en-US" sz="1600" dirty="0">
                <a:latin typeface="Arial" panose="020B0604020202020204" pitchFamily="34" charset="0"/>
                <a:ea typeface="Times New Roman" panose="02020603050405020304" pitchFamily="18" charset="0"/>
              </a:rPr>
              <a:t>i</a:t>
            </a:r>
            <a:r>
              <a:rPr lang="en-US" sz="1600" dirty="0">
                <a:effectLst/>
                <a:latin typeface="Arial" panose="020B0604020202020204" pitchFamily="34" charset="0"/>
                <a:ea typeface="Times New Roman" panose="02020603050405020304" pitchFamily="18" charset="0"/>
              </a:rPr>
              <a:t>ndividual, group, or family professional counseling and therapy services</a:t>
            </a:r>
          </a:p>
          <a:p>
            <a:pPr marL="342900" marR="0" indent="-342900">
              <a:lnSpc>
                <a:spcPct val="107000"/>
              </a:lnSpc>
              <a:spcBef>
                <a:spcPts val="0"/>
              </a:spcBef>
              <a:spcAft>
                <a:spcPts val="600"/>
              </a:spcAft>
              <a:buFont typeface="+mj-lt"/>
              <a:buAutoNum type="arabicPeriod" startAt="7"/>
            </a:pPr>
            <a:r>
              <a:rPr lang="en-US" sz="1600" dirty="0">
                <a:effectLst/>
                <a:latin typeface="Arial" panose="020B0604020202020204" pitchFamily="34" charset="0"/>
                <a:ea typeface="Times New Roman" panose="02020603050405020304" pitchFamily="18" charset="0"/>
              </a:rPr>
              <a:t>psychological evaluations; and mental health screenings.</a:t>
            </a:r>
            <a:endParaRPr lang="en-US" sz="1600" dirty="0">
              <a:effectLst/>
              <a:latin typeface="Arial" panose="020B0604020202020204" pitchFamily="34" charset="0"/>
              <a:ea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0320456-E39E-8443-26E4-3F14522E9363}"/>
              </a:ext>
            </a:extLst>
          </p:cNvPr>
          <p:cNvSpPr>
            <a:spLocks noGrp="1"/>
          </p:cNvSpPr>
          <p:nvPr>
            <p:ph type="sldNum" sz="quarter" idx="11"/>
          </p:nvPr>
        </p:nvSpPr>
        <p:spPr/>
        <p:txBody>
          <a:bodyPr/>
          <a:lstStyle/>
          <a:p>
            <a:fld id="{287F944C-6315-6042-840E-B3BFFC821D31}" type="slidenum">
              <a:rPr lang="en-US" smtClean="0"/>
              <a:pPr/>
              <a:t>10</a:t>
            </a:fld>
            <a:endParaRPr lang="en-US" dirty="0"/>
          </a:p>
        </p:txBody>
      </p:sp>
      <p:sp>
        <p:nvSpPr>
          <p:cNvPr id="6" name="TextBox 5">
            <a:extLst>
              <a:ext uri="{FF2B5EF4-FFF2-40B4-BE49-F238E27FC236}">
                <a16:creationId xmlns:a16="http://schemas.microsoft.com/office/drawing/2014/main" id="{E2F2880B-51A2-EDD1-4884-0B6CD10CCFB0}"/>
              </a:ext>
            </a:extLst>
          </p:cNvPr>
          <p:cNvSpPr txBox="1"/>
          <p:nvPr/>
        </p:nvSpPr>
        <p:spPr>
          <a:xfrm>
            <a:off x="830424" y="5251175"/>
            <a:ext cx="7632441" cy="1136208"/>
          </a:xfrm>
          <a:prstGeom prst="rect">
            <a:avLst/>
          </a:prstGeom>
          <a:noFill/>
        </p:spPr>
        <p:txBody>
          <a:bodyPr wrap="square" rtlCol="0">
            <a:spAutoFit/>
          </a:bodyPr>
          <a:lstStyle/>
          <a:p>
            <a:pPr marL="0" marR="0" algn="ctr">
              <a:lnSpc>
                <a:spcPct val="108000"/>
              </a:lnSpc>
              <a:spcBef>
                <a:spcPts val="0"/>
              </a:spcBef>
            </a:pPr>
            <a:r>
              <a:rPr lang="en-US" sz="1600" b="1" i="1" dirty="0">
                <a:solidFill>
                  <a:schemeClr val="tx1">
                    <a:lumMod val="50000"/>
                  </a:schemeClr>
                </a:solidFill>
                <a:effectLst/>
                <a:latin typeface="Arial" panose="020B0604020202020204" pitchFamily="34" charset="0"/>
                <a:ea typeface="Times New Roman" panose="02020603050405020304" pitchFamily="18" charset="0"/>
              </a:rPr>
              <a:t>Restrictions on Use: </a:t>
            </a:r>
          </a:p>
          <a:p>
            <a:pPr marL="0" marR="0" algn="ctr">
              <a:lnSpc>
                <a:spcPct val="108000"/>
              </a:lnSpc>
              <a:spcBef>
                <a:spcPts val="0"/>
              </a:spcBef>
            </a:pPr>
            <a:r>
              <a:rPr lang="en-US" sz="1600" i="1" dirty="0">
                <a:solidFill>
                  <a:schemeClr val="tx1">
                    <a:lumMod val="50000"/>
                  </a:schemeClr>
                </a:solidFill>
                <a:effectLst/>
                <a:latin typeface="Arial" panose="020B0604020202020204" pitchFamily="34" charset="0"/>
                <a:ea typeface="Times New Roman" panose="02020603050405020304" pitchFamily="18" charset="0"/>
              </a:rPr>
              <a:t>Revenues collected and deposited in the community children's services fund may not be expended for inpatient medical, psychiatric, and chemical dependency services, or for transportation services.</a:t>
            </a:r>
            <a:endParaRPr lang="en-US" sz="1600" i="1" dirty="0">
              <a:solidFill>
                <a:schemeClr val="tx1">
                  <a:lumMod val="50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0083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0E5ACF-4121-A89E-DE71-12C17AC13EE1}"/>
              </a:ext>
            </a:extLst>
          </p:cNvPr>
          <p:cNvSpPr>
            <a:spLocks noGrp="1"/>
          </p:cNvSpPr>
          <p:nvPr>
            <p:ph type="title"/>
          </p:nvPr>
        </p:nvSpPr>
        <p:spPr>
          <a:xfrm>
            <a:off x="459453" y="2653061"/>
            <a:ext cx="8225094" cy="1746300"/>
          </a:xfrm>
        </p:spPr>
        <p:txBody>
          <a:bodyPr/>
          <a:lstStyle/>
          <a:p>
            <a:pPr algn="ctr"/>
            <a:r>
              <a:rPr lang="en-US" sz="4400" dirty="0"/>
              <a:t>Legal Issues:</a:t>
            </a:r>
            <a:br>
              <a:rPr lang="en-US" sz="4400" dirty="0"/>
            </a:br>
            <a:br>
              <a:rPr lang="en-US" sz="4400" dirty="0"/>
            </a:br>
            <a:r>
              <a:rPr lang="en-US" sz="4400" dirty="0"/>
              <a:t>Board Policies</a:t>
            </a:r>
            <a:br>
              <a:rPr lang="en-US" sz="4400" dirty="0"/>
            </a:br>
            <a:br>
              <a:rPr lang="en-US" sz="4400" dirty="0"/>
            </a:br>
            <a:endParaRPr lang="en-US" sz="2800" i="1" dirty="0"/>
          </a:p>
        </p:txBody>
      </p:sp>
      <p:sp>
        <p:nvSpPr>
          <p:cNvPr id="4" name="Slide Number Placeholder 3">
            <a:extLst>
              <a:ext uri="{FF2B5EF4-FFF2-40B4-BE49-F238E27FC236}">
                <a16:creationId xmlns:a16="http://schemas.microsoft.com/office/drawing/2014/main" id="{98E5783F-4A89-3DA4-7541-698A99EFEA97}"/>
              </a:ext>
            </a:extLst>
          </p:cNvPr>
          <p:cNvSpPr>
            <a:spLocks noGrp="1"/>
          </p:cNvSpPr>
          <p:nvPr>
            <p:ph type="sldNum" sz="quarter" idx="4"/>
          </p:nvPr>
        </p:nvSpPr>
        <p:spPr/>
        <p:txBody>
          <a:bodyPr/>
          <a:lstStyle/>
          <a:p>
            <a:fld id="{287F944C-6315-6042-840E-B3BFFC821D31}" type="slidenum">
              <a:rPr lang="en-US" smtClean="0"/>
              <a:pPr/>
              <a:t>11</a:t>
            </a:fld>
            <a:endParaRPr lang="en-US" dirty="0"/>
          </a:p>
        </p:txBody>
      </p:sp>
    </p:spTree>
    <p:extLst>
      <p:ext uri="{BB962C8B-B14F-4D97-AF65-F5344CB8AC3E}">
        <p14:creationId xmlns:p14="http://schemas.microsoft.com/office/powerpoint/2010/main" val="192807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F80279-B79F-8B25-6C1D-8B7FD0DE0C7B}"/>
              </a:ext>
            </a:extLst>
          </p:cNvPr>
          <p:cNvSpPr>
            <a:spLocks noGrp="1"/>
          </p:cNvSpPr>
          <p:nvPr>
            <p:ph type="title"/>
          </p:nvPr>
        </p:nvSpPr>
        <p:spPr/>
        <p:txBody>
          <a:bodyPr/>
          <a:lstStyle/>
          <a:p>
            <a:r>
              <a:rPr lang="en-US" dirty="0"/>
              <a:t>Duties of the Board</a:t>
            </a:r>
          </a:p>
        </p:txBody>
      </p:sp>
      <p:sp>
        <p:nvSpPr>
          <p:cNvPr id="10" name="Content Placeholder 9">
            <a:extLst>
              <a:ext uri="{FF2B5EF4-FFF2-40B4-BE49-F238E27FC236}">
                <a16:creationId xmlns:a16="http://schemas.microsoft.com/office/drawing/2014/main" id="{FB7D48C3-1F27-1D06-008D-50B09E8096DA}"/>
              </a:ext>
            </a:extLst>
          </p:cNvPr>
          <p:cNvSpPr>
            <a:spLocks noGrp="1"/>
          </p:cNvSpPr>
          <p:nvPr>
            <p:ph idx="1"/>
          </p:nvPr>
        </p:nvSpPr>
        <p:spPr/>
        <p:txBody>
          <a:bodyPr/>
          <a:lstStyle/>
          <a:p>
            <a:r>
              <a:rPr lang="en-US" b="1" dirty="0"/>
              <a:t>Policy making </a:t>
            </a:r>
            <a:r>
              <a:rPr lang="en-US" dirty="0"/>
              <a:t>body responsible for the operations of the St. Louis Mental Health Board and Community Children’s Services Fund</a:t>
            </a:r>
          </a:p>
          <a:p>
            <a:r>
              <a:rPr lang="en-US" b="1" dirty="0"/>
              <a:t>Set tax rates </a:t>
            </a:r>
            <a:r>
              <a:rPr lang="en-US" dirty="0"/>
              <a:t>annually for both funds (September)</a:t>
            </a:r>
          </a:p>
          <a:p>
            <a:r>
              <a:rPr lang="en-US" b="1" dirty="0"/>
              <a:t>Approve Ethics Resolution </a:t>
            </a:r>
            <a:r>
              <a:rPr lang="en-US" dirty="0"/>
              <a:t>every other even-numbered year so that Executive Director is the only person required to file an annual financial disclosure (June)</a:t>
            </a:r>
          </a:p>
          <a:p>
            <a:r>
              <a:rPr lang="en-US" b="1" dirty="0"/>
              <a:t>Approve budget </a:t>
            </a:r>
            <a:r>
              <a:rPr lang="en-US" dirty="0"/>
              <a:t>annually (June)</a:t>
            </a:r>
          </a:p>
        </p:txBody>
      </p:sp>
      <p:sp>
        <p:nvSpPr>
          <p:cNvPr id="8" name="Slide Number Placeholder 7">
            <a:extLst>
              <a:ext uri="{FF2B5EF4-FFF2-40B4-BE49-F238E27FC236}">
                <a16:creationId xmlns:a16="http://schemas.microsoft.com/office/drawing/2014/main" id="{891B8E1F-AE65-928B-D0C8-4D280954081A}"/>
              </a:ext>
            </a:extLst>
          </p:cNvPr>
          <p:cNvSpPr>
            <a:spLocks noGrp="1"/>
          </p:cNvSpPr>
          <p:nvPr>
            <p:ph type="sldNum" sz="quarter" idx="4"/>
          </p:nvPr>
        </p:nvSpPr>
        <p:spPr/>
        <p:txBody>
          <a:bodyPr/>
          <a:lstStyle/>
          <a:p>
            <a:fld id="{287F944C-6315-6042-840E-B3BFFC821D31}" type="slidenum">
              <a:rPr lang="en-US" smtClean="0"/>
              <a:pPr/>
              <a:t>12</a:t>
            </a:fld>
            <a:endParaRPr lang="en-US" dirty="0"/>
          </a:p>
        </p:txBody>
      </p:sp>
    </p:spTree>
    <p:extLst>
      <p:ext uri="{BB962C8B-B14F-4D97-AF65-F5344CB8AC3E}">
        <p14:creationId xmlns:p14="http://schemas.microsoft.com/office/powerpoint/2010/main" val="276703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B1AE07F-6ACE-EC5C-F34A-CD913A4D45A3}"/>
              </a:ext>
            </a:extLst>
          </p:cNvPr>
          <p:cNvSpPr>
            <a:spLocks noGrp="1"/>
          </p:cNvSpPr>
          <p:nvPr>
            <p:ph type="title"/>
          </p:nvPr>
        </p:nvSpPr>
        <p:spPr/>
        <p:txBody>
          <a:bodyPr/>
          <a:lstStyle/>
          <a:p>
            <a:r>
              <a:rPr lang="en-US" dirty="0"/>
              <a:t>Code of Ethics – Conflicts of Interest</a:t>
            </a:r>
          </a:p>
        </p:txBody>
      </p:sp>
      <p:sp>
        <p:nvSpPr>
          <p:cNvPr id="11" name="Text Placeholder 10">
            <a:extLst>
              <a:ext uri="{FF2B5EF4-FFF2-40B4-BE49-F238E27FC236}">
                <a16:creationId xmlns:a16="http://schemas.microsoft.com/office/drawing/2014/main" id="{9B7CBCA0-4151-49DE-00EB-DC0065B7C9BF}"/>
              </a:ext>
            </a:extLst>
          </p:cNvPr>
          <p:cNvSpPr>
            <a:spLocks noGrp="1"/>
          </p:cNvSpPr>
          <p:nvPr>
            <p:ph type="body" idx="1"/>
          </p:nvPr>
        </p:nvSpPr>
        <p:spPr/>
        <p:txBody>
          <a:bodyPr/>
          <a:lstStyle/>
          <a:p>
            <a:pPr algn="ctr"/>
            <a:r>
              <a:rPr lang="en-US" dirty="0"/>
              <a:t>Board</a:t>
            </a:r>
          </a:p>
        </p:txBody>
      </p:sp>
      <p:sp>
        <p:nvSpPr>
          <p:cNvPr id="10" name="Content Placeholder 9">
            <a:extLst>
              <a:ext uri="{FF2B5EF4-FFF2-40B4-BE49-F238E27FC236}">
                <a16:creationId xmlns:a16="http://schemas.microsoft.com/office/drawing/2014/main" id="{8F5BCD07-5507-207D-9F0D-4219E2216437}"/>
              </a:ext>
            </a:extLst>
          </p:cNvPr>
          <p:cNvSpPr>
            <a:spLocks noGrp="1"/>
          </p:cNvSpPr>
          <p:nvPr>
            <p:ph sz="half" idx="2"/>
          </p:nvPr>
        </p:nvSpPr>
        <p:spPr/>
        <p:txBody>
          <a:bodyPr/>
          <a:lstStyle/>
          <a:p>
            <a:pPr marL="0" indent="0">
              <a:buNone/>
            </a:pPr>
            <a:r>
              <a:rPr lang="en-US" dirty="0"/>
              <a:t>Per CCSF statute cannot:</a:t>
            </a:r>
          </a:p>
          <a:p>
            <a:r>
              <a:rPr lang="en-US" dirty="0"/>
              <a:t>Serve on the board of any recipient entity</a:t>
            </a:r>
          </a:p>
          <a:p>
            <a:r>
              <a:rPr lang="en-US" dirty="0"/>
              <a:t>Have a financial interest in</a:t>
            </a:r>
          </a:p>
          <a:p>
            <a:r>
              <a:rPr lang="en-US" dirty="0"/>
              <a:t>Be employed by recipient entity</a:t>
            </a:r>
          </a:p>
          <a:p>
            <a:pPr marL="0" indent="0">
              <a:buNone/>
            </a:pPr>
            <a:r>
              <a:rPr lang="en-US" dirty="0"/>
              <a:t>Per CMHF statute cannot:</a:t>
            </a:r>
          </a:p>
          <a:p>
            <a:r>
              <a:rPr lang="en-US" dirty="0"/>
              <a:t>Be employed by recipient entity</a:t>
            </a:r>
          </a:p>
          <a:p>
            <a:pPr marL="0" indent="0">
              <a:buNone/>
            </a:pPr>
            <a:endParaRPr lang="en-US" dirty="0"/>
          </a:p>
          <a:p>
            <a:endParaRPr lang="en-US" dirty="0"/>
          </a:p>
        </p:txBody>
      </p:sp>
      <p:sp>
        <p:nvSpPr>
          <p:cNvPr id="12" name="Text Placeholder 11">
            <a:extLst>
              <a:ext uri="{FF2B5EF4-FFF2-40B4-BE49-F238E27FC236}">
                <a16:creationId xmlns:a16="http://schemas.microsoft.com/office/drawing/2014/main" id="{33ACFB0F-B8AD-B273-C367-F8D393C1DA6C}"/>
              </a:ext>
            </a:extLst>
          </p:cNvPr>
          <p:cNvSpPr>
            <a:spLocks noGrp="1"/>
          </p:cNvSpPr>
          <p:nvPr>
            <p:ph type="body" sz="quarter" idx="3"/>
          </p:nvPr>
        </p:nvSpPr>
        <p:spPr/>
        <p:txBody>
          <a:bodyPr/>
          <a:lstStyle/>
          <a:p>
            <a:pPr algn="ctr"/>
            <a:r>
              <a:rPr lang="en-US" dirty="0"/>
              <a:t>Staff</a:t>
            </a:r>
          </a:p>
        </p:txBody>
      </p:sp>
      <p:sp>
        <p:nvSpPr>
          <p:cNvPr id="13" name="Content Placeholder 12">
            <a:extLst>
              <a:ext uri="{FF2B5EF4-FFF2-40B4-BE49-F238E27FC236}">
                <a16:creationId xmlns:a16="http://schemas.microsoft.com/office/drawing/2014/main" id="{0EF2CC35-945F-4418-D837-B80FA9E9EF54}"/>
              </a:ext>
            </a:extLst>
          </p:cNvPr>
          <p:cNvSpPr>
            <a:spLocks noGrp="1"/>
          </p:cNvSpPr>
          <p:nvPr>
            <p:ph sz="quarter" idx="4"/>
          </p:nvPr>
        </p:nvSpPr>
        <p:spPr>
          <a:xfrm>
            <a:off x="4572000" y="1386626"/>
            <a:ext cx="4202892" cy="5163464"/>
          </a:xfrm>
        </p:spPr>
        <p:txBody>
          <a:bodyPr/>
          <a:lstStyle/>
          <a:p>
            <a:r>
              <a:rPr lang="en-US" sz="1500" dirty="0"/>
              <a:t>Cannot have a financial interest or have a relative who has a financial interest in an entity with which MHB contracts</a:t>
            </a:r>
          </a:p>
          <a:p>
            <a:r>
              <a:rPr lang="en-US" sz="1500" dirty="0"/>
              <a:t>Cannot accept services or gifts from a contracted organization</a:t>
            </a:r>
          </a:p>
          <a:p>
            <a:r>
              <a:rPr lang="en-US" sz="1500" dirty="0"/>
              <a:t>Cannot accept a policymaking, administrative or consulting position with a contracted agency or one seeking a contract</a:t>
            </a:r>
          </a:p>
          <a:p>
            <a:r>
              <a:rPr lang="en-US" sz="1500" dirty="0"/>
              <a:t>Cannot provide training or technical assistance on application preparation other than that provided to all applicants as part of the application process</a:t>
            </a:r>
          </a:p>
          <a:p>
            <a:r>
              <a:rPr lang="en-US" sz="1500" dirty="0">
                <a:effectLst/>
                <a:latin typeface="Arial" panose="020B0604020202020204" pitchFamily="34" charset="0"/>
                <a:ea typeface="Times New Roman" panose="02020603050405020304" pitchFamily="18" charset="0"/>
              </a:rPr>
              <a:t>Cannot volunteer for funded agencies, promote fund raising events of funded agencies, become overly familiar with key staff of funded agencies, and socialize after hours  </a:t>
            </a:r>
          </a:p>
          <a:p>
            <a:r>
              <a:rPr lang="en-US" sz="1500" dirty="0">
                <a:latin typeface="Arial" panose="020B0604020202020204" pitchFamily="34" charset="0"/>
                <a:ea typeface="Times New Roman" panose="02020603050405020304" pitchFamily="18" charset="0"/>
              </a:rPr>
              <a:t>Should not make</a:t>
            </a:r>
            <a:r>
              <a:rPr lang="en-US" sz="1500" dirty="0">
                <a:effectLst/>
                <a:latin typeface="Arial" panose="020B0604020202020204" pitchFamily="34" charset="0"/>
                <a:ea typeface="Times New Roman" panose="02020603050405020304" pitchFamily="18" charset="0"/>
              </a:rPr>
              <a:t> overtly laudatory or pejorative public commentaries about a funded agency’s performance</a:t>
            </a:r>
            <a:endParaRPr lang="en-US" sz="1500" dirty="0">
              <a:effectLst/>
              <a:latin typeface="Arial" panose="020B0604020202020204" pitchFamily="34" charset="0"/>
              <a:ea typeface="Arial" panose="020B0604020202020204" pitchFamily="34" charset="0"/>
            </a:endParaRPr>
          </a:p>
          <a:p>
            <a:endParaRPr lang="en-US" sz="1500" dirty="0"/>
          </a:p>
        </p:txBody>
      </p:sp>
      <p:sp>
        <p:nvSpPr>
          <p:cNvPr id="8" name="Slide Number Placeholder 7">
            <a:extLst>
              <a:ext uri="{FF2B5EF4-FFF2-40B4-BE49-F238E27FC236}">
                <a16:creationId xmlns:a16="http://schemas.microsoft.com/office/drawing/2014/main" id="{AD71F3C9-21FF-46F5-3744-043A72D84557}"/>
              </a:ext>
            </a:extLst>
          </p:cNvPr>
          <p:cNvSpPr>
            <a:spLocks noGrp="1"/>
          </p:cNvSpPr>
          <p:nvPr>
            <p:ph type="sldNum" sz="quarter" idx="11"/>
          </p:nvPr>
        </p:nvSpPr>
        <p:spPr/>
        <p:txBody>
          <a:bodyPr/>
          <a:lstStyle/>
          <a:p>
            <a:fld id="{287F944C-6315-6042-840E-B3BFFC821D31}" type="slidenum">
              <a:rPr lang="en-US" smtClean="0"/>
              <a:pPr/>
              <a:t>13</a:t>
            </a:fld>
            <a:endParaRPr lang="en-US" dirty="0"/>
          </a:p>
        </p:txBody>
      </p:sp>
    </p:spTree>
    <p:extLst>
      <p:ext uri="{BB962C8B-B14F-4D97-AF65-F5344CB8AC3E}">
        <p14:creationId xmlns:p14="http://schemas.microsoft.com/office/powerpoint/2010/main" val="238864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32F41-A687-1D66-6215-BF78AE2354BB}"/>
              </a:ext>
            </a:extLst>
          </p:cNvPr>
          <p:cNvSpPr>
            <a:spLocks noGrp="1"/>
          </p:cNvSpPr>
          <p:nvPr>
            <p:ph type="title"/>
          </p:nvPr>
        </p:nvSpPr>
        <p:spPr/>
        <p:txBody>
          <a:bodyPr/>
          <a:lstStyle/>
          <a:p>
            <a:r>
              <a:rPr lang="en-US" dirty="0"/>
              <a:t>Other Board Policies</a:t>
            </a:r>
          </a:p>
        </p:txBody>
      </p:sp>
      <p:sp>
        <p:nvSpPr>
          <p:cNvPr id="5" name="Content Placeholder 4">
            <a:extLst>
              <a:ext uri="{FF2B5EF4-FFF2-40B4-BE49-F238E27FC236}">
                <a16:creationId xmlns:a16="http://schemas.microsoft.com/office/drawing/2014/main" id="{DB692BD7-7C93-3E23-2266-45748FD17DB3}"/>
              </a:ext>
            </a:extLst>
          </p:cNvPr>
          <p:cNvSpPr>
            <a:spLocks noGrp="1"/>
          </p:cNvSpPr>
          <p:nvPr>
            <p:ph idx="1"/>
          </p:nvPr>
        </p:nvSpPr>
        <p:spPr/>
        <p:txBody>
          <a:bodyPr/>
          <a:lstStyle/>
          <a:p>
            <a:r>
              <a:rPr lang="en-US" b="1" dirty="0"/>
              <a:t>Nepotism</a:t>
            </a:r>
            <a:r>
              <a:rPr lang="en-US" dirty="0"/>
              <a:t> – Board shall not employ any of its members or any person related within the 4</a:t>
            </a:r>
            <a:r>
              <a:rPr lang="en-US" baseline="30000" dirty="0"/>
              <a:t>th</a:t>
            </a:r>
            <a:r>
              <a:rPr lang="en-US" dirty="0"/>
              <a:t> degree</a:t>
            </a:r>
          </a:p>
          <a:p>
            <a:r>
              <a:rPr lang="en-US" b="1" dirty="0"/>
              <a:t>Remuneration &amp; Reimbursement</a:t>
            </a:r>
            <a:r>
              <a:rPr lang="en-US" dirty="0"/>
              <a:t>—Trustees may be reimbursed for actual expenses in performance of official duties</a:t>
            </a:r>
          </a:p>
          <a:p>
            <a:r>
              <a:rPr lang="en-US" b="1" dirty="0"/>
              <a:t>Public &amp; Closed Meetings/Executive Sessions </a:t>
            </a:r>
            <a:r>
              <a:rPr lang="en-US" dirty="0"/>
              <a:t>(Sunshine Law)</a:t>
            </a:r>
          </a:p>
          <a:p>
            <a:r>
              <a:rPr lang="en-US" b="1" dirty="0"/>
              <a:t>Notification of Public Meetings </a:t>
            </a:r>
            <a:r>
              <a:rPr lang="en-US" dirty="0"/>
              <a:t>(Sunshine Law)</a:t>
            </a:r>
          </a:p>
          <a:p>
            <a:r>
              <a:rPr lang="en-US" b="1" dirty="0"/>
              <a:t>Custodian of Records </a:t>
            </a:r>
            <a:r>
              <a:rPr lang="en-US" dirty="0"/>
              <a:t>(Sunshine Law)</a:t>
            </a:r>
          </a:p>
        </p:txBody>
      </p:sp>
      <p:sp>
        <p:nvSpPr>
          <p:cNvPr id="3" name="Slide Number Placeholder 2">
            <a:extLst>
              <a:ext uri="{FF2B5EF4-FFF2-40B4-BE49-F238E27FC236}">
                <a16:creationId xmlns:a16="http://schemas.microsoft.com/office/drawing/2014/main" id="{74CDE1E0-993A-B57F-78B3-C187158ABF68}"/>
              </a:ext>
            </a:extLst>
          </p:cNvPr>
          <p:cNvSpPr>
            <a:spLocks noGrp="1"/>
          </p:cNvSpPr>
          <p:nvPr>
            <p:ph type="sldNum" sz="quarter" idx="4"/>
          </p:nvPr>
        </p:nvSpPr>
        <p:spPr/>
        <p:txBody>
          <a:bodyPr/>
          <a:lstStyle/>
          <a:p>
            <a:fld id="{287F944C-6315-6042-840E-B3BFFC821D31}" type="slidenum">
              <a:rPr lang="en-US" smtClean="0"/>
              <a:pPr/>
              <a:t>14</a:t>
            </a:fld>
            <a:endParaRPr lang="en-US" dirty="0"/>
          </a:p>
        </p:txBody>
      </p:sp>
    </p:spTree>
    <p:extLst>
      <p:ext uri="{BB962C8B-B14F-4D97-AF65-F5344CB8AC3E}">
        <p14:creationId xmlns:p14="http://schemas.microsoft.com/office/powerpoint/2010/main" val="401941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32F41-A687-1D66-6215-BF78AE2354BB}"/>
              </a:ext>
            </a:extLst>
          </p:cNvPr>
          <p:cNvSpPr>
            <a:spLocks noGrp="1"/>
          </p:cNvSpPr>
          <p:nvPr>
            <p:ph type="title"/>
          </p:nvPr>
        </p:nvSpPr>
        <p:spPr/>
        <p:txBody>
          <a:bodyPr/>
          <a:lstStyle/>
          <a:p>
            <a:r>
              <a:rPr lang="en-US" dirty="0"/>
              <a:t>Communications with the Public – </a:t>
            </a:r>
            <a:br>
              <a:rPr lang="en-US" dirty="0"/>
            </a:br>
            <a:r>
              <a:rPr lang="en-US" dirty="0"/>
              <a:t>Community Comments</a:t>
            </a:r>
          </a:p>
        </p:txBody>
      </p:sp>
      <p:sp>
        <p:nvSpPr>
          <p:cNvPr id="5" name="Content Placeholder 4">
            <a:extLst>
              <a:ext uri="{FF2B5EF4-FFF2-40B4-BE49-F238E27FC236}">
                <a16:creationId xmlns:a16="http://schemas.microsoft.com/office/drawing/2014/main" id="{DB692BD7-7C93-3E23-2266-45748FD17DB3}"/>
              </a:ext>
            </a:extLst>
          </p:cNvPr>
          <p:cNvSpPr>
            <a:spLocks noGrp="1"/>
          </p:cNvSpPr>
          <p:nvPr>
            <p:ph idx="1"/>
          </p:nvPr>
        </p:nvSpPr>
        <p:spPr/>
        <p:txBody>
          <a:bodyPr/>
          <a:lstStyle/>
          <a:p>
            <a:r>
              <a:rPr lang="en-US" sz="2000" dirty="0"/>
              <a:t>Citizens are invited to attend any and all Board meetings (and Board Committee meetings) and raise issues of concern before the meeting begins</a:t>
            </a:r>
          </a:p>
          <a:p>
            <a:pPr lvl="1"/>
            <a:r>
              <a:rPr lang="en-US" sz="1600" dirty="0"/>
              <a:t>All speakers will receive a written response at a later date, although the Chair may respond to issues raised at the time of the meeting</a:t>
            </a:r>
          </a:p>
          <a:p>
            <a:r>
              <a:rPr lang="en-US" sz="2000" dirty="0"/>
              <a:t>Public may not participate during the actual meeting</a:t>
            </a:r>
          </a:p>
          <a:p>
            <a:r>
              <a:rPr lang="en-US" sz="2000" dirty="0"/>
              <a:t>Up to 3 members of the public will be allowed to speak on a particular subject</a:t>
            </a:r>
          </a:p>
          <a:p>
            <a:r>
              <a:rPr lang="en-US" sz="2000" dirty="0"/>
              <a:t>Each person may speak for up to 3 minutes</a:t>
            </a:r>
          </a:p>
          <a:p>
            <a:r>
              <a:rPr lang="en-US" sz="2000" dirty="0"/>
              <a:t>Members of the public may speak in the order in which they signed up</a:t>
            </a:r>
          </a:p>
          <a:p>
            <a:r>
              <a:rPr lang="en-US" sz="2000" dirty="0"/>
              <a:t>To retain decorum and order, the Board retains the right to deny any member of the public the opportunity to speak at a meeting</a:t>
            </a:r>
          </a:p>
        </p:txBody>
      </p:sp>
      <p:sp>
        <p:nvSpPr>
          <p:cNvPr id="3" name="Slide Number Placeholder 2">
            <a:extLst>
              <a:ext uri="{FF2B5EF4-FFF2-40B4-BE49-F238E27FC236}">
                <a16:creationId xmlns:a16="http://schemas.microsoft.com/office/drawing/2014/main" id="{74CDE1E0-993A-B57F-78B3-C187158ABF68}"/>
              </a:ext>
            </a:extLst>
          </p:cNvPr>
          <p:cNvSpPr>
            <a:spLocks noGrp="1"/>
          </p:cNvSpPr>
          <p:nvPr>
            <p:ph type="sldNum" sz="quarter" idx="4"/>
          </p:nvPr>
        </p:nvSpPr>
        <p:spPr/>
        <p:txBody>
          <a:bodyPr/>
          <a:lstStyle/>
          <a:p>
            <a:fld id="{287F944C-6315-6042-840E-B3BFFC821D31}" type="slidenum">
              <a:rPr lang="en-US" smtClean="0"/>
              <a:pPr/>
              <a:t>15</a:t>
            </a:fld>
            <a:endParaRPr lang="en-US" dirty="0"/>
          </a:p>
        </p:txBody>
      </p:sp>
    </p:spTree>
    <p:extLst>
      <p:ext uri="{BB962C8B-B14F-4D97-AF65-F5344CB8AC3E}">
        <p14:creationId xmlns:p14="http://schemas.microsoft.com/office/powerpoint/2010/main" val="334993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32F41-A687-1D66-6215-BF78AE2354BB}"/>
              </a:ext>
            </a:extLst>
          </p:cNvPr>
          <p:cNvSpPr>
            <a:spLocks noGrp="1"/>
          </p:cNvSpPr>
          <p:nvPr>
            <p:ph type="title"/>
          </p:nvPr>
        </p:nvSpPr>
        <p:spPr/>
        <p:txBody>
          <a:bodyPr/>
          <a:lstStyle/>
          <a:p>
            <a:r>
              <a:rPr lang="en-US" dirty="0"/>
              <a:t>Other Board Policies</a:t>
            </a:r>
          </a:p>
        </p:txBody>
      </p:sp>
      <p:sp>
        <p:nvSpPr>
          <p:cNvPr id="5" name="Content Placeholder 4">
            <a:extLst>
              <a:ext uri="{FF2B5EF4-FFF2-40B4-BE49-F238E27FC236}">
                <a16:creationId xmlns:a16="http://schemas.microsoft.com/office/drawing/2014/main" id="{DB692BD7-7C93-3E23-2266-45748FD17DB3}"/>
              </a:ext>
            </a:extLst>
          </p:cNvPr>
          <p:cNvSpPr>
            <a:spLocks noGrp="1"/>
          </p:cNvSpPr>
          <p:nvPr>
            <p:ph idx="1"/>
          </p:nvPr>
        </p:nvSpPr>
        <p:spPr/>
        <p:txBody>
          <a:bodyPr/>
          <a:lstStyle/>
          <a:p>
            <a:r>
              <a:rPr lang="en-US" b="1" dirty="0"/>
              <a:t>Meeting attendance </a:t>
            </a:r>
            <a:r>
              <a:rPr lang="en-US" dirty="0"/>
              <a:t>– 3 unexcused absences within a year constitute de facto resignation</a:t>
            </a:r>
          </a:p>
          <a:p>
            <a:r>
              <a:rPr lang="en-US" b="1" dirty="0"/>
              <a:t>Nominations</a:t>
            </a:r>
            <a:r>
              <a:rPr lang="en-US" dirty="0"/>
              <a:t> – Mayor’s office submits nominations to the Board of Aldermen for approval</a:t>
            </a:r>
          </a:p>
          <a:p>
            <a:r>
              <a:rPr lang="en-US" b="1" dirty="0"/>
              <a:t>Terms</a:t>
            </a:r>
            <a:r>
              <a:rPr lang="en-US" dirty="0"/>
              <a:t> – 3 years, unless filling unexpired term; may be reappointed</a:t>
            </a:r>
          </a:p>
        </p:txBody>
      </p:sp>
      <p:sp>
        <p:nvSpPr>
          <p:cNvPr id="3" name="Slide Number Placeholder 2">
            <a:extLst>
              <a:ext uri="{FF2B5EF4-FFF2-40B4-BE49-F238E27FC236}">
                <a16:creationId xmlns:a16="http://schemas.microsoft.com/office/drawing/2014/main" id="{74CDE1E0-993A-B57F-78B3-C187158ABF68}"/>
              </a:ext>
            </a:extLst>
          </p:cNvPr>
          <p:cNvSpPr>
            <a:spLocks noGrp="1"/>
          </p:cNvSpPr>
          <p:nvPr>
            <p:ph type="sldNum" sz="quarter" idx="4"/>
          </p:nvPr>
        </p:nvSpPr>
        <p:spPr/>
        <p:txBody>
          <a:bodyPr/>
          <a:lstStyle/>
          <a:p>
            <a:fld id="{287F944C-6315-6042-840E-B3BFFC821D31}" type="slidenum">
              <a:rPr lang="en-US" smtClean="0"/>
              <a:pPr/>
              <a:t>16</a:t>
            </a:fld>
            <a:endParaRPr lang="en-US" dirty="0"/>
          </a:p>
        </p:txBody>
      </p:sp>
    </p:spTree>
    <p:extLst>
      <p:ext uri="{BB962C8B-B14F-4D97-AF65-F5344CB8AC3E}">
        <p14:creationId xmlns:p14="http://schemas.microsoft.com/office/powerpoint/2010/main" val="327611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Legal Issues: </a:t>
            </a:r>
            <a:br>
              <a:rPr lang="en-US" sz="4400" dirty="0"/>
            </a:br>
            <a:br>
              <a:rPr lang="en-US" sz="4400" dirty="0"/>
            </a:br>
            <a:r>
              <a:rPr lang="en-US" sz="4400" dirty="0"/>
              <a:t>Sunshine Law</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17</a:t>
            </a:fld>
            <a:endParaRPr lang="en-US" dirty="0"/>
          </a:p>
        </p:txBody>
      </p:sp>
    </p:spTree>
    <p:extLst>
      <p:ext uri="{BB962C8B-B14F-4D97-AF65-F5344CB8AC3E}">
        <p14:creationId xmlns:p14="http://schemas.microsoft.com/office/powerpoint/2010/main" val="45006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746C-CA63-63AD-BD58-75F2E160032E}"/>
              </a:ext>
            </a:extLst>
          </p:cNvPr>
          <p:cNvSpPr>
            <a:spLocks noGrp="1"/>
          </p:cNvSpPr>
          <p:nvPr>
            <p:ph type="title"/>
          </p:nvPr>
        </p:nvSpPr>
        <p:spPr/>
        <p:txBody>
          <a:bodyPr/>
          <a:lstStyle/>
          <a:p>
            <a:r>
              <a:rPr lang="en-US" sz="2800" dirty="0"/>
              <a:t>Sunshine Law – Top 10 Things You Should Know</a:t>
            </a:r>
          </a:p>
        </p:txBody>
      </p:sp>
      <p:sp>
        <p:nvSpPr>
          <p:cNvPr id="5" name="Content Placeholder 4">
            <a:extLst>
              <a:ext uri="{FF2B5EF4-FFF2-40B4-BE49-F238E27FC236}">
                <a16:creationId xmlns:a16="http://schemas.microsoft.com/office/drawing/2014/main" id="{93C30898-7500-25D8-A6B1-D70B22EB2CF0}"/>
              </a:ext>
            </a:extLst>
          </p:cNvPr>
          <p:cNvSpPr>
            <a:spLocks noGrp="1"/>
          </p:cNvSpPr>
          <p:nvPr>
            <p:ph idx="1"/>
          </p:nvPr>
        </p:nvSpPr>
        <p:spPr/>
        <p:txBody>
          <a:bodyPr/>
          <a:lstStyle/>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When in doubt, a meeting or record of a public body should be opened to the public.</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kern="1200" dirty="0">
              <a:effectLst/>
              <a:latin typeface="Arial" panose="020B0604020202020204" pitchFamily="34" charset="0"/>
              <a:cs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The Sunshine Law applies to all records, regardless of what form they are kept in, and to all meetings, regardless of the manner in which they are held.</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The Sunshine Law allows a public body to close meetings and records to the public in some limited circumstances, but it almost never requires a public body to do so.</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Except in emergency situations, a public body must give 24 hours’ public notice before holding a meeting.  If the meeting will be closed to the public, the notice must state the specific provision within Section 610.021, RSMo., that allows the meeting to be closed.</a:t>
            </a:r>
          </a:p>
          <a:p>
            <a:pPr marL="342900" marR="0" indent="-342900" algn="l" rtl="0" eaLnBrk="1" fontAlgn="t" latinLnBrk="0" hangingPunct="1">
              <a:lnSpc>
                <a:spcPct val="108000"/>
              </a:lnSpc>
              <a:spcBef>
                <a:spcPts val="0"/>
              </a:spcBef>
              <a:spcAft>
                <a:spcPts val="0"/>
              </a:spcAft>
              <a:buFont typeface="+mj-lt"/>
              <a:buAutoNum type="arabicPeriod"/>
            </a:pPr>
            <a:endParaRPr lang="en-US" sz="17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a:pPr>
            <a:r>
              <a:rPr lang="en-US" sz="1700" i="0" u="none" strike="noStrike" kern="1200" dirty="0">
                <a:effectLst/>
                <a:latin typeface="Arial" panose="020B0604020202020204" pitchFamily="34" charset="0"/>
                <a:cs typeface="Arial" panose="020B0604020202020204" pitchFamily="34" charset="0"/>
              </a:rPr>
              <a:t>Each public body must have a written Sunshine Law policy and a custodian of records whose name is available to the public upon request.</a:t>
            </a:r>
            <a:endParaRPr lang="en-US" sz="1700" i="0" u="none" strike="noStrike" dirty="0">
              <a:effectLst/>
              <a:latin typeface="Arial" panose="020B0604020202020204" pitchFamily="34" charset="0"/>
            </a:endParaRPr>
          </a:p>
          <a:p>
            <a:pPr marL="0" marR="0" indent="0" algn="l" rtl="0" eaLnBrk="1" fontAlgn="t" latinLnBrk="0" hangingPunct="1">
              <a:lnSpc>
                <a:spcPct val="108000"/>
              </a:lnSpc>
              <a:spcBef>
                <a:spcPts val="0"/>
              </a:spcBef>
              <a:spcAft>
                <a:spcPts val="0"/>
              </a:spcAft>
              <a:buNone/>
            </a:pPr>
            <a:endParaRPr lang="en-US" dirty="0"/>
          </a:p>
        </p:txBody>
      </p:sp>
      <p:sp>
        <p:nvSpPr>
          <p:cNvPr id="3" name="Slide Number Placeholder 2">
            <a:extLst>
              <a:ext uri="{FF2B5EF4-FFF2-40B4-BE49-F238E27FC236}">
                <a16:creationId xmlns:a16="http://schemas.microsoft.com/office/drawing/2014/main" id="{706926F1-1CF0-DBCF-7962-15780FCFC0C0}"/>
              </a:ext>
            </a:extLst>
          </p:cNvPr>
          <p:cNvSpPr>
            <a:spLocks noGrp="1"/>
          </p:cNvSpPr>
          <p:nvPr>
            <p:ph type="sldNum" sz="quarter" idx="4"/>
          </p:nvPr>
        </p:nvSpPr>
        <p:spPr/>
        <p:txBody>
          <a:bodyPr/>
          <a:lstStyle/>
          <a:p>
            <a:fld id="{287F944C-6315-6042-840E-B3BFFC821D31}" type="slidenum">
              <a:rPr lang="en-US" smtClean="0"/>
              <a:pPr/>
              <a:t>18</a:t>
            </a:fld>
            <a:endParaRPr lang="en-US" dirty="0"/>
          </a:p>
        </p:txBody>
      </p:sp>
    </p:spTree>
    <p:extLst>
      <p:ext uri="{BB962C8B-B14F-4D97-AF65-F5344CB8AC3E}">
        <p14:creationId xmlns:p14="http://schemas.microsoft.com/office/powerpoint/2010/main" val="239555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7746C-CA63-63AD-BD58-75F2E160032E}"/>
              </a:ext>
            </a:extLst>
          </p:cNvPr>
          <p:cNvSpPr>
            <a:spLocks noGrp="1"/>
          </p:cNvSpPr>
          <p:nvPr>
            <p:ph type="title"/>
          </p:nvPr>
        </p:nvSpPr>
        <p:spPr/>
        <p:txBody>
          <a:bodyPr/>
          <a:lstStyle/>
          <a:p>
            <a:r>
              <a:rPr lang="en-US" dirty="0"/>
              <a:t>Sunshine Law Top 10 Cont’d.</a:t>
            </a:r>
          </a:p>
        </p:txBody>
      </p:sp>
      <p:sp>
        <p:nvSpPr>
          <p:cNvPr id="5" name="Content Placeholder 4">
            <a:extLst>
              <a:ext uri="{FF2B5EF4-FFF2-40B4-BE49-F238E27FC236}">
                <a16:creationId xmlns:a16="http://schemas.microsoft.com/office/drawing/2014/main" id="{93C30898-7500-25D8-A6B1-D70B22EB2CF0}"/>
              </a:ext>
            </a:extLst>
          </p:cNvPr>
          <p:cNvSpPr>
            <a:spLocks noGrp="1"/>
          </p:cNvSpPr>
          <p:nvPr>
            <p:ph idx="1"/>
          </p:nvPr>
        </p:nvSpPr>
        <p:spPr/>
        <p:txBody>
          <a:bodyPr/>
          <a:lstStyle/>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 Sunshine Law requires a custodian of records to respond to a records request as soon as possible but not later than three business days after the custodian receives it.</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 Sunshine Law deals with whether a public body’s records must be open to the public, but it generally does not state what records the body must keep or for how long.  A body cannot, however, avoid a records request by destroying records after it receives a request for those records.</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 Sunshine Law allows for public meetings to be both audio and video recorded by attendees.  Each public governmental body may set up guidelines regarding the recording process.  These guidelines can be found in the body’s Sunshine Law policy.  No one is allowed to record a closed meeting, if they are not given permission to do so.</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When responding to a request for copies of its records, the Sunshine Law limits how much a public body can charge – per page, and per hour – for copying and research costs.</a:t>
            </a:r>
          </a:p>
          <a:p>
            <a:pPr marL="342900" marR="0" indent="-342900" algn="l" rtl="0" eaLnBrk="1" fontAlgn="t" latinLnBrk="0" hangingPunct="1">
              <a:lnSpc>
                <a:spcPct val="108000"/>
              </a:lnSpc>
              <a:spcBef>
                <a:spcPts val="0"/>
              </a:spcBef>
              <a:spcAft>
                <a:spcPts val="0"/>
              </a:spcAft>
              <a:buFont typeface="+mj-lt"/>
              <a:buAutoNum type="arabicPeriod" startAt="6"/>
            </a:pPr>
            <a:endParaRPr lang="en-US" sz="1600" i="0" u="none" strike="noStrike" dirty="0">
              <a:effectLst/>
              <a:latin typeface="Arial" panose="020B0604020202020204" pitchFamily="34" charset="0"/>
            </a:endParaRPr>
          </a:p>
          <a:p>
            <a:pPr marL="342900" marR="0" indent="-342900" algn="l" rtl="0" eaLnBrk="1" fontAlgn="t" latinLnBrk="0" hangingPunct="1">
              <a:lnSpc>
                <a:spcPct val="108000"/>
              </a:lnSpc>
              <a:spcBef>
                <a:spcPts val="0"/>
              </a:spcBef>
              <a:spcAft>
                <a:spcPts val="0"/>
              </a:spcAft>
              <a:buFont typeface="+mj-lt"/>
              <a:buAutoNum type="arabicPeriod" startAt="6"/>
            </a:pPr>
            <a:r>
              <a:rPr lang="en-US" sz="1600" i="0" u="none" strike="noStrike" kern="1200" dirty="0">
                <a:effectLst/>
                <a:latin typeface="Arial" panose="020B0604020202020204" pitchFamily="34" charset="0"/>
                <a:cs typeface="Arial" panose="020B0604020202020204" pitchFamily="34" charset="0"/>
              </a:rPr>
              <a:t>There are specific provisions governing access to law enforcement and judicial records.</a:t>
            </a:r>
          </a:p>
          <a:p>
            <a:pPr marL="0" marR="0" indent="0" algn="l" rtl="0" eaLnBrk="1" fontAlgn="t" latinLnBrk="0" hangingPunct="1">
              <a:lnSpc>
                <a:spcPct val="108000"/>
              </a:lnSpc>
              <a:spcBef>
                <a:spcPts val="0"/>
              </a:spcBef>
              <a:spcAft>
                <a:spcPts val="0"/>
              </a:spcAft>
              <a:buNone/>
            </a:pPr>
            <a:endParaRPr lang="en-US" sz="1600" i="0" u="none" strike="noStrike" dirty="0">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706926F1-1CF0-DBCF-7962-15780FCFC0C0}"/>
              </a:ext>
            </a:extLst>
          </p:cNvPr>
          <p:cNvSpPr>
            <a:spLocks noGrp="1"/>
          </p:cNvSpPr>
          <p:nvPr>
            <p:ph type="sldNum" sz="quarter" idx="4"/>
          </p:nvPr>
        </p:nvSpPr>
        <p:spPr/>
        <p:txBody>
          <a:bodyPr/>
          <a:lstStyle/>
          <a:p>
            <a:fld id="{287F944C-6315-6042-840E-B3BFFC821D31}" type="slidenum">
              <a:rPr lang="en-US" smtClean="0"/>
              <a:pPr/>
              <a:t>19</a:t>
            </a:fld>
            <a:endParaRPr lang="en-US" dirty="0"/>
          </a:p>
        </p:txBody>
      </p:sp>
    </p:spTree>
    <p:extLst>
      <p:ext uri="{BB962C8B-B14F-4D97-AF65-F5344CB8AC3E}">
        <p14:creationId xmlns:p14="http://schemas.microsoft.com/office/powerpoint/2010/main" val="123752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C1FFB-3672-4F41-9C9E-C252EF0CF26E}"/>
              </a:ext>
            </a:extLst>
          </p:cNvPr>
          <p:cNvSpPr>
            <a:spLocks noGrp="1"/>
          </p:cNvSpPr>
          <p:nvPr>
            <p:ph type="title"/>
          </p:nvPr>
        </p:nvSpPr>
        <p:spPr>
          <a:xfrm>
            <a:off x="457200" y="127000"/>
            <a:ext cx="8229600" cy="853613"/>
          </a:xfrm>
        </p:spPr>
        <p:txBody>
          <a:bodyPr anchor="b">
            <a:normAutofit/>
          </a:bodyPr>
          <a:lstStyle/>
          <a:p>
            <a:r>
              <a:rPr lang="en-US" dirty="0"/>
              <a:t>Orientation Topic Areas</a:t>
            </a:r>
          </a:p>
        </p:txBody>
      </p:sp>
      <p:sp>
        <p:nvSpPr>
          <p:cNvPr id="11" name="Slide Number Placeholder 3">
            <a:extLst>
              <a:ext uri="{FF2B5EF4-FFF2-40B4-BE49-F238E27FC236}">
                <a16:creationId xmlns:a16="http://schemas.microsoft.com/office/drawing/2014/main" id="{856DF97F-E435-37D1-1E27-A35E69A59B7D}"/>
              </a:ext>
            </a:extLst>
          </p:cNvPr>
          <p:cNvSpPr>
            <a:spLocks noGrp="1"/>
          </p:cNvSpPr>
          <p:nvPr>
            <p:ph type="sldNum" sz="quarter" idx="4"/>
          </p:nvPr>
        </p:nvSpPr>
        <p:spPr>
          <a:xfrm>
            <a:off x="6641292" y="6356350"/>
            <a:ext cx="2133600" cy="365125"/>
          </a:xfrm>
        </p:spPr>
        <p:txBody>
          <a:bodyPr/>
          <a:lstStyle/>
          <a:p>
            <a:pPr>
              <a:spcAft>
                <a:spcPts val="600"/>
              </a:spcAft>
            </a:pPr>
            <a:fld id="{287F944C-6315-6042-840E-B3BFFC821D31}" type="slidenum">
              <a:rPr lang="en-US" smtClean="0"/>
              <a:pPr>
                <a:spcAft>
                  <a:spcPts val="600"/>
                </a:spcAft>
              </a:pPr>
              <a:t>2</a:t>
            </a:fld>
            <a:endParaRPr lang="en-US" dirty="0"/>
          </a:p>
        </p:txBody>
      </p:sp>
      <p:graphicFrame>
        <p:nvGraphicFramePr>
          <p:cNvPr id="7" name="Content Placeholder 4">
            <a:extLst>
              <a:ext uri="{FF2B5EF4-FFF2-40B4-BE49-F238E27FC236}">
                <a16:creationId xmlns:a16="http://schemas.microsoft.com/office/drawing/2014/main" id="{42A30F89-F7B1-B4E8-A476-636A36EEA851}"/>
              </a:ext>
            </a:extLst>
          </p:cNvPr>
          <p:cNvGraphicFramePr>
            <a:graphicFrameLocks noGrp="1"/>
          </p:cNvGraphicFramePr>
          <p:nvPr>
            <p:ph idx="1"/>
            <p:extLst>
              <p:ext uri="{D42A27DB-BD31-4B8C-83A1-F6EECF244321}">
                <p14:modId xmlns:p14="http://schemas.microsoft.com/office/powerpoint/2010/main" val="1770392262"/>
              </p:ext>
            </p:extLst>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E51AD1-E590-E23B-A6EC-9C539ECCA383}"/>
              </a:ext>
            </a:extLst>
          </p:cNvPr>
          <p:cNvSpPr>
            <a:spLocks noGrp="1"/>
          </p:cNvSpPr>
          <p:nvPr>
            <p:ph type="title"/>
          </p:nvPr>
        </p:nvSpPr>
        <p:spPr/>
        <p:txBody>
          <a:bodyPr/>
          <a:lstStyle/>
          <a:p>
            <a:r>
              <a:rPr lang="en-US" dirty="0"/>
              <a:t>Sunshine Law – Other Considerations</a:t>
            </a:r>
          </a:p>
        </p:txBody>
      </p:sp>
      <p:sp>
        <p:nvSpPr>
          <p:cNvPr id="7" name="Content Placeholder 6">
            <a:extLst>
              <a:ext uri="{FF2B5EF4-FFF2-40B4-BE49-F238E27FC236}">
                <a16:creationId xmlns:a16="http://schemas.microsoft.com/office/drawing/2014/main" id="{9E252A55-B1E9-0D1C-4C96-2D396864E0C0}"/>
              </a:ext>
            </a:extLst>
          </p:cNvPr>
          <p:cNvSpPr>
            <a:spLocks noGrp="1"/>
          </p:cNvSpPr>
          <p:nvPr>
            <p:ph idx="1"/>
          </p:nvPr>
        </p:nvSpPr>
        <p:spPr>
          <a:xfrm>
            <a:off x="457200" y="1134532"/>
            <a:ext cx="8229600" cy="4986350"/>
          </a:xfrm>
        </p:spPr>
        <p:txBody>
          <a:bodyPr/>
          <a:lstStyle/>
          <a:p>
            <a:r>
              <a:rPr lang="en-US" sz="2000" dirty="0"/>
              <a:t>1973—Missouri was an early adopter</a:t>
            </a:r>
          </a:p>
          <a:p>
            <a:r>
              <a:rPr lang="en-US" sz="2000" dirty="0"/>
              <a:t>Limited circumstances when meetings, records &amp; votes may be closed</a:t>
            </a:r>
          </a:p>
          <a:p>
            <a:r>
              <a:rPr lang="en-US" sz="2000" dirty="0"/>
              <a:t>In-person, phone, and virtual meetings must be held at reasonably convenient times and be accessible to the public</a:t>
            </a:r>
          </a:p>
          <a:p>
            <a:pPr marL="228600" indent="-228600"/>
            <a:r>
              <a:rPr lang="en-US" sz="2000" dirty="0">
                <a:effectLst/>
                <a:latin typeface="Arial" panose="020B0604020202020204" pitchFamily="34" charset="0"/>
                <a:ea typeface="Arial" panose="020B0604020202020204" pitchFamily="34" charset="0"/>
              </a:rPr>
              <a:t>Subcommittees are also covered by the law</a:t>
            </a:r>
          </a:p>
          <a:p>
            <a:pPr marL="228600" marR="0" indent="-228600">
              <a:spcAft>
                <a:spcPts val="0"/>
              </a:spcAft>
            </a:pPr>
            <a:r>
              <a:rPr lang="en-US" sz="2000" dirty="0">
                <a:effectLst/>
                <a:latin typeface="Arial" panose="020B0604020202020204" pitchFamily="34" charset="0"/>
                <a:ea typeface="Arial" panose="020B0604020202020204" pitchFamily="34" charset="0"/>
              </a:rPr>
              <a:t>Notices of open meetings must contain the </a:t>
            </a:r>
            <a:r>
              <a:rPr lang="en-US" sz="2000" i="1" dirty="0">
                <a:latin typeface="Arial" panose="020B0604020202020204" pitchFamily="34" charset="0"/>
                <a:ea typeface="Arial" panose="020B0604020202020204" pitchFamily="34" charset="0"/>
              </a:rPr>
              <a:t>d</a:t>
            </a:r>
            <a:r>
              <a:rPr lang="en-US" sz="2000" i="1" dirty="0">
                <a:effectLst/>
                <a:latin typeface="Arial" panose="020B0604020202020204" pitchFamily="34" charset="0"/>
                <a:ea typeface="Arial" panose="020B0604020202020204" pitchFamily="34" charset="0"/>
              </a:rPr>
              <a:t>ate, time, </a:t>
            </a:r>
            <a:r>
              <a:rPr lang="en-US" sz="2000" i="1" dirty="0">
                <a:latin typeface="Arial" panose="020B0604020202020204" pitchFamily="34" charset="0"/>
                <a:ea typeface="Arial" panose="020B0604020202020204" pitchFamily="34" charset="0"/>
              </a:rPr>
              <a:t>p</a:t>
            </a:r>
            <a:r>
              <a:rPr lang="en-US" sz="2000" i="1" dirty="0">
                <a:effectLst/>
                <a:latin typeface="Arial" panose="020B0604020202020204" pitchFamily="34" charset="0"/>
                <a:ea typeface="Arial" panose="020B0604020202020204" pitchFamily="34" charset="0"/>
              </a:rPr>
              <a:t>lace, and tentative agenda </a:t>
            </a:r>
          </a:p>
          <a:p>
            <a:r>
              <a:rPr lang="en-US" sz="1800" i="1"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Notices of closed meetings must:</a:t>
            </a:r>
          </a:p>
          <a:p>
            <a:pPr marL="574675" lvl="1" indent="-228600">
              <a:lnSpc>
                <a:spcPct val="107000"/>
              </a:lnSpc>
              <a:spcBef>
                <a:spcPts val="0"/>
              </a:spcBef>
            </a:pPr>
            <a:r>
              <a:rPr lang="en-US" sz="1600" dirty="0">
                <a:effectLst/>
                <a:latin typeface="Arial" panose="020B0604020202020204" pitchFamily="34" charset="0"/>
                <a:ea typeface="Arial" panose="020B0604020202020204" pitchFamily="34" charset="0"/>
              </a:rPr>
              <a:t>contain the date, time, and place of the meeting</a:t>
            </a:r>
          </a:p>
          <a:p>
            <a:pPr marL="574675" lvl="1" indent="-228600">
              <a:lnSpc>
                <a:spcPct val="107000"/>
              </a:lnSpc>
              <a:spcBef>
                <a:spcPts val="0"/>
              </a:spcBef>
            </a:pPr>
            <a:r>
              <a:rPr lang="en-US" sz="1600" dirty="0">
                <a:effectLst/>
                <a:latin typeface="Arial" panose="020B0604020202020204" pitchFamily="34" charset="0"/>
                <a:ea typeface="Arial" panose="020B0604020202020204" pitchFamily="34" charset="0"/>
              </a:rPr>
              <a:t>state specific reason in Section 610.021, RSMo., that allows for closure</a:t>
            </a:r>
          </a:p>
          <a:p>
            <a:pPr marL="574675" lvl="1" indent="-228600">
              <a:lnSpc>
                <a:spcPct val="107000"/>
              </a:lnSpc>
              <a:spcBef>
                <a:spcPts val="0"/>
              </a:spcBef>
            </a:pPr>
            <a:r>
              <a:rPr lang="en-US" sz="1600" dirty="0">
                <a:latin typeface="Arial" panose="020B0604020202020204" pitchFamily="34" charset="0"/>
                <a:ea typeface="Arial" panose="020B0604020202020204" pitchFamily="34" charset="0"/>
              </a:rPr>
              <a:t>o</a:t>
            </a:r>
            <a:r>
              <a:rPr lang="en-US" sz="1600" dirty="0">
                <a:effectLst/>
                <a:latin typeface="Arial" panose="020B0604020202020204" pitchFamily="34" charset="0"/>
                <a:ea typeface="Arial" panose="020B0604020202020204" pitchFamily="34" charset="0"/>
              </a:rPr>
              <a:t>nly business directly related to the reason for closure may be discussed</a:t>
            </a:r>
          </a:p>
          <a:p>
            <a:pPr marL="576072" lvl="2">
              <a:spcBef>
                <a:spcPts val="0"/>
              </a:spcBef>
            </a:pPr>
            <a:r>
              <a:rPr lang="en-US" sz="1600" dirty="0">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oll call votes must be taken </a:t>
            </a:r>
          </a:p>
          <a:p>
            <a:pPr marL="347472" lvl="2" indent="0">
              <a:spcBef>
                <a:spcPts val="0"/>
              </a:spcBef>
              <a:buNone/>
            </a:pPr>
            <a:endParaRPr lang="en-US" sz="1600" dirty="0">
              <a:effectLst/>
              <a:latin typeface="Arial" panose="020B0604020202020204" pitchFamily="34" charset="0"/>
              <a:ea typeface="Arial" panose="020B0604020202020204" pitchFamily="34" charset="0"/>
            </a:endParaRPr>
          </a:p>
          <a:p>
            <a:pPr marL="291910" lvl="1">
              <a:spcBef>
                <a:spcPts val="0"/>
              </a:spcBef>
              <a:buFont typeface="Arial" panose="020B0604020202020204" pitchFamily="34" charset="0"/>
              <a:buChar char="•"/>
            </a:pPr>
            <a:r>
              <a:rPr lang="en-US" sz="1800" dirty="0">
                <a:latin typeface="Arial" panose="020B0604020202020204" pitchFamily="34" charset="0"/>
                <a:ea typeface="Arial" panose="020B0604020202020204" pitchFamily="34" charset="0"/>
              </a:rPr>
              <a:t>Custodian of Records = MHB Executive Director</a:t>
            </a:r>
            <a:endParaRPr lang="en-US" sz="1800" dirty="0">
              <a:effectLst/>
              <a:latin typeface="Arial" panose="020B0604020202020204" pitchFamily="34" charset="0"/>
              <a:ea typeface="Arial" panose="020B0604020202020204" pitchFamily="34" charset="0"/>
            </a:endParaRPr>
          </a:p>
          <a:p>
            <a:pPr marL="347472" lvl="2" indent="0">
              <a:spcBef>
                <a:spcPts val="0"/>
              </a:spcBef>
              <a:buNone/>
            </a:pPr>
            <a:endParaRPr lang="en-US" sz="1600" dirty="0">
              <a:effectLst/>
              <a:latin typeface="Arial" panose="020B0604020202020204" pitchFamily="34" charset="0"/>
              <a:ea typeface="Arial" panose="020B0604020202020204" pitchFamily="34" charset="0"/>
            </a:endParaRPr>
          </a:p>
          <a:p>
            <a:endParaRPr lang="en-US" sz="2000" dirty="0">
              <a:effectLst/>
              <a:latin typeface="Arial" panose="020B0604020202020204" pitchFamily="34" charset="0"/>
              <a:ea typeface="Arial" panose="020B0604020202020204" pitchFamily="34" charset="0"/>
            </a:endParaRPr>
          </a:p>
        </p:txBody>
      </p:sp>
      <p:sp>
        <p:nvSpPr>
          <p:cNvPr id="5" name="Slide Number Placeholder 4">
            <a:extLst>
              <a:ext uri="{FF2B5EF4-FFF2-40B4-BE49-F238E27FC236}">
                <a16:creationId xmlns:a16="http://schemas.microsoft.com/office/drawing/2014/main" id="{04C77438-886D-D6D9-4F5B-02522D6C1D65}"/>
              </a:ext>
            </a:extLst>
          </p:cNvPr>
          <p:cNvSpPr>
            <a:spLocks noGrp="1"/>
          </p:cNvSpPr>
          <p:nvPr>
            <p:ph type="sldNum" sz="quarter" idx="4"/>
          </p:nvPr>
        </p:nvSpPr>
        <p:spPr/>
        <p:txBody>
          <a:bodyPr/>
          <a:lstStyle/>
          <a:p>
            <a:fld id="{287F944C-6315-6042-840E-B3BFFC821D31}" type="slidenum">
              <a:rPr lang="en-US" smtClean="0"/>
              <a:pPr/>
              <a:t>20</a:t>
            </a:fld>
            <a:endParaRPr lang="en-US" dirty="0"/>
          </a:p>
        </p:txBody>
      </p:sp>
    </p:spTree>
    <p:extLst>
      <p:ext uri="{BB962C8B-B14F-4D97-AF65-F5344CB8AC3E}">
        <p14:creationId xmlns:p14="http://schemas.microsoft.com/office/powerpoint/2010/main" val="398942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BF35-3B6B-9D1A-E9D2-A8ACF2279F4C}"/>
              </a:ext>
            </a:extLst>
          </p:cNvPr>
          <p:cNvSpPr>
            <a:spLocks noGrp="1"/>
          </p:cNvSpPr>
          <p:nvPr>
            <p:ph type="title"/>
          </p:nvPr>
        </p:nvSpPr>
        <p:spPr/>
        <p:txBody>
          <a:bodyPr/>
          <a:lstStyle/>
          <a:p>
            <a:r>
              <a:rPr lang="en-US" dirty="0"/>
              <a:t>Sunshine Law – Other Considerations</a:t>
            </a:r>
          </a:p>
        </p:txBody>
      </p:sp>
      <p:sp>
        <p:nvSpPr>
          <p:cNvPr id="3" name="Content Placeholder 2">
            <a:extLst>
              <a:ext uri="{FF2B5EF4-FFF2-40B4-BE49-F238E27FC236}">
                <a16:creationId xmlns:a16="http://schemas.microsoft.com/office/drawing/2014/main" id="{B034273E-C99E-28FD-2169-E2943B318C9C}"/>
              </a:ext>
            </a:extLst>
          </p:cNvPr>
          <p:cNvSpPr>
            <a:spLocks noGrp="1"/>
          </p:cNvSpPr>
          <p:nvPr>
            <p:ph idx="1"/>
          </p:nvPr>
        </p:nvSpPr>
        <p:spPr>
          <a:xfrm>
            <a:off x="457200" y="1134532"/>
            <a:ext cx="8229600" cy="4995680"/>
          </a:xfrm>
        </p:spPr>
        <p:txBody>
          <a:bodyPr/>
          <a:lstStyle/>
          <a:p>
            <a:pPr marL="228600" indent="-228600">
              <a:spcBef>
                <a:spcPts val="0"/>
              </a:spcBef>
            </a:pPr>
            <a:r>
              <a:rPr lang="en-US" sz="2000" dirty="0">
                <a:effectLst/>
                <a:latin typeface="Arial" panose="020B0604020202020204" pitchFamily="34" charset="0"/>
                <a:ea typeface="Arial" panose="020B0604020202020204" pitchFamily="34" charset="0"/>
              </a:rPr>
              <a:t>“Meeting” occurs when a majority or quorum of a public governmental body gathers to discuss or vote on public business—if less than a quorum meets to discuss public business, it is not a “meeting”</a:t>
            </a:r>
          </a:p>
          <a:p>
            <a:pPr marL="0" indent="0">
              <a:spcBef>
                <a:spcPts val="0"/>
              </a:spcBef>
              <a:buNone/>
            </a:pPr>
            <a:endParaRPr lang="en-US" sz="2000" dirty="0">
              <a:effectLst/>
              <a:latin typeface="Arial" panose="020B0604020202020204" pitchFamily="34" charset="0"/>
              <a:ea typeface="Arial" panose="020B0604020202020204" pitchFamily="34" charset="0"/>
            </a:endParaRPr>
          </a:p>
          <a:p>
            <a:pPr marL="228600" indent="-228600">
              <a:spcBef>
                <a:spcPts val="0"/>
              </a:spcBef>
            </a:pPr>
            <a:r>
              <a:rPr lang="en-US" sz="2000" dirty="0">
                <a:effectLst/>
                <a:latin typeface="Arial" panose="020B0604020202020204" pitchFamily="34" charset="0"/>
                <a:ea typeface="Arial" panose="020B0604020202020204" pitchFamily="34" charset="0"/>
              </a:rPr>
              <a:t>Minutes must record the date, time, and place of the meeting, the members present and absent, and records of all votes taken</a:t>
            </a:r>
          </a:p>
          <a:p>
            <a:pPr marL="228600" indent="-228600">
              <a:spcBef>
                <a:spcPts val="0"/>
              </a:spcBef>
            </a:pPr>
            <a:endParaRPr lang="en-US" sz="2000" dirty="0">
              <a:effectLst/>
              <a:latin typeface="Arial" panose="020B0604020202020204" pitchFamily="34" charset="0"/>
              <a:ea typeface="Arial" panose="020B0604020202020204" pitchFamily="34" charset="0"/>
            </a:endParaRPr>
          </a:p>
          <a:p>
            <a:pPr marL="228600" indent="-228600">
              <a:spcBef>
                <a:spcPts val="0"/>
              </a:spcBef>
            </a:pPr>
            <a:r>
              <a:rPr lang="en-US" sz="2000" dirty="0">
                <a:effectLst/>
                <a:latin typeface="Arial" panose="020B0604020202020204" pitchFamily="34" charset="0"/>
                <a:ea typeface="Arial" panose="020B0604020202020204" pitchFamily="34" charset="0"/>
              </a:rPr>
              <a:t>Topics about which members of the public did not receive at least 24 hours’ notice should not be discussed</a:t>
            </a:r>
          </a:p>
          <a:p>
            <a:pPr marL="228600" indent="-228600">
              <a:spcBef>
                <a:spcPts val="0"/>
              </a:spcBef>
              <a:buNone/>
            </a:pPr>
            <a:endParaRPr lang="en-US" sz="2000" dirty="0">
              <a:effectLst/>
              <a:latin typeface="Arial" panose="020B0604020202020204" pitchFamily="34" charset="0"/>
              <a:ea typeface="Arial" panose="020B0604020202020204" pitchFamily="34" charset="0"/>
            </a:endParaRPr>
          </a:p>
          <a:p>
            <a:pPr marL="228600" marR="0" indent="-228600">
              <a:spcBef>
                <a:spcPts val="0"/>
              </a:spcBef>
              <a:spcAft>
                <a:spcPts val="0"/>
              </a:spcAft>
            </a:pPr>
            <a:r>
              <a:rPr lang="en-US" sz="2000" dirty="0">
                <a:effectLst/>
                <a:latin typeface="Arial" panose="020B0604020202020204" pitchFamily="34" charset="0"/>
                <a:ea typeface="Arial" panose="020B0604020202020204" pitchFamily="34" charset="0"/>
              </a:rPr>
              <a:t>Public governmental bodies are required to allow recording at open meetings</a:t>
            </a:r>
          </a:p>
          <a:p>
            <a:pPr marL="228600" marR="0" indent="-228600">
              <a:spcBef>
                <a:spcPts val="0"/>
              </a:spcBef>
              <a:spcAft>
                <a:spcPts val="0"/>
              </a:spcAft>
              <a:buNone/>
            </a:pPr>
            <a:endParaRPr lang="en-US" sz="2000" dirty="0">
              <a:effectLst/>
              <a:latin typeface="Arial" panose="020B0604020202020204" pitchFamily="34" charset="0"/>
              <a:ea typeface="Arial" panose="020B0604020202020204" pitchFamily="34" charset="0"/>
            </a:endParaRPr>
          </a:p>
          <a:p>
            <a:pPr marL="228600" marR="0" indent="-228600">
              <a:spcBef>
                <a:spcPts val="0"/>
              </a:spcBef>
              <a:spcAft>
                <a:spcPts val="0"/>
              </a:spcAft>
            </a:pPr>
            <a:r>
              <a:rPr lang="en-US" sz="2000" dirty="0">
                <a:effectLst/>
                <a:latin typeface="Arial" panose="020B0604020202020204" pitchFamily="34" charset="0"/>
                <a:ea typeface="Arial" panose="020B0604020202020204" pitchFamily="34" charset="0"/>
              </a:rPr>
              <a:t>Recording a closed meeting without permission of the public governmental body is a class C misdemeanor</a:t>
            </a:r>
          </a:p>
          <a:p>
            <a:pPr marL="0" marR="0" indent="0">
              <a:spcBef>
                <a:spcPts val="0"/>
              </a:spcBef>
              <a:spcAft>
                <a:spcPts val="0"/>
              </a:spcAft>
              <a:buNone/>
            </a:pPr>
            <a:endParaRPr lang="en-US" sz="2000" dirty="0">
              <a:latin typeface="Arial" panose="020B0604020202020204" pitchFamily="34" charset="0"/>
              <a:ea typeface="Arial" panose="020B0604020202020204" pitchFamily="34" charset="0"/>
            </a:endParaRPr>
          </a:p>
          <a:p>
            <a:pPr marL="228600" indent="-228600">
              <a:spcBef>
                <a:spcPts val="0"/>
              </a:spcBef>
            </a:pPr>
            <a:endParaRPr lang="en-US" sz="2000" dirty="0">
              <a:effectLst/>
              <a:latin typeface="Arial" panose="020B0604020202020204" pitchFamily="34" charset="0"/>
              <a:ea typeface="Arial" panose="020B0604020202020204" pitchFamily="34" charset="0"/>
            </a:endParaRPr>
          </a:p>
          <a:p>
            <a:pPr marL="228600" indent="-228600">
              <a:spcBef>
                <a:spcPts val="0"/>
              </a:spcBef>
            </a:pPr>
            <a:endParaRPr lang="en-US" sz="2000" dirty="0"/>
          </a:p>
        </p:txBody>
      </p:sp>
      <p:sp>
        <p:nvSpPr>
          <p:cNvPr id="4" name="Slide Number Placeholder 3">
            <a:extLst>
              <a:ext uri="{FF2B5EF4-FFF2-40B4-BE49-F238E27FC236}">
                <a16:creationId xmlns:a16="http://schemas.microsoft.com/office/drawing/2014/main" id="{4F92269F-BC50-AE7D-FC36-D6D39B8C64BA}"/>
              </a:ext>
            </a:extLst>
          </p:cNvPr>
          <p:cNvSpPr>
            <a:spLocks noGrp="1"/>
          </p:cNvSpPr>
          <p:nvPr>
            <p:ph type="sldNum" sz="quarter" idx="4"/>
          </p:nvPr>
        </p:nvSpPr>
        <p:spPr/>
        <p:txBody>
          <a:bodyPr/>
          <a:lstStyle/>
          <a:p>
            <a:fld id="{287F944C-6315-6042-840E-B3BFFC821D31}" type="slidenum">
              <a:rPr lang="en-US" smtClean="0"/>
              <a:pPr/>
              <a:t>21</a:t>
            </a:fld>
            <a:endParaRPr lang="en-US" dirty="0"/>
          </a:p>
        </p:txBody>
      </p:sp>
    </p:spTree>
    <p:extLst>
      <p:ext uri="{BB962C8B-B14F-4D97-AF65-F5344CB8AC3E}">
        <p14:creationId xmlns:p14="http://schemas.microsoft.com/office/powerpoint/2010/main" val="404551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3A42-8983-4E79-E5E1-0476F3E75735}"/>
              </a:ext>
            </a:extLst>
          </p:cNvPr>
          <p:cNvSpPr>
            <a:spLocks noGrp="1"/>
          </p:cNvSpPr>
          <p:nvPr>
            <p:ph type="title"/>
          </p:nvPr>
        </p:nvSpPr>
        <p:spPr/>
        <p:txBody>
          <a:bodyPr/>
          <a:lstStyle/>
          <a:p>
            <a:r>
              <a:rPr lang="en-US" dirty="0"/>
              <a:t>Sunshine Law – Other Considerations</a:t>
            </a:r>
          </a:p>
        </p:txBody>
      </p:sp>
      <p:sp>
        <p:nvSpPr>
          <p:cNvPr id="3" name="Content Placeholder 2">
            <a:extLst>
              <a:ext uri="{FF2B5EF4-FFF2-40B4-BE49-F238E27FC236}">
                <a16:creationId xmlns:a16="http://schemas.microsoft.com/office/drawing/2014/main" id="{82B7AE8F-2B17-506D-4509-C3C20F4EA7CC}"/>
              </a:ext>
            </a:extLst>
          </p:cNvPr>
          <p:cNvSpPr>
            <a:spLocks noGrp="1"/>
          </p:cNvSpPr>
          <p:nvPr>
            <p:ph idx="1"/>
          </p:nvPr>
        </p:nvSpPr>
        <p:spPr/>
        <p:txBody>
          <a:bodyPr/>
          <a:lstStyle/>
          <a:p>
            <a:r>
              <a:rPr lang="en-US" sz="2400" dirty="0">
                <a:effectLst/>
                <a:latin typeface="Arial" panose="020B0604020202020204" pitchFamily="34" charset="0"/>
                <a:ea typeface="Arial" panose="020B0604020202020204" pitchFamily="34" charset="0"/>
              </a:rPr>
              <a:t>Does not require that members of the public be permitted to speak at meetings</a:t>
            </a:r>
          </a:p>
          <a:p>
            <a:r>
              <a:rPr lang="en-US" dirty="0"/>
              <a:t>Email </a:t>
            </a:r>
          </a:p>
          <a:p>
            <a:pPr lvl="1"/>
            <a:r>
              <a:rPr lang="en-US" dirty="0">
                <a:latin typeface="Arial" panose="020B0604020202020204" pitchFamily="34" charset="0"/>
                <a:ea typeface="Arial" panose="020B0604020202020204" pitchFamily="34" charset="0"/>
              </a:rPr>
              <a:t>a </a:t>
            </a:r>
            <a:r>
              <a:rPr lang="en-US" dirty="0">
                <a:effectLst/>
                <a:latin typeface="Arial" panose="020B0604020202020204" pitchFamily="34" charset="0"/>
                <a:ea typeface="Arial" panose="020B0604020202020204" pitchFamily="34" charset="0"/>
              </a:rPr>
              <a:t>single e-mail about an issue would not in and of itself constitute a meeting requiring advance notice  </a:t>
            </a:r>
          </a:p>
          <a:p>
            <a:pPr lvl="1"/>
            <a:r>
              <a:rPr lang="en-US" dirty="0">
                <a:effectLst/>
                <a:latin typeface="Arial" panose="020B0604020202020204" pitchFamily="34" charset="0"/>
                <a:ea typeface="Arial" panose="020B0604020202020204" pitchFamily="34" charset="0"/>
              </a:rPr>
              <a:t>any member of a public governmental body who sends an e-mail relating to public business to a majority of the body shall also send a copy to the custodian of records (Executive Director) to be retained as a public record</a:t>
            </a:r>
          </a:p>
          <a:p>
            <a:endParaRPr lang="en-US" sz="2400" dirty="0">
              <a:effectLst/>
              <a:latin typeface="Arial" panose="020B0604020202020204" pitchFamily="34" charset="0"/>
              <a:ea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8944E465-7D05-6D25-D238-4144EE00BC17}"/>
              </a:ext>
            </a:extLst>
          </p:cNvPr>
          <p:cNvSpPr>
            <a:spLocks noGrp="1"/>
          </p:cNvSpPr>
          <p:nvPr>
            <p:ph type="sldNum" sz="quarter" idx="4"/>
          </p:nvPr>
        </p:nvSpPr>
        <p:spPr/>
        <p:txBody>
          <a:bodyPr/>
          <a:lstStyle/>
          <a:p>
            <a:fld id="{287F944C-6315-6042-840E-B3BFFC821D31}" type="slidenum">
              <a:rPr lang="en-US" smtClean="0"/>
              <a:pPr/>
              <a:t>22</a:t>
            </a:fld>
            <a:endParaRPr lang="en-US" dirty="0"/>
          </a:p>
        </p:txBody>
      </p:sp>
    </p:spTree>
    <p:extLst>
      <p:ext uri="{BB962C8B-B14F-4D97-AF65-F5344CB8AC3E}">
        <p14:creationId xmlns:p14="http://schemas.microsoft.com/office/powerpoint/2010/main" val="77574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Legal Issues: </a:t>
            </a:r>
            <a:br>
              <a:rPr lang="en-US" sz="4400" dirty="0"/>
            </a:br>
            <a:br>
              <a:rPr lang="en-US" sz="4400" dirty="0"/>
            </a:br>
            <a:r>
              <a:rPr lang="en-US" sz="4400" dirty="0"/>
              <a:t>By-Laws</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23</a:t>
            </a:fld>
            <a:endParaRPr lang="en-US" dirty="0"/>
          </a:p>
        </p:txBody>
      </p:sp>
    </p:spTree>
    <p:extLst>
      <p:ext uri="{BB962C8B-B14F-4D97-AF65-F5344CB8AC3E}">
        <p14:creationId xmlns:p14="http://schemas.microsoft.com/office/powerpoint/2010/main" val="67263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4578-4AF3-4194-0B87-C3C288B324F7}"/>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AC9BD381-EA77-FE73-3A08-24B4EE889A37}"/>
              </a:ext>
            </a:extLst>
          </p:cNvPr>
          <p:cNvSpPr>
            <a:spLocks noGrp="1"/>
          </p:cNvSpPr>
          <p:nvPr>
            <p:ph idx="1"/>
          </p:nvPr>
        </p:nvSpPr>
        <p:spPr/>
        <p:txBody>
          <a:bodyPr/>
          <a:lstStyle/>
          <a:p>
            <a:r>
              <a:rPr lang="en-US" sz="2000" b="1" dirty="0"/>
              <a:t>Name </a:t>
            </a:r>
            <a:r>
              <a:rPr lang="en-US" sz="2000" dirty="0"/>
              <a:t>–</a:t>
            </a:r>
            <a:r>
              <a:rPr lang="en-US" sz="2000" b="1" dirty="0"/>
              <a:t> </a:t>
            </a:r>
            <a:r>
              <a:rPr lang="en-US" sz="2000" dirty="0"/>
              <a:t>St. Louis Mental Health Board or Mental Health Board</a:t>
            </a:r>
          </a:p>
          <a:p>
            <a:r>
              <a:rPr lang="en-US" sz="2000" b="1" dirty="0"/>
              <a:t>Purpose</a:t>
            </a:r>
          </a:p>
          <a:p>
            <a:pPr lvl="1"/>
            <a:r>
              <a:rPr lang="en-US" sz="1800" i="1" dirty="0"/>
              <a:t>Mental Health Board Activities</a:t>
            </a:r>
          </a:p>
          <a:p>
            <a:pPr lvl="2"/>
            <a:r>
              <a:rPr lang="en-US" sz="1600" dirty="0">
                <a:effectLst/>
                <a:latin typeface="Arial" panose="020B0604020202020204" pitchFamily="34" charset="0"/>
                <a:ea typeface="Arial" panose="020B0604020202020204" pitchFamily="34" charset="0"/>
              </a:rPr>
              <a:t>Providing necessary funds to establish, operate, and maintain community mental health centers, mental health clinics, or any comprehensive mental health services; and</a:t>
            </a:r>
          </a:p>
          <a:p>
            <a:pPr lvl="2"/>
            <a:r>
              <a:rPr lang="en-US" sz="1600" dirty="0">
                <a:effectLst/>
                <a:latin typeface="Arial" panose="020B0604020202020204" pitchFamily="34" charset="0"/>
                <a:ea typeface="Arial" panose="020B0604020202020204" pitchFamily="34" charset="0"/>
              </a:rPr>
              <a:t>Providing funds to supplement existing funds for the operation and maintenance of community mental health centers, mental health clinic, or any comprehensive mental health services; and</a:t>
            </a:r>
          </a:p>
          <a:p>
            <a:pPr lvl="2"/>
            <a:r>
              <a:rPr lang="en-US" sz="1600" dirty="0">
                <a:effectLst/>
                <a:latin typeface="Arial" panose="020B0604020202020204" pitchFamily="34" charset="0"/>
                <a:ea typeface="Arial" panose="020B0604020202020204" pitchFamily="34" charset="0"/>
              </a:rPr>
              <a:t>Purchasing any of the comprehensive mental health services from community mental health centers, mental health clinics, and other public facilities or not-for-profit corporations which are designated by the department.</a:t>
            </a:r>
          </a:p>
          <a:p>
            <a:pPr lvl="1"/>
            <a:r>
              <a:rPr lang="en-US" sz="1800" i="1" dirty="0"/>
              <a:t>Community Children’s Services Fund Activities </a:t>
            </a:r>
          </a:p>
          <a:p>
            <a:pPr lvl="2"/>
            <a:r>
              <a:rPr lang="en-US" sz="1600" dirty="0">
                <a:effectLst/>
                <a:latin typeface="Arial" panose="020B0604020202020204" pitchFamily="34" charset="0"/>
                <a:ea typeface="Arial" panose="020B0604020202020204" pitchFamily="34" charset="0"/>
              </a:rPr>
              <a:t>To provide funds for counseling and related services to children and youth which will promote healthy lifestyles and strengthen families, as provided pursuant to Section 210.801 RSMo. 2004 as may be amended.</a:t>
            </a:r>
          </a:p>
          <a:p>
            <a:pPr lvl="2"/>
            <a:endParaRPr lang="en-US" sz="1600" dirty="0">
              <a:effectLst/>
              <a:latin typeface="Arial" panose="020B0604020202020204" pitchFamily="34" charset="0"/>
              <a:ea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C568CAF-9B6B-2CBF-502F-AC264C35B07F}"/>
              </a:ext>
            </a:extLst>
          </p:cNvPr>
          <p:cNvSpPr>
            <a:spLocks noGrp="1"/>
          </p:cNvSpPr>
          <p:nvPr>
            <p:ph type="sldNum" sz="quarter" idx="4"/>
          </p:nvPr>
        </p:nvSpPr>
        <p:spPr/>
        <p:txBody>
          <a:bodyPr/>
          <a:lstStyle/>
          <a:p>
            <a:fld id="{287F944C-6315-6042-840E-B3BFFC821D31}" type="slidenum">
              <a:rPr lang="en-US" smtClean="0"/>
              <a:pPr/>
              <a:t>24</a:t>
            </a:fld>
            <a:endParaRPr lang="en-US" dirty="0"/>
          </a:p>
        </p:txBody>
      </p:sp>
    </p:spTree>
    <p:extLst>
      <p:ext uri="{BB962C8B-B14F-4D97-AF65-F5344CB8AC3E}">
        <p14:creationId xmlns:p14="http://schemas.microsoft.com/office/powerpoint/2010/main" val="111224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4578-4AF3-4194-0B87-C3C288B324F7}"/>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AC9BD381-EA77-FE73-3A08-24B4EE889A37}"/>
              </a:ext>
            </a:extLst>
          </p:cNvPr>
          <p:cNvSpPr>
            <a:spLocks noGrp="1"/>
          </p:cNvSpPr>
          <p:nvPr>
            <p:ph idx="1"/>
          </p:nvPr>
        </p:nvSpPr>
        <p:spPr/>
        <p:txBody>
          <a:bodyPr/>
          <a:lstStyle/>
          <a:p>
            <a:r>
              <a:rPr lang="en-US" sz="2000" b="1" dirty="0"/>
              <a:t>Board Composition</a:t>
            </a:r>
          </a:p>
          <a:p>
            <a:pPr lvl="1"/>
            <a:r>
              <a:rPr lang="en-US" sz="1600" dirty="0"/>
              <a:t>Not less than 9 and no more than 15 members</a:t>
            </a:r>
          </a:p>
          <a:p>
            <a:pPr lvl="1"/>
            <a:r>
              <a:rPr lang="en-US" sz="1600" dirty="0"/>
              <a:t>1/2 not health services providers</a:t>
            </a:r>
          </a:p>
          <a:p>
            <a:pPr lvl="1"/>
            <a:r>
              <a:rPr lang="en-US" sz="1600" dirty="0"/>
              <a:t>Licensed physician</a:t>
            </a:r>
          </a:p>
          <a:p>
            <a:pPr lvl="1"/>
            <a:r>
              <a:rPr lang="en-US" sz="1600" dirty="0"/>
              <a:t>No more than 1/3 may be service providers</a:t>
            </a:r>
          </a:p>
          <a:p>
            <a:pPr lvl="1"/>
            <a:r>
              <a:rPr lang="en-US" sz="1600" dirty="0"/>
              <a:t>At least 1/3 represent consumers of psychiatric services or families of consumers</a:t>
            </a:r>
          </a:p>
          <a:p>
            <a:pPr lvl="1"/>
            <a:r>
              <a:rPr lang="en-US" sz="1600" dirty="0"/>
              <a:t>Representative of city residents taking into consideration race, age, sex, place of residence, and other demographic characteristics</a:t>
            </a:r>
          </a:p>
          <a:p>
            <a:r>
              <a:rPr lang="en-US" sz="2000" b="1" dirty="0"/>
              <a:t>Officers</a:t>
            </a:r>
            <a:r>
              <a:rPr lang="en-US" sz="2000" dirty="0"/>
              <a:t> – Chair, Vice Chair, Secretary/Treasurer elected annually for 1-year term</a:t>
            </a:r>
          </a:p>
          <a:p>
            <a:r>
              <a:rPr lang="en-US" sz="2000" b="1" dirty="0"/>
              <a:t>Parliamentary procedure </a:t>
            </a:r>
            <a:r>
              <a:rPr lang="en-US" sz="2000" dirty="0"/>
              <a:t>–</a:t>
            </a:r>
            <a:r>
              <a:rPr lang="en-US" sz="2000" b="1" dirty="0"/>
              <a:t> </a:t>
            </a:r>
            <a:r>
              <a:rPr lang="en-US" sz="2000" dirty="0"/>
              <a:t>Robert’s Rules of Order</a:t>
            </a:r>
          </a:p>
          <a:p>
            <a:r>
              <a:rPr lang="en-US" sz="2000" b="1" dirty="0"/>
              <a:t>Ethics Policy</a:t>
            </a:r>
          </a:p>
        </p:txBody>
      </p:sp>
      <p:sp>
        <p:nvSpPr>
          <p:cNvPr id="4" name="Slide Number Placeholder 3">
            <a:extLst>
              <a:ext uri="{FF2B5EF4-FFF2-40B4-BE49-F238E27FC236}">
                <a16:creationId xmlns:a16="http://schemas.microsoft.com/office/drawing/2014/main" id="{9C568CAF-9B6B-2CBF-502F-AC264C35B07F}"/>
              </a:ext>
            </a:extLst>
          </p:cNvPr>
          <p:cNvSpPr>
            <a:spLocks noGrp="1"/>
          </p:cNvSpPr>
          <p:nvPr>
            <p:ph type="sldNum" sz="quarter" idx="4"/>
          </p:nvPr>
        </p:nvSpPr>
        <p:spPr/>
        <p:txBody>
          <a:bodyPr/>
          <a:lstStyle/>
          <a:p>
            <a:fld id="{287F944C-6315-6042-840E-B3BFFC821D31}" type="slidenum">
              <a:rPr lang="en-US" smtClean="0"/>
              <a:pPr/>
              <a:t>25</a:t>
            </a:fld>
            <a:endParaRPr lang="en-US" dirty="0"/>
          </a:p>
        </p:txBody>
      </p:sp>
    </p:spTree>
    <p:extLst>
      <p:ext uri="{BB962C8B-B14F-4D97-AF65-F5344CB8AC3E}">
        <p14:creationId xmlns:p14="http://schemas.microsoft.com/office/powerpoint/2010/main" val="313178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4578-4AF3-4194-0B87-C3C288B324F7}"/>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AC9BD381-EA77-FE73-3A08-24B4EE889A37}"/>
              </a:ext>
            </a:extLst>
          </p:cNvPr>
          <p:cNvSpPr>
            <a:spLocks noGrp="1"/>
          </p:cNvSpPr>
          <p:nvPr>
            <p:ph idx="1"/>
          </p:nvPr>
        </p:nvSpPr>
        <p:spPr/>
        <p:txBody>
          <a:bodyPr/>
          <a:lstStyle/>
          <a:p>
            <a:r>
              <a:rPr lang="en-US" sz="2000" b="1" dirty="0"/>
              <a:t>Meetings</a:t>
            </a:r>
          </a:p>
          <a:p>
            <a:pPr lvl="1"/>
            <a:r>
              <a:rPr lang="en-US" sz="1600" dirty="0"/>
              <a:t>Monthly; special meetings may be called by Chair </a:t>
            </a:r>
            <a:r>
              <a:rPr lang="en-US" sz="1600" i="1" dirty="0"/>
              <a:t>(NOTE: Board does not typically meet in December and July)</a:t>
            </a:r>
          </a:p>
          <a:p>
            <a:pPr lvl="1"/>
            <a:r>
              <a:rPr lang="en-US" sz="1600" dirty="0"/>
              <a:t>Quorum = simple majority</a:t>
            </a:r>
          </a:p>
          <a:p>
            <a:pPr lvl="1"/>
            <a:r>
              <a:rPr lang="en-US" sz="1600" dirty="0"/>
              <a:t>Meetings may be held using communication equipment but must be accessible to the public</a:t>
            </a:r>
          </a:p>
          <a:p>
            <a:r>
              <a:rPr lang="en-US" sz="2000" b="1" dirty="0"/>
              <a:t>Voting</a:t>
            </a:r>
          </a:p>
          <a:p>
            <a:pPr lvl="1"/>
            <a:r>
              <a:rPr lang="en-US" sz="1600" dirty="0"/>
              <a:t>Chair is voting member</a:t>
            </a:r>
          </a:p>
          <a:p>
            <a:pPr lvl="1"/>
            <a:r>
              <a:rPr lang="en-US" sz="1600" dirty="0"/>
              <a:t>Majority required to pass any measure</a:t>
            </a:r>
          </a:p>
          <a:p>
            <a:pPr lvl="1"/>
            <a:r>
              <a:rPr lang="en-US" sz="1600" dirty="0"/>
              <a:t>Recusal</a:t>
            </a:r>
          </a:p>
          <a:p>
            <a:pPr lvl="1"/>
            <a:r>
              <a:rPr lang="en-US" sz="1600" dirty="0"/>
              <a:t>Abstention</a:t>
            </a:r>
          </a:p>
          <a:p>
            <a:r>
              <a:rPr lang="en-US" sz="2000" b="1" dirty="0"/>
              <a:t>Staff</a:t>
            </a:r>
          </a:p>
        </p:txBody>
      </p:sp>
      <p:sp>
        <p:nvSpPr>
          <p:cNvPr id="4" name="Slide Number Placeholder 3">
            <a:extLst>
              <a:ext uri="{FF2B5EF4-FFF2-40B4-BE49-F238E27FC236}">
                <a16:creationId xmlns:a16="http://schemas.microsoft.com/office/drawing/2014/main" id="{9C568CAF-9B6B-2CBF-502F-AC264C35B07F}"/>
              </a:ext>
            </a:extLst>
          </p:cNvPr>
          <p:cNvSpPr>
            <a:spLocks noGrp="1"/>
          </p:cNvSpPr>
          <p:nvPr>
            <p:ph type="sldNum" sz="quarter" idx="4"/>
          </p:nvPr>
        </p:nvSpPr>
        <p:spPr/>
        <p:txBody>
          <a:bodyPr/>
          <a:lstStyle/>
          <a:p>
            <a:fld id="{287F944C-6315-6042-840E-B3BFFC821D31}" type="slidenum">
              <a:rPr lang="en-US" smtClean="0"/>
              <a:pPr/>
              <a:t>26</a:t>
            </a:fld>
            <a:endParaRPr lang="en-US" dirty="0"/>
          </a:p>
        </p:txBody>
      </p:sp>
    </p:spTree>
    <p:extLst>
      <p:ext uri="{BB962C8B-B14F-4D97-AF65-F5344CB8AC3E}">
        <p14:creationId xmlns:p14="http://schemas.microsoft.com/office/powerpoint/2010/main" val="129199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C0E1-4E3F-0AC7-9A1C-6D4B9FD843C6}"/>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DF0257E6-CB3D-F705-5985-3562AE584F70}"/>
              </a:ext>
            </a:extLst>
          </p:cNvPr>
          <p:cNvSpPr>
            <a:spLocks noGrp="1"/>
          </p:cNvSpPr>
          <p:nvPr>
            <p:ph idx="1"/>
          </p:nvPr>
        </p:nvSpPr>
        <p:spPr/>
        <p:txBody>
          <a:bodyPr/>
          <a:lstStyle/>
          <a:p>
            <a:r>
              <a:rPr lang="en-US" sz="2000" b="1" dirty="0"/>
              <a:t>Committees</a:t>
            </a:r>
          </a:p>
          <a:p>
            <a:pPr lvl="1"/>
            <a:r>
              <a:rPr lang="en-US" sz="1600" dirty="0"/>
              <a:t>3 standing = Executive, Nominations, Personnel (Chair appoints, confirmed by majority of a quorum)</a:t>
            </a:r>
          </a:p>
          <a:p>
            <a:pPr lvl="1"/>
            <a:r>
              <a:rPr lang="en-US" sz="1600" dirty="0"/>
              <a:t>3 ad hoc = Finance—Investment, Program, Housing</a:t>
            </a:r>
          </a:p>
          <a:p>
            <a:pPr lvl="1"/>
            <a:r>
              <a:rPr lang="en-US" sz="1600" dirty="0"/>
              <a:t>Chair may appoint members to committees as necessary to conduct Board’s business, upon approval of a majority of a quorum</a:t>
            </a:r>
          </a:p>
          <a:p>
            <a:r>
              <a:rPr lang="en-US" sz="2000" b="1" dirty="0"/>
              <a:t>Executive Committee</a:t>
            </a:r>
          </a:p>
          <a:p>
            <a:pPr lvl="1"/>
            <a:r>
              <a:rPr lang="en-US" sz="1600" i="1" dirty="0"/>
              <a:t>Purpose –  </a:t>
            </a:r>
            <a:r>
              <a:rPr lang="en-US" sz="1600" dirty="0"/>
              <a:t>to study, review and consider such matters as may be assigned by the Board including but not limited to litigation, potential litigation, contracts, and fiscal matters; authorized to plan upcoming Board meetings, act upon matters in urgent circumstances, and to conduct unanticipated essential business</a:t>
            </a:r>
          </a:p>
          <a:p>
            <a:pPr lvl="1"/>
            <a:r>
              <a:rPr lang="en-US" sz="1600" i="1" dirty="0"/>
              <a:t>Composition </a:t>
            </a:r>
            <a:r>
              <a:rPr lang="en-US" sz="1600" dirty="0"/>
              <a:t>– 3 Board officers (Legal Counsel and Executive Director attend)</a:t>
            </a:r>
          </a:p>
          <a:p>
            <a:pPr lvl="1"/>
            <a:r>
              <a:rPr lang="en-US" sz="1600" i="1" dirty="0"/>
              <a:t>Meeting Schedule </a:t>
            </a:r>
            <a:r>
              <a:rPr lang="en-US" sz="1600" dirty="0"/>
              <a:t>– monthly on the second Tuesday at 2:00 PM via Zoom</a:t>
            </a:r>
          </a:p>
        </p:txBody>
      </p:sp>
      <p:sp>
        <p:nvSpPr>
          <p:cNvPr id="4" name="Slide Number Placeholder 3">
            <a:extLst>
              <a:ext uri="{FF2B5EF4-FFF2-40B4-BE49-F238E27FC236}">
                <a16:creationId xmlns:a16="http://schemas.microsoft.com/office/drawing/2014/main" id="{BAA11312-1821-4030-1625-2F86DB09D283}"/>
              </a:ext>
            </a:extLst>
          </p:cNvPr>
          <p:cNvSpPr>
            <a:spLocks noGrp="1"/>
          </p:cNvSpPr>
          <p:nvPr>
            <p:ph type="sldNum" sz="quarter" idx="4"/>
          </p:nvPr>
        </p:nvSpPr>
        <p:spPr/>
        <p:txBody>
          <a:bodyPr/>
          <a:lstStyle/>
          <a:p>
            <a:fld id="{287F944C-6315-6042-840E-B3BFFC821D31}" type="slidenum">
              <a:rPr lang="en-US" smtClean="0"/>
              <a:pPr/>
              <a:t>27</a:t>
            </a:fld>
            <a:endParaRPr lang="en-US" dirty="0"/>
          </a:p>
        </p:txBody>
      </p:sp>
    </p:spTree>
    <p:extLst>
      <p:ext uri="{BB962C8B-B14F-4D97-AF65-F5344CB8AC3E}">
        <p14:creationId xmlns:p14="http://schemas.microsoft.com/office/powerpoint/2010/main" val="159193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6C2C-0313-9F86-D8E1-199001539EA5}"/>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1361A140-265B-7872-9641-D6DBB526BB78}"/>
              </a:ext>
            </a:extLst>
          </p:cNvPr>
          <p:cNvSpPr>
            <a:spLocks noGrp="1"/>
          </p:cNvSpPr>
          <p:nvPr>
            <p:ph idx="1"/>
          </p:nvPr>
        </p:nvSpPr>
        <p:spPr/>
        <p:txBody>
          <a:bodyPr/>
          <a:lstStyle/>
          <a:p>
            <a:r>
              <a:rPr lang="en-US" sz="2000" b="1" dirty="0"/>
              <a:t>Nominating Committee</a:t>
            </a:r>
          </a:p>
          <a:p>
            <a:pPr lvl="1"/>
            <a:r>
              <a:rPr lang="en-US" sz="1600" i="1" dirty="0"/>
              <a:t>Purpose</a:t>
            </a:r>
            <a:r>
              <a:rPr lang="en-US" sz="1600" dirty="0"/>
              <a:t> – nominate persons to serve as officers and to solicit and screen nominees as potential members </a:t>
            </a:r>
          </a:p>
          <a:p>
            <a:pPr lvl="1"/>
            <a:r>
              <a:rPr lang="en-US" sz="1600" i="1" dirty="0"/>
              <a:t>Composition</a:t>
            </a:r>
            <a:r>
              <a:rPr lang="en-US" sz="1600" dirty="0"/>
              <a:t> – 3 Trustees appointed by the Chair at the January meeting (Chair is ex-officio, Executive Director attends)</a:t>
            </a:r>
          </a:p>
          <a:p>
            <a:pPr lvl="1"/>
            <a:r>
              <a:rPr lang="en-US" sz="1600" i="1" dirty="0"/>
              <a:t>Meeting Schedule </a:t>
            </a:r>
            <a:r>
              <a:rPr lang="en-US" sz="1600" dirty="0"/>
              <a:t>– at least once following January meeting to recommend Officer slate; as needed basis to fill unexpired terms or other Trustee vacancies</a:t>
            </a:r>
          </a:p>
          <a:p>
            <a:r>
              <a:rPr lang="en-US" sz="2000" b="1" dirty="0"/>
              <a:t>Personnel Committee</a:t>
            </a:r>
          </a:p>
          <a:p>
            <a:pPr lvl="1"/>
            <a:r>
              <a:rPr lang="en-US" sz="1600" i="1" dirty="0"/>
              <a:t>Purpose</a:t>
            </a:r>
            <a:r>
              <a:rPr lang="en-US" sz="1600" dirty="0"/>
              <a:t> – review, study, and consider personnel matters and matters affecting the staffing of MHB </a:t>
            </a:r>
          </a:p>
          <a:p>
            <a:pPr lvl="1"/>
            <a:r>
              <a:rPr lang="en-US" sz="1600" i="1" dirty="0"/>
              <a:t>Composition</a:t>
            </a:r>
            <a:r>
              <a:rPr lang="en-US" sz="1600" dirty="0"/>
              <a:t> – not less than 3 Trustees appointed by the Chair (Legal Counsel attends as needed, Executive Director attends)</a:t>
            </a:r>
          </a:p>
          <a:p>
            <a:pPr lvl="1"/>
            <a:r>
              <a:rPr lang="en-US" sz="1600" i="1" dirty="0"/>
              <a:t>Meeting Schedule </a:t>
            </a:r>
            <a:r>
              <a:rPr lang="en-US" sz="1600" dirty="0"/>
              <a:t>– as needed basis, but at least twice per year</a:t>
            </a:r>
          </a:p>
        </p:txBody>
      </p:sp>
      <p:sp>
        <p:nvSpPr>
          <p:cNvPr id="4" name="Slide Number Placeholder 3">
            <a:extLst>
              <a:ext uri="{FF2B5EF4-FFF2-40B4-BE49-F238E27FC236}">
                <a16:creationId xmlns:a16="http://schemas.microsoft.com/office/drawing/2014/main" id="{7AE961CF-F94D-334B-4746-4361871B523F}"/>
              </a:ext>
            </a:extLst>
          </p:cNvPr>
          <p:cNvSpPr>
            <a:spLocks noGrp="1"/>
          </p:cNvSpPr>
          <p:nvPr>
            <p:ph type="sldNum" sz="quarter" idx="4"/>
          </p:nvPr>
        </p:nvSpPr>
        <p:spPr/>
        <p:txBody>
          <a:bodyPr/>
          <a:lstStyle/>
          <a:p>
            <a:fld id="{287F944C-6315-6042-840E-B3BFFC821D31}" type="slidenum">
              <a:rPr lang="en-US" smtClean="0"/>
              <a:pPr/>
              <a:t>28</a:t>
            </a:fld>
            <a:endParaRPr lang="en-US" dirty="0"/>
          </a:p>
        </p:txBody>
      </p:sp>
    </p:spTree>
    <p:extLst>
      <p:ext uri="{BB962C8B-B14F-4D97-AF65-F5344CB8AC3E}">
        <p14:creationId xmlns:p14="http://schemas.microsoft.com/office/powerpoint/2010/main" val="105363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4D6B-3B83-4FE9-5F02-D5A5D3ACDBCA}"/>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78641047-6962-4CF2-B92F-A7E8CA67C40F}"/>
              </a:ext>
            </a:extLst>
          </p:cNvPr>
          <p:cNvSpPr>
            <a:spLocks noGrp="1"/>
          </p:cNvSpPr>
          <p:nvPr>
            <p:ph idx="1"/>
          </p:nvPr>
        </p:nvSpPr>
        <p:spPr/>
        <p:txBody>
          <a:bodyPr/>
          <a:lstStyle/>
          <a:p>
            <a:r>
              <a:rPr lang="en-US" sz="2000" b="1" dirty="0"/>
              <a:t>Finance—Investment</a:t>
            </a:r>
          </a:p>
          <a:p>
            <a:pPr lvl="1"/>
            <a:r>
              <a:rPr lang="en-US" sz="1600" i="1" dirty="0"/>
              <a:t>Purpose </a:t>
            </a:r>
            <a:r>
              <a:rPr lang="en-US" sz="1600" dirty="0"/>
              <a:t>– Ad hoc committee formed to oversee the financial well-being of MHB, ensuring good stewardship of public funds and investments made to the community</a:t>
            </a:r>
          </a:p>
          <a:p>
            <a:pPr lvl="1"/>
            <a:r>
              <a:rPr lang="en-US" sz="1600" i="1" dirty="0"/>
              <a:t>Composition</a:t>
            </a:r>
            <a:r>
              <a:rPr lang="en-US" sz="1600" dirty="0"/>
              <a:t> – at least 3 Trustees, one of which is the Secretary/Treasurer (Legal Counsel, Executive Director, Deputy Director, and Controller attend)</a:t>
            </a:r>
          </a:p>
          <a:p>
            <a:pPr lvl="1"/>
            <a:r>
              <a:rPr lang="en-US" sz="1600" i="1" dirty="0"/>
              <a:t>Meeting Schedule </a:t>
            </a:r>
            <a:r>
              <a:rPr lang="en-US" sz="1600" dirty="0"/>
              <a:t>– at least quarterly to review financial, proposed annual operating budget, draft audit; may be convened on as needed basis</a:t>
            </a:r>
          </a:p>
          <a:p>
            <a:r>
              <a:rPr lang="en-US" sz="2000" b="1" dirty="0"/>
              <a:t>Housing Committee</a:t>
            </a:r>
          </a:p>
          <a:p>
            <a:pPr lvl="1"/>
            <a:r>
              <a:rPr lang="en-US" sz="1600" i="1" dirty="0"/>
              <a:t>Purpose</a:t>
            </a:r>
            <a:r>
              <a:rPr lang="en-US" sz="1600" dirty="0"/>
              <a:t> – Ad hoc committee formed to oversee the administration of Permanent Supportive Housing Fund from CMHF</a:t>
            </a:r>
          </a:p>
          <a:p>
            <a:pPr lvl="1"/>
            <a:r>
              <a:rPr lang="en-US" sz="1600" i="1" dirty="0"/>
              <a:t>Composition </a:t>
            </a:r>
            <a:r>
              <a:rPr lang="en-US" sz="1600" dirty="0"/>
              <a:t>– 3 Trustees and 3 community volunteers with specific expertise (Legal Counsel, Executive Director, Director of Clinical Partnerships, Executive Assistant attend)</a:t>
            </a:r>
          </a:p>
        </p:txBody>
      </p:sp>
      <p:sp>
        <p:nvSpPr>
          <p:cNvPr id="4" name="Slide Number Placeholder 3">
            <a:extLst>
              <a:ext uri="{FF2B5EF4-FFF2-40B4-BE49-F238E27FC236}">
                <a16:creationId xmlns:a16="http://schemas.microsoft.com/office/drawing/2014/main" id="{5132A481-8856-8749-E7C5-32EF4D039801}"/>
              </a:ext>
            </a:extLst>
          </p:cNvPr>
          <p:cNvSpPr>
            <a:spLocks noGrp="1"/>
          </p:cNvSpPr>
          <p:nvPr>
            <p:ph type="sldNum" sz="quarter" idx="4"/>
          </p:nvPr>
        </p:nvSpPr>
        <p:spPr/>
        <p:txBody>
          <a:bodyPr/>
          <a:lstStyle/>
          <a:p>
            <a:fld id="{287F944C-6315-6042-840E-B3BFFC821D31}" type="slidenum">
              <a:rPr lang="en-US" smtClean="0"/>
              <a:pPr/>
              <a:t>29</a:t>
            </a:fld>
            <a:endParaRPr lang="en-US" dirty="0"/>
          </a:p>
        </p:txBody>
      </p:sp>
    </p:spTree>
    <p:extLst>
      <p:ext uri="{BB962C8B-B14F-4D97-AF65-F5344CB8AC3E}">
        <p14:creationId xmlns:p14="http://schemas.microsoft.com/office/powerpoint/2010/main" val="380866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Overview and History</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3</a:t>
            </a:fld>
            <a:endParaRPr lang="en-US" dirty="0"/>
          </a:p>
        </p:txBody>
      </p:sp>
    </p:spTree>
    <p:extLst>
      <p:ext uri="{BB962C8B-B14F-4D97-AF65-F5344CB8AC3E}">
        <p14:creationId xmlns:p14="http://schemas.microsoft.com/office/powerpoint/2010/main" val="3074108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4D6B-3B83-4FE9-5F02-D5A5D3ACDBCA}"/>
              </a:ext>
            </a:extLst>
          </p:cNvPr>
          <p:cNvSpPr>
            <a:spLocks noGrp="1"/>
          </p:cNvSpPr>
          <p:nvPr>
            <p:ph type="title"/>
          </p:nvPr>
        </p:nvSpPr>
        <p:spPr/>
        <p:txBody>
          <a:bodyPr/>
          <a:lstStyle/>
          <a:p>
            <a:r>
              <a:rPr lang="en-US" dirty="0"/>
              <a:t>By-Laws</a:t>
            </a:r>
          </a:p>
        </p:txBody>
      </p:sp>
      <p:sp>
        <p:nvSpPr>
          <p:cNvPr id="3" name="Content Placeholder 2">
            <a:extLst>
              <a:ext uri="{FF2B5EF4-FFF2-40B4-BE49-F238E27FC236}">
                <a16:creationId xmlns:a16="http://schemas.microsoft.com/office/drawing/2014/main" id="{78641047-6962-4CF2-B92F-A7E8CA67C40F}"/>
              </a:ext>
            </a:extLst>
          </p:cNvPr>
          <p:cNvSpPr>
            <a:spLocks noGrp="1"/>
          </p:cNvSpPr>
          <p:nvPr>
            <p:ph idx="1"/>
          </p:nvPr>
        </p:nvSpPr>
        <p:spPr/>
        <p:txBody>
          <a:bodyPr/>
          <a:lstStyle/>
          <a:p>
            <a:r>
              <a:rPr lang="en-US" sz="2000" b="1" dirty="0"/>
              <a:t>Housing Committee cont’d.</a:t>
            </a:r>
          </a:p>
          <a:p>
            <a:pPr lvl="1"/>
            <a:r>
              <a:rPr lang="en-US" sz="1600" i="1" dirty="0"/>
              <a:t>Meeting Schedule </a:t>
            </a:r>
            <a:r>
              <a:rPr lang="en-US" sz="1600" dirty="0"/>
              <a:t>– as-needed basis to review Letters of Intent and determine whether applicant should be invited to submit a full application; reconvene after application is received to review, discuss, and vote on whether to bring the project to a full Trustee vote at an upcoming meeting</a:t>
            </a:r>
          </a:p>
          <a:p>
            <a:r>
              <a:rPr lang="en-US" sz="2000" b="1" dirty="0"/>
              <a:t>Program Committee</a:t>
            </a:r>
          </a:p>
          <a:p>
            <a:pPr lvl="1"/>
            <a:r>
              <a:rPr lang="en-US" sz="1600" i="1" dirty="0"/>
              <a:t>Purpose </a:t>
            </a:r>
            <a:r>
              <a:rPr lang="en-US" sz="1600" dirty="0"/>
              <a:t>– Ad hoc committee formed to provide guidance, advisement, and oversight to support the successful implementation and continuous quality improvement of MHB’s community investment strategy and approach</a:t>
            </a:r>
          </a:p>
          <a:p>
            <a:pPr lvl="1"/>
            <a:r>
              <a:rPr lang="en-US" sz="1600" i="1" dirty="0"/>
              <a:t>Composition</a:t>
            </a:r>
            <a:r>
              <a:rPr lang="en-US" sz="1600" dirty="0"/>
              <a:t> – at least 3 members and no more than 5 members, 3 of which are Trustees recommended by the Nominating Committee; membership may be expanded to include other community members with specific subject matter expertise and experience as desired by MHB staff and Trustees; Chair appointed by Board chair for two, 1-year renewable terms (Executive Director, Deputy Director and other Program Staff as appropriate)</a:t>
            </a:r>
          </a:p>
          <a:p>
            <a:pPr lvl="1"/>
            <a:r>
              <a:rPr lang="en-US" sz="1600" i="1" dirty="0"/>
              <a:t>Meeting Schedule </a:t>
            </a:r>
            <a:r>
              <a:rPr lang="en-US" sz="1600" dirty="0"/>
              <a:t>– as needed basis, but at least twice annually</a:t>
            </a:r>
          </a:p>
        </p:txBody>
      </p:sp>
      <p:sp>
        <p:nvSpPr>
          <p:cNvPr id="4" name="Slide Number Placeholder 3">
            <a:extLst>
              <a:ext uri="{FF2B5EF4-FFF2-40B4-BE49-F238E27FC236}">
                <a16:creationId xmlns:a16="http://schemas.microsoft.com/office/drawing/2014/main" id="{5132A481-8856-8749-E7C5-32EF4D039801}"/>
              </a:ext>
            </a:extLst>
          </p:cNvPr>
          <p:cNvSpPr>
            <a:spLocks noGrp="1"/>
          </p:cNvSpPr>
          <p:nvPr>
            <p:ph type="sldNum" sz="quarter" idx="4"/>
          </p:nvPr>
        </p:nvSpPr>
        <p:spPr/>
        <p:txBody>
          <a:bodyPr/>
          <a:lstStyle/>
          <a:p>
            <a:fld id="{287F944C-6315-6042-840E-B3BFFC821D31}" type="slidenum">
              <a:rPr lang="en-US" smtClean="0"/>
              <a:pPr/>
              <a:t>30</a:t>
            </a:fld>
            <a:endParaRPr lang="en-US" dirty="0"/>
          </a:p>
        </p:txBody>
      </p:sp>
    </p:spTree>
    <p:extLst>
      <p:ext uri="{BB962C8B-B14F-4D97-AF65-F5344CB8AC3E}">
        <p14:creationId xmlns:p14="http://schemas.microsoft.com/office/powerpoint/2010/main" val="275052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8821F-FACF-5258-69A3-D1A75CF7E125}"/>
              </a:ext>
            </a:extLst>
          </p:cNvPr>
          <p:cNvSpPr>
            <a:spLocks noGrp="1"/>
          </p:cNvSpPr>
          <p:nvPr>
            <p:ph type="sldNum" sz="quarter" idx="4"/>
          </p:nvPr>
        </p:nvSpPr>
        <p:spPr/>
        <p:txBody>
          <a:bodyPr/>
          <a:lstStyle/>
          <a:p>
            <a:fld id="{287F944C-6315-6042-840E-B3BFFC821D31}" type="slidenum">
              <a:rPr lang="en-US" smtClean="0"/>
              <a:pPr/>
              <a:t>31</a:t>
            </a:fld>
            <a:endParaRPr lang="en-US" dirty="0"/>
          </a:p>
        </p:txBody>
      </p:sp>
      <p:pic>
        <p:nvPicPr>
          <p:cNvPr id="6" name="Picture 5">
            <a:extLst>
              <a:ext uri="{FF2B5EF4-FFF2-40B4-BE49-F238E27FC236}">
                <a16:creationId xmlns:a16="http://schemas.microsoft.com/office/drawing/2014/main" id="{123CB667-87D1-B8FF-B5B6-4D4ADB634C37}"/>
              </a:ext>
            </a:extLst>
          </p:cNvPr>
          <p:cNvPicPr>
            <a:picLocks noChangeAspect="1"/>
          </p:cNvPicPr>
          <p:nvPr/>
        </p:nvPicPr>
        <p:blipFill>
          <a:blip r:embed="rId2"/>
          <a:stretch>
            <a:fillRect/>
          </a:stretch>
        </p:blipFill>
        <p:spPr>
          <a:xfrm>
            <a:off x="1630126" y="-105352"/>
            <a:ext cx="5883747" cy="6858000"/>
          </a:xfrm>
          <a:prstGeom prst="rect">
            <a:avLst/>
          </a:prstGeom>
        </p:spPr>
      </p:pic>
    </p:spTree>
    <p:extLst>
      <p:ext uri="{BB962C8B-B14F-4D97-AF65-F5344CB8AC3E}">
        <p14:creationId xmlns:p14="http://schemas.microsoft.com/office/powerpoint/2010/main" val="283235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2DF1C8-961E-E2B6-D429-65D363917BA3}"/>
              </a:ext>
            </a:extLst>
          </p:cNvPr>
          <p:cNvSpPr>
            <a:spLocks noGrp="1"/>
          </p:cNvSpPr>
          <p:nvPr>
            <p:ph type="title"/>
          </p:nvPr>
        </p:nvSpPr>
        <p:spPr>
          <a:xfrm>
            <a:off x="549798" y="1522043"/>
            <a:ext cx="8225094" cy="1746300"/>
          </a:xfrm>
        </p:spPr>
        <p:txBody>
          <a:bodyPr/>
          <a:lstStyle/>
          <a:p>
            <a:pPr algn="ctr"/>
            <a:r>
              <a:rPr lang="en-US" sz="4400" dirty="0"/>
              <a:t>Financial Overview</a:t>
            </a:r>
          </a:p>
        </p:txBody>
      </p:sp>
      <p:sp>
        <p:nvSpPr>
          <p:cNvPr id="4" name="Slide Number Placeholder 3">
            <a:extLst>
              <a:ext uri="{FF2B5EF4-FFF2-40B4-BE49-F238E27FC236}">
                <a16:creationId xmlns:a16="http://schemas.microsoft.com/office/drawing/2014/main" id="{F331875A-0BA0-1C0A-C9C0-EE7126CC2CE7}"/>
              </a:ext>
            </a:extLst>
          </p:cNvPr>
          <p:cNvSpPr>
            <a:spLocks noGrp="1"/>
          </p:cNvSpPr>
          <p:nvPr>
            <p:ph type="sldNum" sz="quarter" idx="4"/>
          </p:nvPr>
        </p:nvSpPr>
        <p:spPr/>
        <p:txBody>
          <a:bodyPr/>
          <a:lstStyle/>
          <a:p>
            <a:fld id="{287F944C-6315-6042-840E-B3BFFC821D31}" type="slidenum">
              <a:rPr lang="en-US" smtClean="0"/>
              <a:pPr/>
              <a:t>32</a:t>
            </a:fld>
            <a:endParaRPr lang="en-US" dirty="0"/>
          </a:p>
        </p:txBody>
      </p:sp>
    </p:spTree>
    <p:extLst>
      <p:ext uri="{BB962C8B-B14F-4D97-AF65-F5344CB8AC3E}">
        <p14:creationId xmlns:p14="http://schemas.microsoft.com/office/powerpoint/2010/main" val="1148134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D4FED8-758D-D57E-03C6-941BA4CCDA61}"/>
              </a:ext>
            </a:extLst>
          </p:cNvPr>
          <p:cNvSpPr>
            <a:spLocks noGrp="1"/>
          </p:cNvSpPr>
          <p:nvPr>
            <p:ph type="title"/>
          </p:nvPr>
        </p:nvSpPr>
        <p:spPr/>
        <p:txBody>
          <a:bodyPr/>
          <a:lstStyle/>
          <a:p>
            <a:r>
              <a:rPr lang="en-US" dirty="0"/>
              <a:t>Budget</a:t>
            </a:r>
          </a:p>
        </p:txBody>
      </p:sp>
      <p:sp>
        <p:nvSpPr>
          <p:cNvPr id="7" name="Content Placeholder 6">
            <a:extLst>
              <a:ext uri="{FF2B5EF4-FFF2-40B4-BE49-F238E27FC236}">
                <a16:creationId xmlns:a16="http://schemas.microsoft.com/office/drawing/2014/main" id="{B0A5691E-8D70-CA54-98B0-2C461330F00D}"/>
              </a:ext>
            </a:extLst>
          </p:cNvPr>
          <p:cNvSpPr>
            <a:spLocks noGrp="1"/>
          </p:cNvSpPr>
          <p:nvPr>
            <p:ph idx="1"/>
          </p:nvPr>
        </p:nvSpPr>
        <p:spPr/>
        <p:txBody>
          <a:bodyPr/>
          <a:lstStyle/>
          <a:p>
            <a:r>
              <a:rPr lang="en-US" sz="2000" dirty="0"/>
              <a:t>Fiscal year = July 1 – June 30</a:t>
            </a:r>
          </a:p>
          <a:p>
            <a:r>
              <a:rPr lang="en-US" sz="2000" dirty="0"/>
              <a:t>Complete financial plan for ensuing fiscal year for both CMHF and CCSF revenues and expenditures</a:t>
            </a:r>
          </a:p>
          <a:p>
            <a:r>
              <a:rPr lang="en-US" sz="2000" dirty="0"/>
              <a:t>Tax fund budgets and accounts may not be comingled; cost allocation for shared expenses</a:t>
            </a:r>
          </a:p>
          <a:p>
            <a:r>
              <a:rPr lang="en-US" sz="2000" dirty="0"/>
              <a:t>Includes:</a:t>
            </a:r>
          </a:p>
          <a:p>
            <a:pPr lvl="1"/>
            <a:r>
              <a:rPr lang="en-US" sz="1600" dirty="0"/>
              <a:t>Description of important features and major changes from preceding year</a:t>
            </a:r>
          </a:p>
          <a:p>
            <a:pPr lvl="1"/>
            <a:r>
              <a:rPr lang="en-US" sz="1600" dirty="0"/>
              <a:t>Estimated revenues to be received with comparative statement of actual or estimated revenues for next year itemized by year, fund, source</a:t>
            </a:r>
          </a:p>
          <a:p>
            <a:pPr lvl="1"/>
            <a:r>
              <a:rPr lang="en-US" sz="1600" dirty="0"/>
              <a:t>Proposed expenditures for each classification for budget year with comparative statement of actual or estimated expenditures for next year, itemized by year, fund, activity, object</a:t>
            </a:r>
          </a:p>
          <a:p>
            <a:pPr lvl="1"/>
            <a:r>
              <a:rPr lang="en-US" sz="1600" dirty="0"/>
              <a:t>General budget summary</a:t>
            </a:r>
          </a:p>
          <a:p>
            <a:pPr marL="285750" lvl="1" indent="0">
              <a:buNone/>
            </a:pPr>
            <a:endParaRPr lang="en-US" sz="1600" dirty="0"/>
          </a:p>
        </p:txBody>
      </p:sp>
      <p:sp>
        <p:nvSpPr>
          <p:cNvPr id="5" name="Slide Number Placeholder 4">
            <a:extLst>
              <a:ext uri="{FF2B5EF4-FFF2-40B4-BE49-F238E27FC236}">
                <a16:creationId xmlns:a16="http://schemas.microsoft.com/office/drawing/2014/main" id="{FCBAB556-AB9F-9C30-894B-2031FF33DB2A}"/>
              </a:ext>
            </a:extLst>
          </p:cNvPr>
          <p:cNvSpPr>
            <a:spLocks noGrp="1"/>
          </p:cNvSpPr>
          <p:nvPr>
            <p:ph type="sldNum" sz="quarter" idx="4"/>
          </p:nvPr>
        </p:nvSpPr>
        <p:spPr/>
        <p:txBody>
          <a:bodyPr/>
          <a:lstStyle/>
          <a:p>
            <a:fld id="{287F944C-6315-6042-840E-B3BFFC821D31}" type="slidenum">
              <a:rPr lang="en-US" smtClean="0"/>
              <a:pPr/>
              <a:t>33</a:t>
            </a:fld>
            <a:endParaRPr lang="en-US" dirty="0"/>
          </a:p>
        </p:txBody>
      </p:sp>
    </p:spTree>
    <p:extLst>
      <p:ext uri="{BB962C8B-B14F-4D97-AF65-F5344CB8AC3E}">
        <p14:creationId xmlns:p14="http://schemas.microsoft.com/office/powerpoint/2010/main" val="2387144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D4FED8-758D-D57E-03C6-941BA4CCDA61}"/>
              </a:ext>
            </a:extLst>
          </p:cNvPr>
          <p:cNvSpPr>
            <a:spLocks noGrp="1"/>
          </p:cNvSpPr>
          <p:nvPr>
            <p:ph type="title"/>
          </p:nvPr>
        </p:nvSpPr>
        <p:spPr/>
        <p:txBody>
          <a:bodyPr/>
          <a:lstStyle/>
          <a:p>
            <a:r>
              <a:rPr lang="en-US" dirty="0"/>
              <a:t>Budget cont’d. &amp; Other Financial Information</a:t>
            </a:r>
          </a:p>
        </p:txBody>
      </p:sp>
      <p:sp>
        <p:nvSpPr>
          <p:cNvPr id="7" name="Content Placeholder 6">
            <a:extLst>
              <a:ext uri="{FF2B5EF4-FFF2-40B4-BE49-F238E27FC236}">
                <a16:creationId xmlns:a16="http://schemas.microsoft.com/office/drawing/2014/main" id="{B0A5691E-8D70-CA54-98B0-2C461330F00D}"/>
              </a:ext>
            </a:extLst>
          </p:cNvPr>
          <p:cNvSpPr>
            <a:spLocks noGrp="1"/>
          </p:cNvSpPr>
          <p:nvPr>
            <p:ph idx="1"/>
          </p:nvPr>
        </p:nvSpPr>
        <p:spPr/>
        <p:txBody>
          <a:bodyPr/>
          <a:lstStyle/>
          <a:p>
            <a:r>
              <a:rPr lang="en-US" sz="2000" dirty="0"/>
              <a:t>Expenditures may not exceed estimated revenues plus any unencumbered balance</a:t>
            </a:r>
          </a:p>
          <a:p>
            <a:r>
              <a:rPr lang="en-US" sz="2000" dirty="0"/>
              <a:t>Trustees may revise, alter, increase or decrease items in the budget subject to limitations provided by law, however changes require a revised budget and approved resolution</a:t>
            </a:r>
          </a:p>
          <a:p>
            <a:r>
              <a:rPr lang="en-US" sz="2000" dirty="0"/>
              <a:t>Approve budget annually prior to beginning of fiscal year</a:t>
            </a:r>
          </a:p>
          <a:p>
            <a:r>
              <a:rPr lang="en-US" sz="2000" dirty="0"/>
              <a:t>Budget resolutions must be reflected in minutes and remain on file for 3 years; constitute public open records</a:t>
            </a:r>
          </a:p>
          <a:p>
            <a:r>
              <a:rPr lang="en-US" sz="2000" b="1" dirty="0"/>
              <a:t>Combined operating fund</a:t>
            </a:r>
          </a:p>
          <a:p>
            <a:r>
              <a:rPr lang="en-US" sz="2000" b="1" dirty="0"/>
              <a:t>Investment Policies </a:t>
            </a:r>
            <a:r>
              <a:rPr lang="en-US" sz="2000" dirty="0"/>
              <a:t>– follow guidance of Missouri State Treasurer</a:t>
            </a:r>
          </a:p>
          <a:p>
            <a:pPr marL="0" indent="0">
              <a:buNone/>
            </a:pPr>
            <a:r>
              <a:rPr lang="en-US" sz="2000" dirty="0"/>
              <a:t> </a:t>
            </a:r>
          </a:p>
        </p:txBody>
      </p:sp>
      <p:sp>
        <p:nvSpPr>
          <p:cNvPr id="5" name="Slide Number Placeholder 4">
            <a:extLst>
              <a:ext uri="{FF2B5EF4-FFF2-40B4-BE49-F238E27FC236}">
                <a16:creationId xmlns:a16="http://schemas.microsoft.com/office/drawing/2014/main" id="{FCBAB556-AB9F-9C30-894B-2031FF33DB2A}"/>
              </a:ext>
            </a:extLst>
          </p:cNvPr>
          <p:cNvSpPr>
            <a:spLocks noGrp="1"/>
          </p:cNvSpPr>
          <p:nvPr>
            <p:ph type="sldNum" sz="quarter" idx="4"/>
          </p:nvPr>
        </p:nvSpPr>
        <p:spPr/>
        <p:txBody>
          <a:bodyPr/>
          <a:lstStyle/>
          <a:p>
            <a:fld id="{287F944C-6315-6042-840E-B3BFFC821D31}" type="slidenum">
              <a:rPr lang="en-US" smtClean="0"/>
              <a:pPr/>
              <a:t>34</a:t>
            </a:fld>
            <a:endParaRPr lang="en-US" dirty="0"/>
          </a:p>
        </p:txBody>
      </p:sp>
    </p:spTree>
    <p:extLst>
      <p:ext uri="{BB962C8B-B14F-4D97-AF65-F5344CB8AC3E}">
        <p14:creationId xmlns:p14="http://schemas.microsoft.com/office/powerpoint/2010/main" val="1304050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90FD-6DF0-44A9-A4F3-9CD0E9BB4284}"/>
              </a:ext>
            </a:extLst>
          </p:cNvPr>
          <p:cNvSpPr>
            <a:spLocks noGrp="1"/>
          </p:cNvSpPr>
          <p:nvPr>
            <p:ph type="title"/>
          </p:nvPr>
        </p:nvSpPr>
        <p:spPr/>
        <p:txBody>
          <a:bodyPr/>
          <a:lstStyle/>
          <a:p>
            <a:r>
              <a:rPr lang="en-US" dirty="0">
                <a:latin typeface="Georgia (Headings)"/>
              </a:rPr>
              <a:t>FY2024 Total Revenue</a:t>
            </a:r>
            <a:r>
              <a:rPr lang="en-US" sz="1800" b="0" i="0" u="none" strike="noStrike" dirty="0">
                <a:solidFill>
                  <a:srgbClr val="000000"/>
                </a:solidFill>
                <a:effectLst/>
                <a:latin typeface="Arial" panose="020B0604020202020204" pitchFamily="34" charset="0"/>
              </a:rPr>
              <a:t> </a:t>
            </a:r>
            <a:r>
              <a:rPr lang="en-US" b="0" i="0" u="none" strike="noStrike" dirty="0">
                <a:solidFill>
                  <a:srgbClr val="000000"/>
                </a:solidFill>
                <a:effectLst/>
                <a:latin typeface="+mn-lt"/>
              </a:rPr>
              <a:t>$19,281,291 </a:t>
            </a:r>
            <a:endParaRPr lang="en-US" dirty="0">
              <a:latin typeface="+mn-lt"/>
            </a:endParaRPr>
          </a:p>
        </p:txBody>
      </p:sp>
      <p:sp>
        <p:nvSpPr>
          <p:cNvPr id="5" name="Slide Number Placeholder 4">
            <a:extLst>
              <a:ext uri="{FF2B5EF4-FFF2-40B4-BE49-F238E27FC236}">
                <a16:creationId xmlns:a16="http://schemas.microsoft.com/office/drawing/2014/main" id="{87B4F904-6D2E-4CA8-9DD1-6890E94F0044}"/>
              </a:ext>
            </a:extLst>
          </p:cNvPr>
          <p:cNvSpPr>
            <a:spLocks noGrp="1"/>
          </p:cNvSpPr>
          <p:nvPr>
            <p:ph type="sldNum" sz="quarter" idx="4"/>
          </p:nvPr>
        </p:nvSpPr>
        <p:spPr/>
        <p:txBody>
          <a:bodyPr/>
          <a:lstStyle/>
          <a:p>
            <a:fld id="{287F944C-6315-6042-840E-B3BFFC821D31}" type="slidenum">
              <a:rPr lang="en-US" smtClean="0"/>
              <a:pPr/>
              <a:t>35</a:t>
            </a:fld>
            <a:endParaRPr lang="en-US" dirty="0"/>
          </a:p>
        </p:txBody>
      </p:sp>
      <p:graphicFrame>
        <p:nvGraphicFramePr>
          <p:cNvPr id="7" name="Chart 6">
            <a:extLst>
              <a:ext uri="{FF2B5EF4-FFF2-40B4-BE49-F238E27FC236}">
                <a16:creationId xmlns:a16="http://schemas.microsoft.com/office/drawing/2014/main" id="{8C3E0B7B-CA00-45F2-BDDC-E59330448073}"/>
              </a:ext>
            </a:extLst>
          </p:cNvPr>
          <p:cNvGraphicFramePr>
            <a:graphicFrameLocks noGrp="1"/>
          </p:cNvGraphicFramePr>
          <p:nvPr>
            <p:extLst>
              <p:ext uri="{D42A27DB-BD31-4B8C-83A1-F6EECF244321}">
                <p14:modId xmlns:p14="http://schemas.microsoft.com/office/powerpoint/2010/main" val="4215381201"/>
              </p:ext>
            </p:extLst>
          </p:nvPr>
        </p:nvGraphicFramePr>
        <p:xfrm>
          <a:off x="252350" y="1170432"/>
          <a:ext cx="8639299" cy="4895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F8AE79B-E3E6-CA75-482C-824ACA90CA0B}"/>
              </a:ext>
            </a:extLst>
          </p:cNvPr>
          <p:cNvGraphicFramePr>
            <a:graphicFrameLocks/>
          </p:cNvGraphicFramePr>
          <p:nvPr>
            <p:extLst>
              <p:ext uri="{D42A27DB-BD31-4B8C-83A1-F6EECF244321}">
                <p14:modId xmlns:p14="http://schemas.microsoft.com/office/powerpoint/2010/main" val="2433604728"/>
              </p:ext>
            </p:extLst>
          </p:nvPr>
        </p:nvGraphicFramePr>
        <p:xfrm>
          <a:off x="542394" y="1483758"/>
          <a:ext cx="8059209" cy="50551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171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6C4B-8222-3E81-AD07-1B2E22A6C19E}"/>
              </a:ext>
            </a:extLst>
          </p:cNvPr>
          <p:cNvSpPr>
            <a:spLocks noGrp="1"/>
          </p:cNvSpPr>
          <p:nvPr>
            <p:ph type="title"/>
          </p:nvPr>
        </p:nvSpPr>
        <p:spPr/>
        <p:txBody>
          <a:bodyPr/>
          <a:lstStyle/>
          <a:p>
            <a:r>
              <a:rPr lang="en-US" dirty="0"/>
              <a:t>Fy2024 Total Expenses $19,232,137</a:t>
            </a:r>
          </a:p>
        </p:txBody>
      </p:sp>
      <p:sp>
        <p:nvSpPr>
          <p:cNvPr id="4" name="Slide Number Placeholder 3">
            <a:extLst>
              <a:ext uri="{FF2B5EF4-FFF2-40B4-BE49-F238E27FC236}">
                <a16:creationId xmlns:a16="http://schemas.microsoft.com/office/drawing/2014/main" id="{98B0F430-4909-2BB9-910A-AAD40FCA325C}"/>
              </a:ext>
            </a:extLst>
          </p:cNvPr>
          <p:cNvSpPr>
            <a:spLocks noGrp="1"/>
          </p:cNvSpPr>
          <p:nvPr>
            <p:ph type="sldNum" sz="quarter" idx="4"/>
          </p:nvPr>
        </p:nvSpPr>
        <p:spPr/>
        <p:txBody>
          <a:bodyPr/>
          <a:lstStyle/>
          <a:p>
            <a:fld id="{287F944C-6315-6042-840E-B3BFFC821D31}" type="slidenum">
              <a:rPr lang="en-US" smtClean="0"/>
              <a:pPr/>
              <a:t>36</a:t>
            </a:fld>
            <a:endParaRPr lang="en-US" dirty="0"/>
          </a:p>
        </p:txBody>
      </p:sp>
      <p:graphicFrame>
        <p:nvGraphicFramePr>
          <p:cNvPr id="5" name="Content Placeholder 4">
            <a:extLst>
              <a:ext uri="{FF2B5EF4-FFF2-40B4-BE49-F238E27FC236}">
                <a16:creationId xmlns:a16="http://schemas.microsoft.com/office/drawing/2014/main" id="{228FE039-735C-0C78-4B01-692F711F9F6E}"/>
              </a:ext>
            </a:extLst>
          </p:cNvPr>
          <p:cNvGraphicFramePr>
            <a:graphicFrameLocks noGrp="1"/>
          </p:cNvGraphicFramePr>
          <p:nvPr>
            <p:ph idx="1"/>
            <p:extLst>
              <p:ext uri="{D42A27DB-BD31-4B8C-83A1-F6EECF244321}">
                <p14:modId xmlns:p14="http://schemas.microsoft.com/office/powerpoint/2010/main" val="1246868663"/>
              </p:ext>
            </p:extLst>
          </p:nvPr>
        </p:nvGraphicFramePr>
        <p:xfrm>
          <a:off x="457200" y="1405227"/>
          <a:ext cx="8229600" cy="471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605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8DFD51-A8B7-7F49-A989-9035010645A7}"/>
              </a:ext>
            </a:extLst>
          </p:cNvPr>
          <p:cNvSpPr>
            <a:spLocks noGrp="1"/>
          </p:cNvSpPr>
          <p:nvPr>
            <p:ph type="title"/>
          </p:nvPr>
        </p:nvSpPr>
        <p:spPr/>
        <p:txBody>
          <a:bodyPr/>
          <a:lstStyle/>
          <a:p>
            <a:r>
              <a:rPr lang="en-US" dirty="0"/>
              <a:t>Vision, Mission, Values</a:t>
            </a:r>
          </a:p>
        </p:txBody>
      </p:sp>
      <p:sp>
        <p:nvSpPr>
          <p:cNvPr id="7" name="Content Placeholder 6">
            <a:extLst>
              <a:ext uri="{FF2B5EF4-FFF2-40B4-BE49-F238E27FC236}">
                <a16:creationId xmlns:a16="http://schemas.microsoft.com/office/drawing/2014/main" id="{97AF1405-DA62-F560-5064-07E60FB9A1AC}"/>
              </a:ext>
            </a:extLst>
          </p:cNvPr>
          <p:cNvSpPr>
            <a:spLocks noGrp="1"/>
          </p:cNvSpPr>
          <p:nvPr>
            <p:ph idx="1"/>
          </p:nvPr>
        </p:nvSpPr>
        <p:spPr>
          <a:xfrm>
            <a:off x="457200" y="1207536"/>
            <a:ext cx="5142090" cy="4642961"/>
          </a:xfrm>
        </p:spPr>
        <p:txBody>
          <a:bodyPr/>
          <a:lstStyle/>
          <a:p>
            <a:pPr marL="0" indent="0">
              <a:buNone/>
            </a:pPr>
            <a:r>
              <a:rPr lang="en-US" sz="1800" i="1" dirty="0"/>
              <a:t>MHB’s </a:t>
            </a:r>
            <a:r>
              <a:rPr lang="en-US" sz="1800" b="1" i="1" dirty="0">
                <a:solidFill>
                  <a:schemeClr val="accent1"/>
                </a:solidFill>
              </a:rPr>
              <a:t>vision</a:t>
            </a:r>
            <a:r>
              <a:rPr lang="en-US" sz="1800" i="1" dirty="0"/>
              <a:t> is to be a strategic visionary leader investing in and strengthening an integrated system of social, behavioral, and physical health services to build an equitable, thriving community.</a:t>
            </a:r>
          </a:p>
          <a:p>
            <a:pPr marL="0" indent="0">
              <a:buNone/>
            </a:pPr>
            <a:r>
              <a:rPr lang="en-US" sz="1800" i="1" dirty="0"/>
              <a:t>We’re on a </a:t>
            </a:r>
            <a:r>
              <a:rPr lang="en-US" sz="1800" b="1" i="1" dirty="0">
                <a:solidFill>
                  <a:schemeClr val="accent1"/>
                </a:solidFill>
              </a:rPr>
              <a:t>mission</a:t>
            </a:r>
            <a:r>
              <a:rPr lang="en-US" sz="1800" i="1" dirty="0">
                <a:solidFill>
                  <a:schemeClr val="accent1"/>
                </a:solidFill>
              </a:rPr>
              <a:t> </a:t>
            </a:r>
            <a:r>
              <a:rPr lang="en-US" sz="1800" i="1" dirty="0"/>
              <a:t>to improve the quality of life for city residents by investing and participating in a coordinated system of social, behavioral, and physical health services aligned with community priorities.</a:t>
            </a:r>
          </a:p>
        </p:txBody>
      </p:sp>
      <p:sp>
        <p:nvSpPr>
          <p:cNvPr id="4" name="Slide Number Placeholder 3">
            <a:extLst>
              <a:ext uri="{FF2B5EF4-FFF2-40B4-BE49-F238E27FC236}">
                <a16:creationId xmlns:a16="http://schemas.microsoft.com/office/drawing/2014/main" id="{7A605659-FAF2-B675-A913-36F73C220A8A}"/>
              </a:ext>
            </a:extLst>
          </p:cNvPr>
          <p:cNvSpPr>
            <a:spLocks noGrp="1"/>
          </p:cNvSpPr>
          <p:nvPr>
            <p:ph type="sldNum" sz="quarter" idx="4"/>
          </p:nvPr>
        </p:nvSpPr>
        <p:spPr/>
        <p:txBody>
          <a:bodyPr/>
          <a:lstStyle/>
          <a:p>
            <a:fld id="{287F944C-6315-6042-840E-B3BFFC821D31}" type="slidenum">
              <a:rPr lang="en-US" smtClean="0"/>
              <a:pPr/>
              <a:t>4</a:t>
            </a:fld>
            <a:endParaRPr lang="en-US" dirty="0"/>
          </a:p>
        </p:txBody>
      </p:sp>
      <p:sp>
        <p:nvSpPr>
          <p:cNvPr id="12" name="TextBox 11">
            <a:extLst>
              <a:ext uri="{FF2B5EF4-FFF2-40B4-BE49-F238E27FC236}">
                <a16:creationId xmlns:a16="http://schemas.microsoft.com/office/drawing/2014/main" id="{F0A4061A-30DD-BC9A-81EA-47A301D91969}"/>
              </a:ext>
            </a:extLst>
          </p:cNvPr>
          <p:cNvSpPr txBox="1"/>
          <p:nvPr/>
        </p:nvSpPr>
        <p:spPr>
          <a:xfrm>
            <a:off x="457199" y="3819172"/>
            <a:ext cx="5322711" cy="2276521"/>
          </a:xfrm>
          <a:prstGeom prst="rect">
            <a:avLst/>
          </a:prstGeom>
          <a:noFill/>
        </p:spPr>
        <p:txBody>
          <a:bodyPr wrap="square" rtlCol="0">
            <a:spAutoFit/>
          </a:bodyPr>
          <a:lstStyle/>
          <a:p>
            <a:pPr algn="ctr">
              <a:lnSpc>
                <a:spcPct val="114000"/>
              </a:lnSpc>
            </a:pPr>
            <a:r>
              <a:rPr lang="en-US" b="1" i="1" dirty="0">
                <a:solidFill>
                  <a:schemeClr val="accent1"/>
                </a:solidFill>
                <a:latin typeface="Arial" panose="020B0604020202020204" pitchFamily="34" charset="0"/>
                <a:cs typeface="Arial" panose="020B0604020202020204" pitchFamily="34" charset="0"/>
              </a:rPr>
              <a:t>Values</a:t>
            </a:r>
          </a:p>
          <a:p>
            <a:pPr algn="ctr">
              <a:lnSpc>
                <a:spcPct val="114000"/>
              </a:lnSpc>
            </a:pPr>
            <a:r>
              <a:rPr lang="en-US" i="1" dirty="0">
                <a:solidFill>
                  <a:schemeClr val="tx2"/>
                </a:solidFill>
                <a:latin typeface="Arial" panose="020B0604020202020204" pitchFamily="34" charset="0"/>
                <a:cs typeface="Arial" panose="020B0604020202020204" pitchFamily="34" charset="0"/>
              </a:rPr>
              <a:t>Stewardship and Accountability</a:t>
            </a:r>
          </a:p>
          <a:p>
            <a:pPr algn="ctr">
              <a:lnSpc>
                <a:spcPct val="114000"/>
              </a:lnSpc>
            </a:pPr>
            <a:r>
              <a:rPr lang="en-US" i="1" dirty="0">
                <a:solidFill>
                  <a:schemeClr val="tx2"/>
                </a:solidFill>
                <a:latin typeface="Arial" panose="020B0604020202020204" pitchFamily="34" charset="0"/>
                <a:cs typeface="Arial" panose="020B0604020202020204" pitchFamily="34" charset="0"/>
              </a:rPr>
              <a:t>Person-Centered</a:t>
            </a:r>
          </a:p>
          <a:p>
            <a:pPr algn="ctr">
              <a:lnSpc>
                <a:spcPct val="114000"/>
              </a:lnSpc>
            </a:pPr>
            <a:r>
              <a:rPr lang="en-US" i="1" dirty="0">
                <a:solidFill>
                  <a:schemeClr val="tx2"/>
                </a:solidFill>
                <a:latin typeface="Arial" panose="020B0604020202020204" pitchFamily="34" charset="0"/>
                <a:cs typeface="Arial" panose="020B0604020202020204" pitchFamily="34" charset="0"/>
              </a:rPr>
              <a:t>Collaborative Leadership </a:t>
            </a:r>
          </a:p>
          <a:p>
            <a:pPr algn="ctr">
              <a:lnSpc>
                <a:spcPct val="114000"/>
              </a:lnSpc>
            </a:pPr>
            <a:r>
              <a:rPr lang="en-US" i="1" dirty="0">
                <a:solidFill>
                  <a:schemeClr val="tx2"/>
                </a:solidFill>
                <a:latin typeface="Arial" panose="020B0604020202020204" pitchFamily="34" charset="0"/>
                <a:cs typeface="Arial" panose="020B0604020202020204" pitchFamily="34" charset="0"/>
              </a:rPr>
              <a:t>                Excellence			</a:t>
            </a:r>
          </a:p>
          <a:p>
            <a:pPr algn="ctr">
              <a:lnSpc>
                <a:spcPct val="114000"/>
              </a:lnSpc>
            </a:pPr>
            <a:r>
              <a:rPr lang="en-US" i="1" dirty="0">
                <a:solidFill>
                  <a:schemeClr val="tx2"/>
                </a:solidFill>
                <a:latin typeface="Arial" panose="020B0604020202020204" pitchFamily="34" charset="0"/>
                <a:cs typeface="Arial" panose="020B0604020202020204" pitchFamily="34" charset="0"/>
              </a:rPr>
              <a:t>     Effectiveness Through Learning	                                           Measurable Impact</a:t>
            </a:r>
          </a:p>
        </p:txBody>
      </p:sp>
      <p:pic>
        <p:nvPicPr>
          <p:cNvPr id="15" name="Picture 14">
            <a:extLst>
              <a:ext uri="{FF2B5EF4-FFF2-40B4-BE49-F238E27FC236}">
                <a16:creationId xmlns:a16="http://schemas.microsoft.com/office/drawing/2014/main" id="{B78BCB77-EAE7-8D82-5C32-84F8EB712BF8}"/>
              </a:ext>
            </a:extLst>
          </p:cNvPr>
          <p:cNvPicPr>
            <a:picLocks noChangeAspect="1"/>
          </p:cNvPicPr>
          <p:nvPr/>
        </p:nvPicPr>
        <p:blipFill>
          <a:blip r:embed="rId3"/>
          <a:stretch>
            <a:fillRect/>
          </a:stretch>
        </p:blipFill>
        <p:spPr>
          <a:xfrm>
            <a:off x="5779910" y="1620995"/>
            <a:ext cx="2862032" cy="3816042"/>
          </a:xfrm>
          <a:prstGeom prst="rect">
            <a:avLst/>
          </a:prstGeom>
        </p:spPr>
      </p:pic>
      <p:sp>
        <p:nvSpPr>
          <p:cNvPr id="17" name="TextBox 16">
            <a:extLst>
              <a:ext uri="{FF2B5EF4-FFF2-40B4-BE49-F238E27FC236}">
                <a16:creationId xmlns:a16="http://schemas.microsoft.com/office/drawing/2014/main" id="{AE8D400E-A1A2-7F56-55E8-2038E9F97E31}"/>
              </a:ext>
            </a:extLst>
          </p:cNvPr>
          <p:cNvSpPr txBox="1"/>
          <p:nvPr/>
        </p:nvSpPr>
        <p:spPr>
          <a:xfrm>
            <a:off x="6308646" y="5443199"/>
            <a:ext cx="1965603" cy="215444"/>
          </a:xfrm>
          <a:prstGeom prst="rect">
            <a:avLst/>
          </a:prstGeom>
          <a:noFill/>
        </p:spPr>
        <p:txBody>
          <a:bodyPr wrap="none" rtlCol="0">
            <a:spAutoFit/>
          </a:bodyPr>
          <a:lstStyle/>
          <a:p>
            <a:r>
              <a:rPr lang="en-US" sz="800" i="1" dirty="0"/>
              <a:t>Photo image from Architectural Digest</a:t>
            </a:r>
          </a:p>
        </p:txBody>
      </p:sp>
    </p:spTree>
    <p:extLst>
      <p:ext uri="{BB962C8B-B14F-4D97-AF65-F5344CB8AC3E}">
        <p14:creationId xmlns:p14="http://schemas.microsoft.com/office/powerpoint/2010/main" val="118826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E892-CAB1-AAEE-FDAA-A69899627CF5}"/>
              </a:ext>
            </a:extLst>
          </p:cNvPr>
          <p:cNvSpPr>
            <a:spLocks noGrp="1"/>
          </p:cNvSpPr>
          <p:nvPr>
            <p:ph type="title"/>
          </p:nvPr>
        </p:nvSpPr>
        <p:spPr/>
        <p:txBody>
          <a:bodyPr/>
          <a:lstStyle/>
          <a:p>
            <a:r>
              <a:rPr lang="en-US" dirty="0"/>
              <a:t>Brief History</a:t>
            </a:r>
          </a:p>
        </p:txBody>
      </p:sp>
      <p:sp>
        <p:nvSpPr>
          <p:cNvPr id="3" name="Content Placeholder 2">
            <a:extLst>
              <a:ext uri="{FF2B5EF4-FFF2-40B4-BE49-F238E27FC236}">
                <a16:creationId xmlns:a16="http://schemas.microsoft.com/office/drawing/2014/main" id="{D7A284BE-C6BF-FBAC-E658-C7A467B8F32A}"/>
              </a:ext>
            </a:extLst>
          </p:cNvPr>
          <p:cNvSpPr>
            <a:spLocks noGrp="1"/>
          </p:cNvSpPr>
          <p:nvPr>
            <p:ph idx="1"/>
          </p:nvPr>
        </p:nvSpPr>
        <p:spPr/>
        <p:txBody>
          <a:bodyPr/>
          <a:lstStyle/>
          <a:p>
            <a:r>
              <a:rPr lang="en-US" sz="1700" b="1" dirty="0"/>
              <a:t>1992</a:t>
            </a:r>
            <a:r>
              <a:rPr lang="en-US" sz="1700" dirty="0"/>
              <a:t> – Voters approve Community Mental Health Fund (CMHF) mil tax – $0.09 of every $100 assessed property value</a:t>
            </a:r>
          </a:p>
          <a:p>
            <a:r>
              <a:rPr lang="en-US" sz="1700" b="1" dirty="0"/>
              <a:t>January 1994 </a:t>
            </a:r>
            <a:r>
              <a:rPr lang="en-US" sz="1700" dirty="0"/>
              <a:t>– MHB established with two employees (Don Cuvo, founding Executive Director)</a:t>
            </a:r>
          </a:p>
          <a:p>
            <a:r>
              <a:rPr lang="en-US" sz="1700" b="1" dirty="0"/>
              <a:t>March 1997 </a:t>
            </a:r>
            <a:r>
              <a:rPr lang="en-US" sz="1700" dirty="0"/>
              <a:t>– First Community Children’s Services Fund (CCSF) ballot initiative fails</a:t>
            </a:r>
          </a:p>
          <a:p>
            <a:r>
              <a:rPr lang="en-US" sz="1700" b="1" dirty="0"/>
              <a:t>2004</a:t>
            </a:r>
            <a:r>
              <a:rPr lang="en-US" sz="1700" dirty="0"/>
              <a:t> – First federal grant award; voters approve CCSF mil tax $0.19 of every $100 assessed property value</a:t>
            </a:r>
          </a:p>
          <a:p>
            <a:r>
              <a:rPr lang="en-US" sz="1700" b="1" dirty="0"/>
              <a:t>2012</a:t>
            </a:r>
            <a:r>
              <a:rPr lang="en-US" sz="1700" dirty="0"/>
              <a:t> – Retiring Executive Director Don Cuvo succeeded by Jama Dodson</a:t>
            </a:r>
          </a:p>
          <a:p>
            <a:r>
              <a:rPr lang="en-US" sz="1700" b="1" dirty="0"/>
              <a:t>November 2020 </a:t>
            </a:r>
            <a:r>
              <a:rPr lang="en-US" sz="1700" dirty="0"/>
              <a:t>– Voters approve $0.06 increase to CCSF tax reaching the statutory ceiling of $0.25 of every $100 assessed property value</a:t>
            </a:r>
          </a:p>
          <a:p>
            <a:r>
              <a:rPr lang="en-US" sz="1700" b="1" dirty="0"/>
              <a:t>July 2021 </a:t>
            </a:r>
            <a:r>
              <a:rPr lang="en-US" sz="1700" dirty="0"/>
              <a:t>– Retiring ED Jama Dodson succeeded by Deputy Director Cassandra Kaufman</a:t>
            </a:r>
          </a:p>
          <a:p>
            <a:r>
              <a:rPr lang="en-US" sz="1700" b="1" dirty="0"/>
              <a:t>July 2023 </a:t>
            </a:r>
            <a:r>
              <a:rPr lang="en-US" sz="1700" dirty="0"/>
              <a:t>– MHB offices move from Union Station in Downtown West to Peabody Plaza in Downtown</a:t>
            </a:r>
          </a:p>
        </p:txBody>
      </p:sp>
      <p:sp>
        <p:nvSpPr>
          <p:cNvPr id="4" name="Slide Number Placeholder 3">
            <a:extLst>
              <a:ext uri="{FF2B5EF4-FFF2-40B4-BE49-F238E27FC236}">
                <a16:creationId xmlns:a16="http://schemas.microsoft.com/office/drawing/2014/main" id="{5F48B24B-0FD5-0CB3-F024-7DFE4FB864EA}"/>
              </a:ext>
            </a:extLst>
          </p:cNvPr>
          <p:cNvSpPr>
            <a:spLocks noGrp="1"/>
          </p:cNvSpPr>
          <p:nvPr>
            <p:ph type="sldNum" sz="quarter" idx="4"/>
          </p:nvPr>
        </p:nvSpPr>
        <p:spPr/>
        <p:txBody>
          <a:bodyPr/>
          <a:lstStyle/>
          <a:p>
            <a:fld id="{287F944C-6315-6042-840E-B3BFFC821D31}" type="slidenum">
              <a:rPr lang="en-US" smtClean="0"/>
              <a:pPr/>
              <a:t>5</a:t>
            </a:fld>
            <a:endParaRPr lang="en-US" dirty="0"/>
          </a:p>
        </p:txBody>
      </p:sp>
    </p:spTree>
    <p:extLst>
      <p:ext uri="{BB962C8B-B14F-4D97-AF65-F5344CB8AC3E}">
        <p14:creationId xmlns:p14="http://schemas.microsoft.com/office/powerpoint/2010/main" val="47485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4CFC66-1DDB-7698-9479-571CF13781E3}"/>
              </a:ext>
            </a:extLst>
          </p:cNvPr>
          <p:cNvSpPr>
            <a:spLocks noGrp="1"/>
          </p:cNvSpPr>
          <p:nvPr>
            <p:ph type="sldNum" sz="quarter" idx="4"/>
          </p:nvPr>
        </p:nvSpPr>
        <p:spPr/>
        <p:txBody>
          <a:bodyPr/>
          <a:lstStyle/>
          <a:p>
            <a:fld id="{287F944C-6315-6042-840E-B3BFFC821D31}" type="slidenum">
              <a:rPr lang="en-US" smtClean="0"/>
              <a:pPr/>
              <a:t>6</a:t>
            </a:fld>
            <a:endParaRPr lang="en-US" dirty="0"/>
          </a:p>
        </p:txBody>
      </p:sp>
      <p:graphicFrame>
        <p:nvGraphicFramePr>
          <p:cNvPr id="2" name="Table 1">
            <a:extLst>
              <a:ext uri="{FF2B5EF4-FFF2-40B4-BE49-F238E27FC236}">
                <a16:creationId xmlns:a16="http://schemas.microsoft.com/office/drawing/2014/main" id="{6EA9AED9-5745-18C7-BA01-785B8769A16B}"/>
              </a:ext>
            </a:extLst>
          </p:cNvPr>
          <p:cNvGraphicFramePr>
            <a:graphicFrameLocks noGrp="1"/>
          </p:cNvGraphicFramePr>
          <p:nvPr>
            <p:extLst>
              <p:ext uri="{D42A27DB-BD31-4B8C-83A1-F6EECF244321}">
                <p14:modId xmlns:p14="http://schemas.microsoft.com/office/powerpoint/2010/main" val="2733272579"/>
              </p:ext>
            </p:extLst>
          </p:nvPr>
        </p:nvGraphicFramePr>
        <p:xfrm>
          <a:off x="161600" y="136526"/>
          <a:ext cx="8812462" cy="5803358"/>
        </p:xfrm>
        <a:graphic>
          <a:graphicData uri="http://schemas.openxmlformats.org/drawingml/2006/table">
            <a:tbl>
              <a:tblPr firstRow="1" firstCol="1" bandRow="1"/>
              <a:tblGrid>
                <a:gridCol w="1835499">
                  <a:extLst>
                    <a:ext uri="{9D8B030D-6E8A-4147-A177-3AD203B41FA5}">
                      <a16:colId xmlns:a16="http://schemas.microsoft.com/office/drawing/2014/main" val="508735637"/>
                    </a:ext>
                  </a:extLst>
                </a:gridCol>
                <a:gridCol w="1571244">
                  <a:extLst>
                    <a:ext uri="{9D8B030D-6E8A-4147-A177-3AD203B41FA5}">
                      <a16:colId xmlns:a16="http://schemas.microsoft.com/office/drawing/2014/main" val="797800634"/>
                    </a:ext>
                  </a:extLst>
                </a:gridCol>
                <a:gridCol w="1356985">
                  <a:extLst>
                    <a:ext uri="{9D8B030D-6E8A-4147-A177-3AD203B41FA5}">
                      <a16:colId xmlns:a16="http://schemas.microsoft.com/office/drawing/2014/main" val="2442501122"/>
                    </a:ext>
                  </a:extLst>
                </a:gridCol>
                <a:gridCol w="1999767">
                  <a:extLst>
                    <a:ext uri="{9D8B030D-6E8A-4147-A177-3AD203B41FA5}">
                      <a16:colId xmlns:a16="http://schemas.microsoft.com/office/drawing/2014/main" val="1980362097"/>
                    </a:ext>
                  </a:extLst>
                </a:gridCol>
                <a:gridCol w="1071303">
                  <a:extLst>
                    <a:ext uri="{9D8B030D-6E8A-4147-A177-3AD203B41FA5}">
                      <a16:colId xmlns:a16="http://schemas.microsoft.com/office/drawing/2014/main" val="2998108810"/>
                    </a:ext>
                  </a:extLst>
                </a:gridCol>
                <a:gridCol w="977664">
                  <a:extLst>
                    <a:ext uri="{9D8B030D-6E8A-4147-A177-3AD203B41FA5}">
                      <a16:colId xmlns:a16="http://schemas.microsoft.com/office/drawing/2014/main" val="1747600693"/>
                    </a:ext>
                  </a:extLst>
                </a:gridCol>
              </a:tblGrid>
              <a:tr h="338962">
                <a:tc>
                  <a:txBody>
                    <a:bodyPr/>
                    <a:lstStyle/>
                    <a:p>
                      <a:pPr marL="0" marR="0" algn="ctr">
                        <a:spcBef>
                          <a:spcPts val="0"/>
                        </a:spcBef>
                        <a:spcAft>
                          <a:spcPts val="0"/>
                        </a:spcAft>
                      </a:pPr>
                      <a:r>
                        <a:rPr lang="en-US" sz="1000" b="1" u="sng"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Name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Employer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Neighborhood</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Email</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Phone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tc>
                  <a:txBody>
                    <a:bodyPr/>
                    <a:lstStyle/>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spcBef>
                          <a:spcPts val="0"/>
                        </a:spcBef>
                        <a:spcAft>
                          <a:spcPts val="0"/>
                        </a:spcAft>
                      </a:pPr>
                      <a:r>
                        <a:rPr lang="en-US" sz="1000" b="1" dirty="0">
                          <a:solidFill>
                            <a:srgbClr val="FFFFFF"/>
                          </a:solidFill>
                          <a:effectLst/>
                          <a:latin typeface="Georgia" panose="02040502050405020303" pitchFamily="18" charset="0"/>
                          <a:ea typeface="Arial" panose="020B0604020202020204" pitchFamily="34" charset="0"/>
                          <a:cs typeface="Times New Roman" panose="02020603050405020304" pitchFamily="18" charset="0"/>
                        </a:rPr>
                        <a:t>Term</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695"/>
                    </a:solidFill>
                  </a:tcPr>
                </a:tc>
                <a:extLst>
                  <a:ext uri="{0D108BD9-81ED-4DB2-BD59-A6C34878D82A}">
                    <a16:rowId xmlns:a16="http://schemas.microsoft.com/office/drawing/2014/main" val="3571730084"/>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Andrea Blaylock, LCSW, CEAP, SAP</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Emerson</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DeBaliviere Place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andiblaylockstl@gmail.com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773.771.1692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12/31/2025</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056620"/>
                  </a:ext>
                </a:extLst>
              </a:tr>
              <a:tr h="481685">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Terrell Carter, DMin</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i="1"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Board Chair &amp;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i="1"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Housing Committee Chair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Lindenwood Place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terrellcarter@msn.com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314.704.9111</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04/30/2024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978462"/>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Vander Corliss, MAcc</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United Way of Greater St. Louis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Downtown</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Calibri" panose="020F0502020204030204" pitchFamily="34" charset="0"/>
                        </a:rPr>
                        <a:t>vander.corliss@stl.unitedway.org</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314.610.4770</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965273"/>
                  </a:ext>
                </a:extLst>
              </a:tr>
              <a:tr h="361265">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Linda Grayson,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i="1"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Personnel Committee Chair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May Company (Retired)</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Central West End</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Calibri" panose="020F0502020204030204" pitchFamily="34" charset="0"/>
                        </a:rPr>
                        <a:t>graysonlc@aol.com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314.550.2769</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04/30/2024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50373"/>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Ronald Griffin, MHA, BSN, RN</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St. Louis County Department of Health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Penrose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rcgriffin1@hotmail.com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314.766.0387</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04/30/2024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189999"/>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Mario Hamell, BA</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Parallon</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Gravois Park</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mlhfg8@yahoo.com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314.458.8203</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04/30/2024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78637"/>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Marcia Hayes-Harris, MA</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Beyond Housing</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West End</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mhvelt74@gmail.com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rPr>
                        <a:t> </a:t>
                      </a: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314-348-5478</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12/31/2026</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027067"/>
                  </a:ext>
                </a:extLst>
              </a:tr>
              <a:tr h="361265">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Carolyn Jackson, MA</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i="1"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Nominating Committee Chair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Confluence Academy</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Enright</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emmonstravel@yahoo.com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314.210.9240</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641306"/>
                  </a:ext>
                </a:extLst>
              </a:tr>
              <a:tr h="481685">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Julia López, PhD, MPH, LCSW</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i="1"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Program Committee Chair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Washington University School of Medicine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Forest Park Southeast</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julialopez@wustl.edu</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314.704.6770</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667364"/>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Lisa Mulligan, MSW</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Girls on the Run St. Louis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Shaw</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lisa@gotrstl.org</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314.922.6587</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886800"/>
                  </a:ext>
                </a:extLst>
              </a:tr>
              <a:tr h="454338">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Cassandra Pinkston, MPA</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Higher Education Consortium of St. Louis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Shaw</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cpinkston@hecstl.org</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314.397.5687</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(Home)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92375"/>
                  </a:ext>
                </a:extLst>
              </a:tr>
              <a:tr h="605784">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Robert Poirier, MD, MBA</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i="1"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Secretary/Treasurer &amp; Finance—Investment  Committee Chair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Washington University School of Medicine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Central West End</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Calibri" panose="020F0502020204030204" pitchFamily="34" charset="0"/>
                        </a:rPr>
                        <a:t>poirierr@wustl.edu</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314.761.7252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12/31/2022</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391107"/>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Donna Schmitt, JD</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i="1"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Vice Chair</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Armstrong Teasdale, LLP</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St. Louis Hills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u="sng" dirty="0">
                          <a:solidFill>
                            <a:schemeClr val="accent4"/>
                          </a:solidFill>
                          <a:effectLst/>
                          <a:latin typeface="Georgia" panose="02040502050405020303" pitchFamily="18" charset="0"/>
                          <a:ea typeface="Arial" panose="020B0604020202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dschmitt@atllp.com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314.202.1643</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12/31/2024</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 </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55500"/>
                  </a:ext>
                </a:extLst>
              </a:tr>
              <a:tr h="338962">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Janice Thomas, BS</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VOYCE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Times New Roman" panose="02020603050405020304" pitchFamily="18" charset="0"/>
                        </a:rPr>
                        <a:t>Skinker-DeBaliviere</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accent4"/>
                          </a:solidFill>
                          <a:effectLst/>
                          <a:latin typeface="Georgia" panose="02040502050405020303" pitchFamily="18" charset="0"/>
                          <a:ea typeface="Arial" panose="020B0604020202020204" pitchFamily="34" charset="0"/>
                          <a:cs typeface="Times New Roman" panose="02020603050405020304" pitchFamily="18" charset="0"/>
                        </a:rPr>
                        <a:t>jsthomas591@gmail.com</a:t>
                      </a:r>
                      <a:endParaRPr lang="en-US" sz="10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314.412.6473</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65695"/>
                          </a:solidFill>
                          <a:effectLst/>
                          <a:latin typeface="Georgia" panose="02040502050405020303" pitchFamily="18" charset="0"/>
                          <a:ea typeface="Arial" panose="020B0604020202020204" pitchFamily="34" charset="0"/>
                          <a:cs typeface="Calibri" panose="020F0502020204030204" pitchFamily="34" charset="0"/>
                        </a:rPr>
                        <a:t>03/25/2026</a:t>
                      </a:r>
                      <a:endParaRPr lang="en-US" sz="1000" dirty="0">
                        <a:effectLst/>
                        <a:latin typeface="Arial" panose="020B0604020202020204" pitchFamily="34" charset="0"/>
                        <a:ea typeface="Arial" panose="020B0604020202020204" pitchFamily="34" charset="0"/>
                        <a:cs typeface="Times New Roman" panose="02020603050405020304" pitchFamily="18" charset="0"/>
                      </a:endParaRPr>
                    </a:p>
                  </a:txBody>
                  <a:tcPr marL="49035" marR="49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82253"/>
                  </a:ext>
                </a:extLst>
              </a:tr>
            </a:tbl>
          </a:graphicData>
        </a:graphic>
      </p:graphicFrame>
    </p:spTree>
    <p:extLst>
      <p:ext uri="{BB962C8B-B14F-4D97-AF65-F5344CB8AC3E}">
        <p14:creationId xmlns:p14="http://schemas.microsoft.com/office/powerpoint/2010/main" val="67007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79B67-D1FC-51CD-94E9-C296C1BDD41F}"/>
              </a:ext>
            </a:extLst>
          </p:cNvPr>
          <p:cNvSpPr>
            <a:spLocks noGrp="1"/>
          </p:cNvSpPr>
          <p:nvPr>
            <p:ph type="title"/>
          </p:nvPr>
        </p:nvSpPr>
        <p:spPr/>
        <p:txBody>
          <a:bodyPr/>
          <a:lstStyle/>
          <a:p>
            <a:r>
              <a:rPr lang="en-US" dirty="0"/>
              <a:t>MHB Trustees</a:t>
            </a:r>
          </a:p>
        </p:txBody>
      </p:sp>
      <p:pic>
        <p:nvPicPr>
          <p:cNvPr id="6" name="Content Placeholder 5">
            <a:extLst>
              <a:ext uri="{FF2B5EF4-FFF2-40B4-BE49-F238E27FC236}">
                <a16:creationId xmlns:a16="http://schemas.microsoft.com/office/drawing/2014/main" id="{33AED79A-88C7-1E3B-3DEA-841524C8A5CA}"/>
              </a:ext>
            </a:extLst>
          </p:cNvPr>
          <p:cNvPicPr>
            <a:picLocks noGrp="1" noChangeAspect="1"/>
          </p:cNvPicPr>
          <p:nvPr>
            <p:ph idx="1"/>
          </p:nvPr>
        </p:nvPicPr>
        <p:blipFill>
          <a:blip r:embed="rId3"/>
          <a:stretch>
            <a:fillRect/>
          </a:stretch>
        </p:blipFill>
        <p:spPr>
          <a:xfrm>
            <a:off x="569373" y="1361531"/>
            <a:ext cx="810838" cy="1005927"/>
          </a:xfrm>
          <a:prstGeom prst="rect">
            <a:avLst/>
          </a:prstGeom>
        </p:spPr>
      </p:pic>
      <p:sp>
        <p:nvSpPr>
          <p:cNvPr id="3" name="Slide Number Placeholder 2">
            <a:extLst>
              <a:ext uri="{FF2B5EF4-FFF2-40B4-BE49-F238E27FC236}">
                <a16:creationId xmlns:a16="http://schemas.microsoft.com/office/drawing/2014/main" id="{6ACEF63B-6B9D-EBAF-5420-B0A10EA9E95B}"/>
              </a:ext>
            </a:extLst>
          </p:cNvPr>
          <p:cNvSpPr>
            <a:spLocks noGrp="1"/>
          </p:cNvSpPr>
          <p:nvPr>
            <p:ph type="sldNum" sz="quarter" idx="4"/>
          </p:nvPr>
        </p:nvSpPr>
        <p:spPr/>
        <p:txBody>
          <a:bodyPr/>
          <a:lstStyle/>
          <a:p>
            <a:fld id="{287F944C-6315-6042-840E-B3BFFC821D31}" type="slidenum">
              <a:rPr lang="en-US" smtClean="0"/>
              <a:pPr/>
              <a:t>7</a:t>
            </a:fld>
            <a:endParaRPr lang="en-US" dirty="0"/>
          </a:p>
        </p:txBody>
      </p:sp>
      <p:pic>
        <p:nvPicPr>
          <p:cNvPr id="7" name="Picture 6">
            <a:extLst>
              <a:ext uri="{FF2B5EF4-FFF2-40B4-BE49-F238E27FC236}">
                <a16:creationId xmlns:a16="http://schemas.microsoft.com/office/drawing/2014/main" id="{6236C927-21F0-D85A-0659-D0CF0FF14C6D}"/>
              </a:ext>
            </a:extLst>
          </p:cNvPr>
          <p:cNvPicPr>
            <a:picLocks noChangeAspect="1"/>
          </p:cNvPicPr>
          <p:nvPr/>
        </p:nvPicPr>
        <p:blipFill>
          <a:blip r:embed="rId4"/>
          <a:stretch>
            <a:fillRect/>
          </a:stretch>
        </p:blipFill>
        <p:spPr>
          <a:xfrm>
            <a:off x="2200894" y="1365094"/>
            <a:ext cx="798645" cy="1005927"/>
          </a:xfrm>
          <a:prstGeom prst="rect">
            <a:avLst/>
          </a:prstGeom>
        </p:spPr>
      </p:pic>
      <p:pic>
        <p:nvPicPr>
          <p:cNvPr id="8" name="Picture 7">
            <a:extLst>
              <a:ext uri="{FF2B5EF4-FFF2-40B4-BE49-F238E27FC236}">
                <a16:creationId xmlns:a16="http://schemas.microsoft.com/office/drawing/2014/main" id="{5316FAB3-666E-FFAC-59E7-06BE3526071F}"/>
              </a:ext>
            </a:extLst>
          </p:cNvPr>
          <p:cNvPicPr>
            <a:picLocks noChangeAspect="1"/>
          </p:cNvPicPr>
          <p:nvPr/>
        </p:nvPicPr>
        <p:blipFill>
          <a:blip r:embed="rId5"/>
          <a:stretch>
            <a:fillRect/>
          </a:stretch>
        </p:blipFill>
        <p:spPr>
          <a:xfrm>
            <a:off x="4027311" y="1355814"/>
            <a:ext cx="798645" cy="999831"/>
          </a:xfrm>
          <a:prstGeom prst="rect">
            <a:avLst/>
          </a:prstGeom>
        </p:spPr>
      </p:pic>
      <p:pic>
        <p:nvPicPr>
          <p:cNvPr id="9" name="Picture 8">
            <a:extLst>
              <a:ext uri="{FF2B5EF4-FFF2-40B4-BE49-F238E27FC236}">
                <a16:creationId xmlns:a16="http://schemas.microsoft.com/office/drawing/2014/main" id="{ACC4D159-DF54-4B35-71FC-109DB8C385C6}"/>
              </a:ext>
            </a:extLst>
          </p:cNvPr>
          <p:cNvPicPr>
            <a:picLocks noChangeAspect="1"/>
          </p:cNvPicPr>
          <p:nvPr/>
        </p:nvPicPr>
        <p:blipFill>
          <a:blip r:embed="rId6"/>
          <a:stretch>
            <a:fillRect/>
          </a:stretch>
        </p:blipFill>
        <p:spPr>
          <a:xfrm>
            <a:off x="5842647" y="1348236"/>
            <a:ext cx="798645" cy="988074"/>
          </a:xfrm>
          <a:prstGeom prst="rect">
            <a:avLst/>
          </a:prstGeom>
        </p:spPr>
      </p:pic>
      <p:pic>
        <p:nvPicPr>
          <p:cNvPr id="10" name="Picture 9">
            <a:extLst>
              <a:ext uri="{FF2B5EF4-FFF2-40B4-BE49-F238E27FC236}">
                <a16:creationId xmlns:a16="http://schemas.microsoft.com/office/drawing/2014/main" id="{2D197DFC-7B29-7DBC-2670-7F3D85108FF6}"/>
              </a:ext>
            </a:extLst>
          </p:cNvPr>
          <p:cNvPicPr>
            <a:picLocks noChangeAspect="1"/>
          </p:cNvPicPr>
          <p:nvPr/>
        </p:nvPicPr>
        <p:blipFill>
          <a:blip r:embed="rId7"/>
          <a:stretch>
            <a:fillRect/>
          </a:stretch>
        </p:blipFill>
        <p:spPr>
          <a:xfrm>
            <a:off x="7657983" y="1293543"/>
            <a:ext cx="798644" cy="988074"/>
          </a:xfrm>
          <a:prstGeom prst="rect">
            <a:avLst/>
          </a:prstGeom>
        </p:spPr>
      </p:pic>
      <p:pic>
        <p:nvPicPr>
          <p:cNvPr id="11" name="Picture 10">
            <a:extLst>
              <a:ext uri="{FF2B5EF4-FFF2-40B4-BE49-F238E27FC236}">
                <a16:creationId xmlns:a16="http://schemas.microsoft.com/office/drawing/2014/main" id="{1525CC23-51FB-4D5E-E77E-BCC43CDE1630}"/>
              </a:ext>
            </a:extLst>
          </p:cNvPr>
          <p:cNvPicPr>
            <a:picLocks noChangeAspect="1"/>
          </p:cNvPicPr>
          <p:nvPr/>
        </p:nvPicPr>
        <p:blipFill>
          <a:blip r:embed="rId8"/>
          <a:stretch>
            <a:fillRect/>
          </a:stretch>
        </p:blipFill>
        <p:spPr>
          <a:xfrm>
            <a:off x="576907" y="3024985"/>
            <a:ext cx="853513" cy="999831"/>
          </a:xfrm>
          <a:prstGeom prst="rect">
            <a:avLst/>
          </a:prstGeom>
        </p:spPr>
      </p:pic>
      <p:pic>
        <p:nvPicPr>
          <p:cNvPr id="13" name="Picture 12">
            <a:extLst>
              <a:ext uri="{FF2B5EF4-FFF2-40B4-BE49-F238E27FC236}">
                <a16:creationId xmlns:a16="http://schemas.microsoft.com/office/drawing/2014/main" id="{A6059344-E9BD-ECED-FFCC-289C27EAC763}"/>
              </a:ext>
            </a:extLst>
          </p:cNvPr>
          <p:cNvPicPr>
            <a:picLocks noChangeAspect="1"/>
          </p:cNvPicPr>
          <p:nvPr/>
        </p:nvPicPr>
        <p:blipFill>
          <a:blip r:embed="rId9"/>
          <a:stretch>
            <a:fillRect/>
          </a:stretch>
        </p:blipFill>
        <p:spPr>
          <a:xfrm>
            <a:off x="2179304" y="3037955"/>
            <a:ext cx="890423" cy="988074"/>
          </a:xfrm>
          <a:prstGeom prst="rect">
            <a:avLst/>
          </a:prstGeom>
        </p:spPr>
      </p:pic>
      <p:pic>
        <p:nvPicPr>
          <p:cNvPr id="14" name="Picture 13">
            <a:extLst>
              <a:ext uri="{FF2B5EF4-FFF2-40B4-BE49-F238E27FC236}">
                <a16:creationId xmlns:a16="http://schemas.microsoft.com/office/drawing/2014/main" id="{309720B4-8C6E-8C8F-81E5-03152393A9BA}"/>
              </a:ext>
            </a:extLst>
          </p:cNvPr>
          <p:cNvPicPr>
            <a:picLocks noChangeAspect="1"/>
          </p:cNvPicPr>
          <p:nvPr/>
        </p:nvPicPr>
        <p:blipFill>
          <a:blip r:embed="rId10"/>
          <a:stretch>
            <a:fillRect/>
          </a:stretch>
        </p:blipFill>
        <p:spPr>
          <a:xfrm>
            <a:off x="4008879" y="2908260"/>
            <a:ext cx="890423" cy="1006565"/>
          </a:xfrm>
          <a:prstGeom prst="rect">
            <a:avLst/>
          </a:prstGeom>
        </p:spPr>
      </p:pic>
      <p:pic>
        <p:nvPicPr>
          <p:cNvPr id="15" name="Picture 14">
            <a:extLst>
              <a:ext uri="{FF2B5EF4-FFF2-40B4-BE49-F238E27FC236}">
                <a16:creationId xmlns:a16="http://schemas.microsoft.com/office/drawing/2014/main" id="{1D1F7F73-8BDD-2A78-2C23-9415A3276BCF}"/>
              </a:ext>
            </a:extLst>
          </p:cNvPr>
          <p:cNvPicPr>
            <a:picLocks noChangeAspect="1"/>
          </p:cNvPicPr>
          <p:nvPr/>
        </p:nvPicPr>
        <p:blipFill>
          <a:blip r:embed="rId11"/>
          <a:stretch>
            <a:fillRect/>
          </a:stretch>
        </p:blipFill>
        <p:spPr>
          <a:xfrm>
            <a:off x="7692926" y="2921769"/>
            <a:ext cx="853514" cy="1066892"/>
          </a:xfrm>
          <a:prstGeom prst="rect">
            <a:avLst/>
          </a:prstGeom>
        </p:spPr>
      </p:pic>
      <p:pic>
        <p:nvPicPr>
          <p:cNvPr id="16" name="Picture 15">
            <a:extLst>
              <a:ext uri="{FF2B5EF4-FFF2-40B4-BE49-F238E27FC236}">
                <a16:creationId xmlns:a16="http://schemas.microsoft.com/office/drawing/2014/main" id="{1DF41681-738F-1336-A3AB-65AF14F34A0B}"/>
              </a:ext>
            </a:extLst>
          </p:cNvPr>
          <p:cNvPicPr>
            <a:picLocks noChangeAspect="1"/>
          </p:cNvPicPr>
          <p:nvPr/>
        </p:nvPicPr>
        <p:blipFill>
          <a:blip r:embed="rId12"/>
          <a:stretch>
            <a:fillRect/>
          </a:stretch>
        </p:blipFill>
        <p:spPr>
          <a:xfrm>
            <a:off x="554206" y="4663758"/>
            <a:ext cx="816935" cy="1024217"/>
          </a:xfrm>
          <a:prstGeom prst="rect">
            <a:avLst/>
          </a:prstGeom>
        </p:spPr>
      </p:pic>
      <p:pic>
        <p:nvPicPr>
          <p:cNvPr id="19" name="Picture 18">
            <a:extLst>
              <a:ext uri="{FF2B5EF4-FFF2-40B4-BE49-F238E27FC236}">
                <a16:creationId xmlns:a16="http://schemas.microsoft.com/office/drawing/2014/main" id="{79293327-CEC0-97D1-94BB-6A3D76322ED5}"/>
              </a:ext>
            </a:extLst>
          </p:cNvPr>
          <p:cNvPicPr>
            <a:picLocks noChangeAspect="1"/>
          </p:cNvPicPr>
          <p:nvPr/>
        </p:nvPicPr>
        <p:blipFill>
          <a:blip r:embed="rId13"/>
          <a:stretch>
            <a:fillRect/>
          </a:stretch>
        </p:blipFill>
        <p:spPr>
          <a:xfrm>
            <a:off x="2019767" y="4673197"/>
            <a:ext cx="1109568" cy="792549"/>
          </a:xfrm>
          <a:prstGeom prst="rect">
            <a:avLst/>
          </a:prstGeom>
        </p:spPr>
      </p:pic>
      <p:pic>
        <p:nvPicPr>
          <p:cNvPr id="20" name="Picture 19">
            <a:extLst>
              <a:ext uri="{FF2B5EF4-FFF2-40B4-BE49-F238E27FC236}">
                <a16:creationId xmlns:a16="http://schemas.microsoft.com/office/drawing/2014/main" id="{BDBDAD14-03B8-FDE9-A47A-8F8F0494EDB1}"/>
              </a:ext>
            </a:extLst>
          </p:cNvPr>
          <p:cNvPicPr>
            <a:picLocks noChangeAspect="1"/>
          </p:cNvPicPr>
          <p:nvPr/>
        </p:nvPicPr>
        <p:blipFill>
          <a:blip r:embed="rId14"/>
          <a:stretch>
            <a:fillRect/>
          </a:stretch>
        </p:blipFill>
        <p:spPr>
          <a:xfrm>
            <a:off x="3912099" y="4680458"/>
            <a:ext cx="1109568" cy="914479"/>
          </a:xfrm>
          <a:prstGeom prst="rect">
            <a:avLst/>
          </a:prstGeom>
        </p:spPr>
      </p:pic>
      <p:sp>
        <p:nvSpPr>
          <p:cNvPr id="21" name="TextBox 20">
            <a:extLst>
              <a:ext uri="{FF2B5EF4-FFF2-40B4-BE49-F238E27FC236}">
                <a16:creationId xmlns:a16="http://schemas.microsoft.com/office/drawing/2014/main" id="{360ECED1-32A0-DB27-E73B-032B33FFDB23}"/>
              </a:ext>
            </a:extLst>
          </p:cNvPr>
          <p:cNvSpPr txBox="1"/>
          <p:nvPr/>
        </p:nvSpPr>
        <p:spPr>
          <a:xfrm>
            <a:off x="371919" y="2433441"/>
            <a:ext cx="1263487" cy="307777"/>
          </a:xfrm>
          <a:prstGeom prst="rect">
            <a:avLst/>
          </a:prstGeom>
          <a:noFill/>
        </p:spPr>
        <p:txBody>
          <a:bodyPr wrap="none" rtlCol="0">
            <a:spAutoFit/>
          </a:bodyPr>
          <a:lstStyle/>
          <a:p>
            <a:r>
              <a:rPr lang="en-US" sz="1400" dirty="0"/>
              <a:t>Terrell Carter</a:t>
            </a:r>
          </a:p>
        </p:txBody>
      </p:sp>
      <p:sp>
        <p:nvSpPr>
          <p:cNvPr id="22" name="TextBox 21">
            <a:extLst>
              <a:ext uri="{FF2B5EF4-FFF2-40B4-BE49-F238E27FC236}">
                <a16:creationId xmlns:a16="http://schemas.microsoft.com/office/drawing/2014/main" id="{A72E8C34-8CB4-BF19-C881-15ACA9A7DAF6}"/>
              </a:ext>
            </a:extLst>
          </p:cNvPr>
          <p:cNvSpPr txBox="1"/>
          <p:nvPr/>
        </p:nvSpPr>
        <p:spPr>
          <a:xfrm>
            <a:off x="1956932" y="2433441"/>
            <a:ext cx="1383712" cy="307777"/>
          </a:xfrm>
          <a:prstGeom prst="rect">
            <a:avLst/>
          </a:prstGeom>
          <a:noFill/>
        </p:spPr>
        <p:txBody>
          <a:bodyPr wrap="none" rtlCol="0">
            <a:spAutoFit/>
          </a:bodyPr>
          <a:lstStyle/>
          <a:p>
            <a:r>
              <a:rPr lang="en-US" sz="1400" dirty="0"/>
              <a:t>Donna Schmitt</a:t>
            </a:r>
          </a:p>
        </p:txBody>
      </p:sp>
      <p:sp>
        <p:nvSpPr>
          <p:cNvPr id="23" name="TextBox 22">
            <a:extLst>
              <a:ext uri="{FF2B5EF4-FFF2-40B4-BE49-F238E27FC236}">
                <a16:creationId xmlns:a16="http://schemas.microsoft.com/office/drawing/2014/main" id="{98ADFF21-329C-F6DE-9E09-9110939D380A}"/>
              </a:ext>
            </a:extLst>
          </p:cNvPr>
          <p:cNvSpPr txBox="1"/>
          <p:nvPr/>
        </p:nvSpPr>
        <p:spPr>
          <a:xfrm>
            <a:off x="3912099" y="2433441"/>
            <a:ext cx="1096775" cy="307777"/>
          </a:xfrm>
          <a:prstGeom prst="rect">
            <a:avLst/>
          </a:prstGeom>
          <a:noFill/>
        </p:spPr>
        <p:txBody>
          <a:bodyPr wrap="none" rtlCol="0">
            <a:spAutoFit/>
          </a:bodyPr>
          <a:lstStyle/>
          <a:p>
            <a:r>
              <a:rPr lang="en-US" sz="1400" dirty="0"/>
              <a:t>Rob Poirier</a:t>
            </a:r>
          </a:p>
        </p:txBody>
      </p:sp>
      <p:sp>
        <p:nvSpPr>
          <p:cNvPr id="24" name="TextBox 23">
            <a:extLst>
              <a:ext uri="{FF2B5EF4-FFF2-40B4-BE49-F238E27FC236}">
                <a16:creationId xmlns:a16="http://schemas.microsoft.com/office/drawing/2014/main" id="{16AC4911-B776-5170-DDC7-C7359AFB03D7}"/>
              </a:ext>
            </a:extLst>
          </p:cNvPr>
          <p:cNvSpPr txBox="1"/>
          <p:nvPr/>
        </p:nvSpPr>
        <p:spPr>
          <a:xfrm flipH="1">
            <a:off x="5682911" y="2391822"/>
            <a:ext cx="1851009" cy="307777"/>
          </a:xfrm>
          <a:prstGeom prst="rect">
            <a:avLst/>
          </a:prstGeom>
          <a:noFill/>
        </p:spPr>
        <p:txBody>
          <a:bodyPr wrap="square" rtlCol="0">
            <a:spAutoFit/>
          </a:bodyPr>
          <a:lstStyle/>
          <a:p>
            <a:r>
              <a:rPr lang="en-US" sz="1400" dirty="0"/>
              <a:t>Andi Blaylock</a:t>
            </a:r>
          </a:p>
        </p:txBody>
      </p:sp>
      <p:sp>
        <p:nvSpPr>
          <p:cNvPr id="25" name="TextBox 24">
            <a:extLst>
              <a:ext uri="{FF2B5EF4-FFF2-40B4-BE49-F238E27FC236}">
                <a16:creationId xmlns:a16="http://schemas.microsoft.com/office/drawing/2014/main" id="{C19070FF-D4CF-DAD2-C2AA-C3172DDE49A0}"/>
              </a:ext>
            </a:extLst>
          </p:cNvPr>
          <p:cNvSpPr txBox="1"/>
          <p:nvPr/>
        </p:nvSpPr>
        <p:spPr>
          <a:xfrm flipH="1">
            <a:off x="7396991" y="2341631"/>
            <a:ext cx="2064949" cy="369332"/>
          </a:xfrm>
          <a:prstGeom prst="rect">
            <a:avLst/>
          </a:prstGeom>
          <a:noFill/>
        </p:spPr>
        <p:txBody>
          <a:bodyPr wrap="square" rtlCol="0">
            <a:spAutoFit/>
          </a:bodyPr>
          <a:lstStyle/>
          <a:p>
            <a:r>
              <a:rPr lang="en-US" sz="1400" dirty="0"/>
              <a:t>Vander</a:t>
            </a:r>
            <a:r>
              <a:rPr lang="en-US" dirty="0"/>
              <a:t> </a:t>
            </a:r>
            <a:r>
              <a:rPr lang="en-US" sz="1400" dirty="0"/>
              <a:t>Corliss</a:t>
            </a:r>
          </a:p>
        </p:txBody>
      </p:sp>
      <p:sp>
        <p:nvSpPr>
          <p:cNvPr id="26" name="TextBox 25">
            <a:extLst>
              <a:ext uri="{FF2B5EF4-FFF2-40B4-BE49-F238E27FC236}">
                <a16:creationId xmlns:a16="http://schemas.microsoft.com/office/drawing/2014/main" id="{6394FBA4-7739-A06B-6071-DEC64F340A4D}"/>
              </a:ext>
            </a:extLst>
          </p:cNvPr>
          <p:cNvSpPr txBox="1"/>
          <p:nvPr/>
        </p:nvSpPr>
        <p:spPr>
          <a:xfrm>
            <a:off x="301690" y="4118641"/>
            <a:ext cx="1361270" cy="369332"/>
          </a:xfrm>
          <a:prstGeom prst="rect">
            <a:avLst/>
          </a:prstGeom>
          <a:noFill/>
        </p:spPr>
        <p:txBody>
          <a:bodyPr wrap="none" rtlCol="0">
            <a:spAutoFit/>
          </a:bodyPr>
          <a:lstStyle/>
          <a:p>
            <a:r>
              <a:rPr lang="en-US" sz="1400" dirty="0"/>
              <a:t>Linda</a:t>
            </a:r>
            <a:r>
              <a:rPr lang="en-US" dirty="0"/>
              <a:t> </a:t>
            </a:r>
            <a:r>
              <a:rPr lang="en-US" sz="1400" dirty="0"/>
              <a:t>Grayson</a:t>
            </a:r>
          </a:p>
        </p:txBody>
      </p:sp>
      <p:sp>
        <p:nvSpPr>
          <p:cNvPr id="27" name="TextBox 26">
            <a:extLst>
              <a:ext uri="{FF2B5EF4-FFF2-40B4-BE49-F238E27FC236}">
                <a16:creationId xmlns:a16="http://schemas.microsoft.com/office/drawing/2014/main" id="{B97B66FE-E1D1-76A3-0FF3-AF6E21127F6A}"/>
              </a:ext>
            </a:extLst>
          </p:cNvPr>
          <p:cNvSpPr txBox="1"/>
          <p:nvPr/>
        </p:nvSpPr>
        <p:spPr>
          <a:xfrm>
            <a:off x="1939479" y="4118641"/>
            <a:ext cx="1343638" cy="369332"/>
          </a:xfrm>
          <a:prstGeom prst="rect">
            <a:avLst/>
          </a:prstGeom>
          <a:noFill/>
        </p:spPr>
        <p:txBody>
          <a:bodyPr wrap="none" rtlCol="0">
            <a:spAutoFit/>
          </a:bodyPr>
          <a:lstStyle/>
          <a:p>
            <a:r>
              <a:rPr lang="en-US" sz="1400" dirty="0"/>
              <a:t>Ronald</a:t>
            </a:r>
            <a:r>
              <a:rPr lang="en-US" dirty="0"/>
              <a:t> </a:t>
            </a:r>
            <a:r>
              <a:rPr lang="en-US" sz="1400" dirty="0"/>
              <a:t>Griffin</a:t>
            </a:r>
          </a:p>
        </p:txBody>
      </p:sp>
      <p:sp>
        <p:nvSpPr>
          <p:cNvPr id="28" name="TextBox 27">
            <a:extLst>
              <a:ext uri="{FF2B5EF4-FFF2-40B4-BE49-F238E27FC236}">
                <a16:creationId xmlns:a16="http://schemas.microsoft.com/office/drawing/2014/main" id="{3AB2C0E5-22C0-D52C-6688-C6501EC6A1ED}"/>
              </a:ext>
            </a:extLst>
          </p:cNvPr>
          <p:cNvSpPr txBox="1"/>
          <p:nvPr/>
        </p:nvSpPr>
        <p:spPr>
          <a:xfrm>
            <a:off x="3823891" y="4143509"/>
            <a:ext cx="1290738" cy="307777"/>
          </a:xfrm>
          <a:prstGeom prst="rect">
            <a:avLst/>
          </a:prstGeom>
          <a:noFill/>
        </p:spPr>
        <p:txBody>
          <a:bodyPr wrap="none" rtlCol="0">
            <a:spAutoFit/>
          </a:bodyPr>
          <a:lstStyle/>
          <a:p>
            <a:r>
              <a:rPr lang="en-US" sz="1400" dirty="0"/>
              <a:t>Mario Hamell</a:t>
            </a:r>
          </a:p>
        </p:txBody>
      </p:sp>
      <p:sp>
        <p:nvSpPr>
          <p:cNvPr id="29" name="TextBox 28">
            <a:extLst>
              <a:ext uri="{FF2B5EF4-FFF2-40B4-BE49-F238E27FC236}">
                <a16:creationId xmlns:a16="http://schemas.microsoft.com/office/drawing/2014/main" id="{3D9DAA0A-3817-41AE-B3EC-F60ECB82009D}"/>
              </a:ext>
            </a:extLst>
          </p:cNvPr>
          <p:cNvSpPr txBox="1"/>
          <p:nvPr/>
        </p:nvSpPr>
        <p:spPr>
          <a:xfrm>
            <a:off x="7396991" y="4138649"/>
            <a:ext cx="1487908" cy="307777"/>
          </a:xfrm>
          <a:prstGeom prst="rect">
            <a:avLst/>
          </a:prstGeom>
          <a:noFill/>
        </p:spPr>
        <p:txBody>
          <a:bodyPr wrap="none" rtlCol="0">
            <a:spAutoFit/>
          </a:bodyPr>
          <a:lstStyle/>
          <a:p>
            <a:r>
              <a:rPr lang="en-US" sz="1400" dirty="0"/>
              <a:t>Carolyn Jackson</a:t>
            </a:r>
          </a:p>
        </p:txBody>
      </p:sp>
      <p:sp>
        <p:nvSpPr>
          <p:cNvPr id="30" name="TextBox 29">
            <a:extLst>
              <a:ext uri="{FF2B5EF4-FFF2-40B4-BE49-F238E27FC236}">
                <a16:creationId xmlns:a16="http://schemas.microsoft.com/office/drawing/2014/main" id="{0C1C6C5F-EF4F-3EBE-613C-B6252B35579D}"/>
              </a:ext>
            </a:extLst>
          </p:cNvPr>
          <p:cNvSpPr txBox="1"/>
          <p:nvPr/>
        </p:nvSpPr>
        <p:spPr>
          <a:xfrm>
            <a:off x="410755" y="5761491"/>
            <a:ext cx="1091966" cy="307777"/>
          </a:xfrm>
          <a:prstGeom prst="rect">
            <a:avLst/>
          </a:prstGeom>
          <a:noFill/>
        </p:spPr>
        <p:txBody>
          <a:bodyPr wrap="none" rtlCol="0">
            <a:spAutoFit/>
          </a:bodyPr>
          <a:lstStyle/>
          <a:p>
            <a:r>
              <a:rPr lang="en-US" sz="1400" dirty="0"/>
              <a:t>Julia López</a:t>
            </a:r>
          </a:p>
        </p:txBody>
      </p:sp>
      <p:sp>
        <p:nvSpPr>
          <p:cNvPr id="32" name="TextBox 31">
            <a:extLst>
              <a:ext uri="{FF2B5EF4-FFF2-40B4-BE49-F238E27FC236}">
                <a16:creationId xmlns:a16="http://schemas.microsoft.com/office/drawing/2014/main" id="{B59393D2-7410-7327-3CBD-001E29BD1411}"/>
              </a:ext>
            </a:extLst>
          </p:cNvPr>
          <p:cNvSpPr txBox="1"/>
          <p:nvPr/>
        </p:nvSpPr>
        <p:spPr>
          <a:xfrm>
            <a:off x="1987313" y="5761491"/>
            <a:ext cx="1268296" cy="307777"/>
          </a:xfrm>
          <a:prstGeom prst="rect">
            <a:avLst/>
          </a:prstGeom>
          <a:noFill/>
        </p:spPr>
        <p:txBody>
          <a:bodyPr wrap="none" rtlCol="0">
            <a:spAutoFit/>
          </a:bodyPr>
          <a:lstStyle/>
          <a:p>
            <a:r>
              <a:rPr lang="en-US" sz="1400" dirty="0"/>
              <a:t>Lisa Mulligan</a:t>
            </a:r>
          </a:p>
        </p:txBody>
      </p:sp>
      <p:sp>
        <p:nvSpPr>
          <p:cNvPr id="33" name="TextBox 32">
            <a:extLst>
              <a:ext uri="{FF2B5EF4-FFF2-40B4-BE49-F238E27FC236}">
                <a16:creationId xmlns:a16="http://schemas.microsoft.com/office/drawing/2014/main" id="{0A14E2E0-C06C-4315-78FA-993274BD2587}"/>
              </a:ext>
            </a:extLst>
          </p:cNvPr>
          <p:cNvSpPr txBox="1"/>
          <p:nvPr/>
        </p:nvSpPr>
        <p:spPr>
          <a:xfrm>
            <a:off x="3592257" y="5761491"/>
            <a:ext cx="1754006" cy="307777"/>
          </a:xfrm>
          <a:prstGeom prst="rect">
            <a:avLst/>
          </a:prstGeom>
          <a:noFill/>
        </p:spPr>
        <p:txBody>
          <a:bodyPr wrap="none" rtlCol="0">
            <a:spAutoFit/>
          </a:bodyPr>
          <a:lstStyle/>
          <a:p>
            <a:r>
              <a:rPr lang="en-US" sz="1400" dirty="0"/>
              <a:t>Cassandra Pinkston</a:t>
            </a:r>
          </a:p>
        </p:txBody>
      </p:sp>
      <p:sp>
        <p:nvSpPr>
          <p:cNvPr id="34" name="TextBox 33">
            <a:extLst>
              <a:ext uri="{FF2B5EF4-FFF2-40B4-BE49-F238E27FC236}">
                <a16:creationId xmlns:a16="http://schemas.microsoft.com/office/drawing/2014/main" id="{8CD31857-44F0-5953-C621-7582E276E2D1}"/>
              </a:ext>
            </a:extLst>
          </p:cNvPr>
          <p:cNvSpPr txBox="1"/>
          <p:nvPr/>
        </p:nvSpPr>
        <p:spPr>
          <a:xfrm>
            <a:off x="661815" y="1038372"/>
            <a:ext cx="798645" cy="307777"/>
          </a:xfrm>
          <a:prstGeom prst="rect">
            <a:avLst/>
          </a:prstGeom>
          <a:noFill/>
        </p:spPr>
        <p:txBody>
          <a:bodyPr wrap="square" rtlCol="0">
            <a:spAutoFit/>
          </a:bodyPr>
          <a:lstStyle/>
          <a:p>
            <a:r>
              <a:rPr lang="en-US" sz="1400" dirty="0">
                <a:solidFill>
                  <a:schemeClr val="accent4"/>
                </a:solidFill>
              </a:rPr>
              <a:t>Chair</a:t>
            </a:r>
          </a:p>
        </p:txBody>
      </p:sp>
      <p:sp>
        <p:nvSpPr>
          <p:cNvPr id="35" name="TextBox 34">
            <a:extLst>
              <a:ext uri="{FF2B5EF4-FFF2-40B4-BE49-F238E27FC236}">
                <a16:creationId xmlns:a16="http://schemas.microsoft.com/office/drawing/2014/main" id="{05F1D79B-4B16-0ADE-84BF-788442B1B600}"/>
              </a:ext>
            </a:extLst>
          </p:cNvPr>
          <p:cNvSpPr txBox="1"/>
          <p:nvPr/>
        </p:nvSpPr>
        <p:spPr>
          <a:xfrm>
            <a:off x="2097514" y="1057317"/>
            <a:ext cx="1005403" cy="307777"/>
          </a:xfrm>
          <a:prstGeom prst="rect">
            <a:avLst/>
          </a:prstGeom>
          <a:noFill/>
        </p:spPr>
        <p:txBody>
          <a:bodyPr wrap="none" rtlCol="0">
            <a:spAutoFit/>
          </a:bodyPr>
          <a:lstStyle/>
          <a:p>
            <a:r>
              <a:rPr lang="en-US" sz="1400" dirty="0">
                <a:solidFill>
                  <a:schemeClr val="accent4"/>
                </a:solidFill>
              </a:rPr>
              <a:t>Vice Chair</a:t>
            </a:r>
          </a:p>
        </p:txBody>
      </p:sp>
      <p:sp>
        <p:nvSpPr>
          <p:cNvPr id="36" name="TextBox 35">
            <a:extLst>
              <a:ext uri="{FF2B5EF4-FFF2-40B4-BE49-F238E27FC236}">
                <a16:creationId xmlns:a16="http://schemas.microsoft.com/office/drawing/2014/main" id="{99C66C4F-83BA-0ADB-A7C9-95ACA892D65D}"/>
              </a:ext>
            </a:extLst>
          </p:cNvPr>
          <p:cNvSpPr txBox="1"/>
          <p:nvPr/>
        </p:nvSpPr>
        <p:spPr>
          <a:xfrm>
            <a:off x="3604616" y="1045206"/>
            <a:ext cx="1787669" cy="307777"/>
          </a:xfrm>
          <a:prstGeom prst="rect">
            <a:avLst/>
          </a:prstGeom>
          <a:noFill/>
        </p:spPr>
        <p:txBody>
          <a:bodyPr wrap="none" rtlCol="0">
            <a:spAutoFit/>
          </a:bodyPr>
          <a:lstStyle/>
          <a:p>
            <a:r>
              <a:rPr lang="en-US" sz="1400" dirty="0">
                <a:solidFill>
                  <a:schemeClr val="accent4"/>
                </a:solidFill>
              </a:rPr>
              <a:t>Secretary/Treasurer</a:t>
            </a:r>
          </a:p>
        </p:txBody>
      </p:sp>
      <p:pic>
        <p:nvPicPr>
          <p:cNvPr id="2" name="Picture 1">
            <a:extLst>
              <a:ext uri="{FF2B5EF4-FFF2-40B4-BE49-F238E27FC236}">
                <a16:creationId xmlns:a16="http://schemas.microsoft.com/office/drawing/2014/main" id="{ADE5FB7F-39A1-1EF0-B769-5BBD24AAE9C0}"/>
              </a:ext>
            </a:extLst>
          </p:cNvPr>
          <p:cNvPicPr>
            <a:picLocks noChangeAspect="1"/>
          </p:cNvPicPr>
          <p:nvPr/>
        </p:nvPicPr>
        <p:blipFill>
          <a:blip r:embed="rId15"/>
          <a:stretch>
            <a:fillRect/>
          </a:stretch>
        </p:blipFill>
        <p:spPr>
          <a:xfrm>
            <a:off x="5851531" y="2889628"/>
            <a:ext cx="853514" cy="847417"/>
          </a:xfrm>
          <a:prstGeom prst="rect">
            <a:avLst/>
          </a:prstGeom>
        </p:spPr>
      </p:pic>
      <p:pic>
        <p:nvPicPr>
          <p:cNvPr id="5" name="Picture 4">
            <a:extLst>
              <a:ext uri="{FF2B5EF4-FFF2-40B4-BE49-F238E27FC236}">
                <a16:creationId xmlns:a16="http://schemas.microsoft.com/office/drawing/2014/main" id="{A696D2F6-1A1E-2A9E-DF4E-6AB329610C68}"/>
              </a:ext>
            </a:extLst>
          </p:cNvPr>
          <p:cNvPicPr>
            <a:picLocks noChangeAspect="1"/>
          </p:cNvPicPr>
          <p:nvPr/>
        </p:nvPicPr>
        <p:blipFill>
          <a:blip r:embed="rId16"/>
          <a:stretch>
            <a:fillRect/>
          </a:stretch>
        </p:blipFill>
        <p:spPr>
          <a:xfrm>
            <a:off x="5897033" y="4680458"/>
            <a:ext cx="853514" cy="858718"/>
          </a:xfrm>
          <a:prstGeom prst="rect">
            <a:avLst/>
          </a:prstGeom>
        </p:spPr>
      </p:pic>
      <p:sp>
        <p:nvSpPr>
          <p:cNvPr id="12" name="TextBox 11">
            <a:extLst>
              <a:ext uri="{FF2B5EF4-FFF2-40B4-BE49-F238E27FC236}">
                <a16:creationId xmlns:a16="http://schemas.microsoft.com/office/drawing/2014/main" id="{BCBCE7C9-AEAF-1A81-127B-9B2A3EFBBD29}"/>
              </a:ext>
            </a:extLst>
          </p:cNvPr>
          <p:cNvSpPr txBox="1"/>
          <p:nvPr/>
        </p:nvSpPr>
        <p:spPr>
          <a:xfrm>
            <a:off x="5392285" y="4089158"/>
            <a:ext cx="1863011" cy="369332"/>
          </a:xfrm>
          <a:prstGeom prst="rect">
            <a:avLst/>
          </a:prstGeom>
          <a:noFill/>
        </p:spPr>
        <p:txBody>
          <a:bodyPr wrap="none" rtlCol="0">
            <a:spAutoFit/>
          </a:bodyPr>
          <a:lstStyle/>
          <a:p>
            <a:r>
              <a:rPr lang="en-US" sz="1400" dirty="0"/>
              <a:t>Marcia</a:t>
            </a:r>
            <a:r>
              <a:rPr lang="en-US" dirty="0"/>
              <a:t> </a:t>
            </a:r>
            <a:r>
              <a:rPr lang="en-US" sz="1400" dirty="0"/>
              <a:t>Hayes-Harris</a:t>
            </a:r>
          </a:p>
        </p:txBody>
      </p:sp>
      <p:sp>
        <p:nvSpPr>
          <p:cNvPr id="18" name="TextBox 17">
            <a:extLst>
              <a:ext uri="{FF2B5EF4-FFF2-40B4-BE49-F238E27FC236}">
                <a16:creationId xmlns:a16="http://schemas.microsoft.com/office/drawing/2014/main" id="{28B43FDB-5A8C-6AAC-AFC4-6553845CBC79}"/>
              </a:ext>
            </a:extLst>
          </p:cNvPr>
          <p:cNvSpPr txBox="1"/>
          <p:nvPr/>
        </p:nvSpPr>
        <p:spPr>
          <a:xfrm>
            <a:off x="5682911" y="5761490"/>
            <a:ext cx="1374094" cy="307777"/>
          </a:xfrm>
          <a:prstGeom prst="rect">
            <a:avLst/>
          </a:prstGeom>
          <a:noFill/>
        </p:spPr>
        <p:txBody>
          <a:bodyPr wrap="none" rtlCol="0">
            <a:spAutoFit/>
          </a:bodyPr>
          <a:lstStyle/>
          <a:p>
            <a:r>
              <a:rPr lang="en-US" sz="1400" dirty="0"/>
              <a:t>Janice Thomas</a:t>
            </a:r>
          </a:p>
        </p:txBody>
      </p:sp>
    </p:spTree>
    <p:extLst>
      <p:ext uri="{BB962C8B-B14F-4D97-AF65-F5344CB8AC3E}">
        <p14:creationId xmlns:p14="http://schemas.microsoft.com/office/powerpoint/2010/main" val="45319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3BFAA-DB6A-4A73-B69D-6D82DCBE85FA}"/>
              </a:ext>
            </a:extLst>
          </p:cNvPr>
          <p:cNvSpPr>
            <a:spLocks noGrp="1"/>
          </p:cNvSpPr>
          <p:nvPr>
            <p:ph type="title"/>
          </p:nvPr>
        </p:nvSpPr>
        <p:spPr>
          <a:xfrm>
            <a:off x="459453" y="1682700"/>
            <a:ext cx="8225094" cy="1746300"/>
          </a:xfrm>
        </p:spPr>
        <p:txBody>
          <a:bodyPr/>
          <a:lstStyle/>
          <a:p>
            <a:pPr algn="ctr"/>
            <a:r>
              <a:rPr lang="en-US" sz="4400" dirty="0"/>
              <a:t>Legal Issues:</a:t>
            </a:r>
            <a:br>
              <a:rPr lang="en-US" sz="4400" dirty="0"/>
            </a:br>
            <a:br>
              <a:rPr lang="en-US" sz="4400" dirty="0"/>
            </a:br>
            <a:r>
              <a:rPr lang="en-US" sz="4400" dirty="0"/>
              <a:t>Statutes</a:t>
            </a:r>
          </a:p>
        </p:txBody>
      </p:sp>
      <p:sp>
        <p:nvSpPr>
          <p:cNvPr id="8" name="Slide Number Placeholder 7">
            <a:extLst>
              <a:ext uri="{FF2B5EF4-FFF2-40B4-BE49-F238E27FC236}">
                <a16:creationId xmlns:a16="http://schemas.microsoft.com/office/drawing/2014/main" id="{C3995D10-6C20-3369-F9B2-CB07672C0024}"/>
              </a:ext>
            </a:extLst>
          </p:cNvPr>
          <p:cNvSpPr>
            <a:spLocks noGrp="1"/>
          </p:cNvSpPr>
          <p:nvPr>
            <p:ph type="sldNum" sz="quarter" idx="4"/>
          </p:nvPr>
        </p:nvSpPr>
        <p:spPr/>
        <p:txBody>
          <a:bodyPr/>
          <a:lstStyle/>
          <a:p>
            <a:fld id="{287F944C-6315-6042-840E-B3BFFC821D31}" type="slidenum">
              <a:rPr lang="en-US" smtClean="0"/>
              <a:pPr/>
              <a:t>8</a:t>
            </a:fld>
            <a:endParaRPr lang="en-US" dirty="0"/>
          </a:p>
        </p:txBody>
      </p:sp>
    </p:spTree>
    <p:extLst>
      <p:ext uri="{BB962C8B-B14F-4D97-AF65-F5344CB8AC3E}">
        <p14:creationId xmlns:p14="http://schemas.microsoft.com/office/powerpoint/2010/main" val="294100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C8DE-F0EC-9823-A2E0-8A4CD35056D3}"/>
              </a:ext>
            </a:extLst>
          </p:cNvPr>
          <p:cNvSpPr>
            <a:spLocks noGrp="1"/>
          </p:cNvSpPr>
          <p:nvPr>
            <p:ph type="title"/>
          </p:nvPr>
        </p:nvSpPr>
        <p:spPr/>
        <p:txBody>
          <a:bodyPr/>
          <a:lstStyle/>
          <a:p>
            <a:r>
              <a:rPr lang="en-US" dirty="0"/>
              <a:t>Community Mental Health Fund Statute</a:t>
            </a:r>
          </a:p>
        </p:txBody>
      </p:sp>
      <p:sp>
        <p:nvSpPr>
          <p:cNvPr id="5" name="Text Placeholder 4">
            <a:extLst>
              <a:ext uri="{FF2B5EF4-FFF2-40B4-BE49-F238E27FC236}">
                <a16:creationId xmlns:a16="http://schemas.microsoft.com/office/drawing/2014/main" id="{15878483-BC34-2064-4F21-FAC2FBBA783F}"/>
              </a:ext>
            </a:extLst>
          </p:cNvPr>
          <p:cNvSpPr>
            <a:spLocks noGrp="1"/>
          </p:cNvSpPr>
          <p:nvPr>
            <p:ph type="body" idx="1"/>
          </p:nvPr>
        </p:nvSpPr>
        <p:spPr>
          <a:xfrm>
            <a:off x="457200" y="1103313"/>
            <a:ext cx="4040188" cy="1098020"/>
          </a:xfrm>
        </p:spPr>
        <p:txBody>
          <a:bodyPr/>
          <a:lstStyle/>
          <a:p>
            <a:pPr algn="ctr">
              <a:spcBef>
                <a:spcPts val="0"/>
              </a:spcBef>
            </a:pPr>
            <a:r>
              <a:rPr lang="en-US" sz="1800" dirty="0"/>
              <a:t>Title XII Public Health and Welfare Chapter 205 </a:t>
            </a:r>
          </a:p>
          <a:p>
            <a:pPr algn="ctr">
              <a:spcBef>
                <a:spcPts val="0"/>
              </a:spcBef>
            </a:pPr>
            <a:r>
              <a:rPr lang="en-US" sz="1800" dirty="0"/>
              <a:t>Sections 205.975 – 205.989</a:t>
            </a:r>
          </a:p>
          <a:p>
            <a:endParaRPr lang="en-US" dirty="0"/>
          </a:p>
        </p:txBody>
      </p:sp>
      <p:sp>
        <p:nvSpPr>
          <p:cNvPr id="3" name="Content Placeholder 2">
            <a:extLst>
              <a:ext uri="{FF2B5EF4-FFF2-40B4-BE49-F238E27FC236}">
                <a16:creationId xmlns:a16="http://schemas.microsoft.com/office/drawing/2014/main" id="{112D180B-5D90-160C-40D4-7CE82EBAEA63}"/>
              </a:ext>
            </a:extLst>
          </p:cNvPr>
          <p:cNvSpPr>
            <a:spLocks noGrp="1"/>
          </p:cNvSpPr>
          <p:nvPr>
            <p:ph sz="half" idx="2"/>
          </p:nvPr>
        </p:nvSpPr>
        <p:spPr>
          <a:xfrm>
            <a:off x="457200" y="2099733"/>
            <a:ext cx="4040188" cy="4047066"/>
          </a:xfrm>
        </p:spPr>
        <p:txBody>
          <a:bodyPr numCol="1"/>
          <a:lstStyle/>
          <a:p>
            <a:r>
              <a:rPr lang="en-US" dirty="0"/>
              <a:t>DMH Certification</a:t>
            </a:r>
          </a:p>
          <a:p>
            <a:r>
              <a:rPr lang="en-US" dirty="0"/>
              <a:t>Accreditation = certification</a:t>
            </a:r>
          </a:p>
          <a:p>
            <a:pPr lvl="1"/>
            <a:r>
              <a:rPr lang="en-US" dirty="0"/>
              <a:t>CARF International</a:t>
            </a:r>
          </a:p>
          <a:p>
            <a:pPr lvl="1"/>
            <a:r>
              <a:rPr lang="en-US" dirty="0"/>
              <a:t>Joint Commission</a:t>
            </a:r>
          </a:p>
          <a:p>
            <a:pPr lvl="1"/>
            <a:r>
              <a:rPr lang="en-US" dirty="0"/>
              <a:t>Council on Accreditation</a:t>
            </a:r>
          </a:p>
        </p:txBody>
      </p:sp>
      <p:sp>
        <p:nvSpPr>
          <p:cNvPr id="6" name="Text Placeholder 5">
            <a:extLst>
              <a:ext uri="{FF2B5EF4-FFF2-40B4-BE49-F238E27FC236}">
                <a16:creationId xmlns:a16="http://schemas.microsoft.com/office/drawing/2014/main" id="{6F894443-E371-AA96-14CC-0400CEF57D13}"/>
              </a:ext>
            </a:extLst>
          </p:cNvPr>
          <p:cNvSpPr>
            <a:spLocks noGrp="1"/>
          </p:cNvSpPr>
          <p:nvPr>
            <p:ph type="body" sz="quarter" idx="3"/>
          </p:nvPr>
        </p:nvSpPr>
        <p:spPr/>
        <p:txBody>
          <a:bodyPr/>
          <a:lstStyle/>
          <a:p>
            <a:pPr algn="ctr">
              <a:spcBef>
                <a:spcPts val="0"/>
              </a:spcBef>
            </a:pPr>
            <a:r>
              <a:rPr lang="en-US" sz="2000" b="1" dirty="0">
                <a:effectLst/>
                <a:latin typeface="Arial" panose="020B0604020202020204" pitchFamily="34" charset="0"/>
                <a:ea typeface="Times New Roman" panose="02020603050405020304" pitchFamily="18" charset="0"/>
              </a:rPr>
              <a:t>“Comprehensive </a:t>
            </a:r>
          </a:p>
          <a:p>
            <a:pPr algn="ctr">
              <a:spcBef>
                <a:spcPts val="0"/>
              </a:spcBef>
            </a:pPr>
            <a:r>
              <a:rPr lang="en-US" dirty="0">
                <a:latin typeface="Arial" panose="020B0604020202020204" pitchFamily="34" charset="0"/>
                <a:ea typeface="Times New Roman" panose="02020603050405020304" pitchFamily="18" charset="0"/>
              </a:rPr>
              <a:t>M</a:t>
            </a:r>
            <a:r>
              <a:rPr lang="en-US" sz="2000" b="1" dirty="0">
                <a:effectLst/>
                <a:latin typeface="Arial" panose="020B0604020202020204" pitchFamily="34" charset="0"/>
                <a:ea typeface="Times New Roman" panose="02020603050405020304" pitchFamily="18" charset="0"/>
              </a:rPr>
              <a:t>ental Health Services”</a:t>
            </a:r>
            <a:r>
              <a:rPr lang="en-US" sz="2000" dirty="0">
                <a:effectLst/>
                <a:latin typeface="Arial" panose="020B0604020202020204" pitchFamily="34" charset="0"/>
                <a:ea typeface="Times New Roman" panose="02020603050405020304" pitchFamily="18" charset="0"/>
              </a:rPr>
              <a:t> </a:t>
            </a:r>
          </a:p>
          <a:p>
            <a:pPr>
              <a:spcBef>
                <a:spcPts val="0"/>
              </a:spcBef>
            </a:pPr>
            <a:endParaRPr lang="en-US" sz="2000" dirty="0">
              <a:effectLst/>
              <a:latin typeface="Arial" panose="020B0604020202020204" pitchFamily="34" charset="0"/>
              <a:ea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A7D2B97F-F6B1-C710-44A0-D963642CAE29}"/>
              </a:ext>
            </a:extLst>
          </p:cNvPr>
          <p:cNvSpPr>
            <a:spLocks noGrp="1"/>
          </p:cNvSpPr>
          <p:nvPr>
            <p:ph sz="quarter" idx="4"/>
          </p:nvPr>
        </p:nvSpPr>
        <p:spPr/>
        <p:txBody>
          <a:bodyPr/>
          <a:lstStyle/>
          <a:p>
            <a:pPr marL="0" indent="0">
              <a:lnSpc>
                <a:spcPct val="108000"/>
              </a:lnSpc>
              <a:spcBef>
                <a:spcPts val="0"/>
              </a:spcBef>
              <a:buNone/>
            </a:pPr>
            <a:endParaRPr lang="en-US" sz="1600" dirty="0">
              <a:solidFill>
                <a:srgbClr val="000000"/>
              </a:solidFill>
              <a:effectLst/>
              <a:latin typeface="Arial" panose="020B0604020202020204" pitchFamily="34" charset="0"/>
              <a:ea typeface="Times New Roman" panose="02020603050405020304" pitchFamily="18" charset="0"/>
            </a:endParaRP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inpatient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outpatient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day care and other partial hospitalization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emergency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diagnostic and treatment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liaison and follow-up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consultation and education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rehabilitation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prevention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screening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follow-up care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transitional living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alcoholism and alcohol abuse prevention and treatment services</a:t>
            </a:r>
          </a:p>
          <a:p>
            <a:pPr marL="342900" indent="-342900">
              <a:lnSpc>
                <a:spcPct val="108000"/>
              </a:lnSpc>
              <a:spcBef>
                <a:spcPts val="0"/>
              </a:spcBef>
              <a:buFont typeface="+mj-lt"/>
              <a:buAutoNum type="arabicPeriod"/>
            </a:pPr>
            <a:r>
              <a:rPr lang="en-US" sz="1600" dirty="0">
                <a:effectLst/>
                <a:latin typeface="Arial" panose="020B0604020202020204" pitchFamily="34" charset="0"/>
                <a:ea typeface="Times New Roman" panose="02020603050405020304" pitchFamily="18" charset="0"/>
              </a:rPr>
              <a:t>drug addiction and drug abuse prevention and treatment services</a:t>
            </a: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0320456-E39E-8443-26E4-3F14522E9363}"/>
              </a:ext>
            </a:extLst>
          </p:cNvPr>
          <p:cNvSpPr>
            <a:spLocks noGrp="1"/>
          </p:cNvSpPr>
          <p:nvPr>
            <p:ph type="sldNum" sz="quarter" idx="11"/>
          </p:nvPr>
        </p:nvSpPr>
        <p:spPr/>
        <p:txBody>
          <a:bodyPr/>
          <a:lstStyle/>
          <a:p>
            <a:fld id="{287F944C-6315-6042-840E-B3BFFC821D31}" type="slidenum">
              <a:rPr lang="en-US" smtClean="0"/>
              <a:pPr/>
              <a:t>9</a:t>
            </a:fld>
            <a:endParaRPr lang="en-US" dirty="0"/>
          </a:p>
        </p:txBody>
      </p:sp>
    </p:spTree>
    <p:extLst>
      <p:ext uri="{BB962C8B-B14F-4D97-AF65-F5344CB8AC3E}">
        <p14:creationId xmlns:p14="http://schemas.microsoft.com/office/powerpoint/2010/main" val="2027324781"/>
      </p:ext>
    </p:extLst>
  </p:cSld>
  <p:clrMapOvr>
    <a:masterClrMapping/>
  </p:clrMapOvr>
</p:sld>
</file>

<file path=ppt/theme/theme1.xml><?xml version="1.0" encoding="utf-8"?>
<a:theme xmlns:a="http://schemas.openxmlformats.org/drawingml/2006/main" name="Office Theme">
  <a:themeElements>
    <a:clrScheme name="Custom 1">
      <a:dk1>
        <a:srgbClr val="777877"/>
      </a:dk1>
      <a:lt1>
        <a:sysClr val="window" lastClr="FFFFFF"/>
      </a:lt1>
      <a:dk2>
        <a:srgbClr val="3B3B3B"/>
      </a:dk2>
      <a:lt2>
        <a:srgbClr val="FFFFFE"/>
      </a:lt2>
      <a:accent1>
        <a:srgbClr val="A05DBB"/>
      </a:accent1>
      <a:accent2>
        <a:srgbClr val="00A5C1"/>
      </a:accent2>
      <a:accent3>
        <a:srgbClr val="A6CE1B"/>
      </a:accent3>
      <a:accent4>
        <a:srgbClr val="365695"/>
      </a:accent4>
      <a:accent5>
        <a:srgbClr val="008878"/>
      </a:accent5>
      <a:accent6>
        <a:srgbClr val="A7241B"/>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HB Logo Palette">
    <a:dk1>
      <a:sysClr val="windowText" lastClr="000000"/>
    </a:dk1>
    <a:lt1>
      <a:sysClr val="window" lastClr="FFFFFF"/>
    </a:lt1>
    <a:dk2>
      <a:srgbClr val="44546A"/>
    </a:dk2>
    <a:lt2>
      <a:srgbClr val="E7E6E6"/>
    </a:lt2>
    <a:accent1>
      <a:srgbClr val="A15EA5"/>
    </a:accent1>
    <a:accent2>
      <a:srgbClr val="365695"/>
    </a:accent2>
    <a:accent3>
      <a:srgbClr val="09A9C1"/>
    </a:accent3>
    <a:accent4>
      <a:srgbClr val="008847"/>
    </a:accent4>
    <a:accent5>
      <a:srgbClr val="A6CE39"/>
    </a:accent5>
    <a:accent6>
      <a:srgbClr val="8A8C8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HB Logo Palette">
    <a:dk1>
      <a:sysClr val="windowText" lastClr="000000"/>
    </a:dk1>
    <a:lt1>
      <a:sysClr val="window" lastClr="FFFFFF"/>
    </a:lt1>
    <a:dk2>
      <a:srgbClr val="44546A"/>
    </a:dk2>
    <a:lt2>
      <a:srgbClr val="E7E6E6"/>
    </a:lt2>
    <a:accent1>
      <a:srgbClr val="A15EA5"/>
    </a:accent1>
    <a:accent2>
      <a:srgbClr val="365695"/>
    </a:accent2>
    <a:accent3>
      <a:srgbClr val="09A9C1"/>
    </a:accent3>
    <a:accent4>
      <a:srgbClr val="008847"/>
    </a:accent4>
    <a:accent5>
      <a:srgbClr val="A6CE39"/>
    </a:accent5>
    <a:accent6>
      <a:srgbClr val="8A8C8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3738</TotalTime>
  <Words>4478</Words>
  <Application>Microsoft Office PowerPoint</Application>
  <PresentationFormat>On-screen Show (4:3)</PresentationFormat>
  <Paragraphs>504</Paragraphs>
  <Slides>36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Georgia</vt:lpstr>
      <vt:lpstr>Georgia (Headings)</vt:lpstr>
      <vt:lpstr>Lucida Grande</vt:lpstr>
      <vt:lpstr>Times New Roman</vt:lpstr>
      <vt:lpstr>Office Theme</vt:lpstr>
      <vt:lpstr>  Board of Trustees Orientation Part 1        </vt:lpstr>
      <vt:lpstr>Orientation Topic Areas</vt:lpstr>
      <vt:lpstr>Overview and History</vt:lpstr>
      <vt:lpstr>Vision, Mission, Values</vt:lpstr>
      <vt:lpstr>Brief History</vt:lpstr>
      <vt:lpstr>PowerPoint Presentation</vt:lpstr>
      <vt:lpstr>MHB Trustees</vt:lpstr>
      <vt:lpstr>Legal Issues:  Statutes</vt:lpstr>
      <vt:lpstr>Community Mental Health Fund Statute</vt:lpstr>
      <vt:lpstr>Community Children’s Services Fund Statute</vt:lpstr>
      <vt:lpstr>Legal Issues:  Board Policies  </vt:lpstr>
      <vt:lpstr>Duties of the Board</vt:lpstr>
      <vt:lpstr>Code of Ethics – Conflicts of Interest</vt:lpstr>
      <vt:lpstr>Other Board Policies</vt:lpstr>
      <vt:lpstr>Communications with the Public –  Community Comments</vt:lpstr>
      <vt:lpstr>Other Board Policies</vt:lpstr>
      <vt:lpstr>Legal Issues:   Sunshine Law</vt:lpstr>
      <vt:lpstr>Sunshine Law – Top 10 Things You Should Know</vt:lpstr>
      <vt:lpstr>Sunshine Law Top 10 Cont’d.</vt:lpstr>
      <vt:lpstr>Sunshine Law – Other Considerations</vt:lpstr>
      <vt:lpstr>Sunshine Law – Other Considerations</vt:lpstr>
      <vt:lpstr>Sunshine Law – Other Considerations</vt:lpstr>
      <vt:lpstr>Legal Issues:   By-Laws</vt:lpstr>
      <vt:lpstr>By-Laws</vt:lpstr>
      <vt:lpstr>By-Laws</vt:lpstr>
      <vt:lpstr>By-Laws</vt:lpstr>
      <vt:lpstr>By-Laws</vt:lpstr>
      <vt:lpstr>By-Laws</vt:lpstr>
      <vt:lpstr>By-Laws</vt:lpstr>
      <vt:lpstr>By-Laws</vt:lpstr>
      <vt:lpstr>PowerPoint Presentation</vt:lpstr>
      <vt:lpstr>Financial Overview</vt:lpstr>
      <vt:lpstr>Budget</vt:lpstr>
      <vt:lpstr>Budget cont’d. &amp; Other Financial Information</vt:lpstr>
      <vt:lpstr>FY2024 Total Revenue $19,281,291 </vt:lpstr>
      <vt:lpstr>Fy2024 Total Expenses $19,232,137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4 Children  Non-Public Afterschool Investment Management Partner Orientation     January 5, 2021</dc:title>
  <dc:creator>Cassandra Kaufman</dc:creator>
  <cp:lastModifiedBy>Cassandra Kaufman</cp:lastModifiedBy>
  <cp:revision>132</cp:revision>
  <dcterms:created xsi:type="dcterms:W3CDTF">2021-01-04T18:40:13Z</dcterms:created>
  <dcterms:modified xsi:type="dcterms:W3CDTF">2023-11-17T17:58:40Z</dcterms:modified>
</cp:coreProperties>
</file>