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6.jpg" ContentType="image/jpg"/>
  <Override PartName="/ppt/media/image17.jpg" ContentType="image/jpg"/>
  <Override PartName="/ppt/media/image18.jpg" ContentType="image/jpg"/>
  <Override PartName="/ppt/media/image21.jpg" ContentType="image/jpg"/>
  <Override PartName="/ppt/media/image22.jpg" ContentType="image/jpg"/>
  <Override PartName="/ppt/media/image23.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34" r:id="rId2"/>
    <p:sldId id="276" r:id="rId3"/>
    <p:sldId id="327" r:id="rId4"/>
    <p:sldId id="663" r:id="rId5"/>
    <p:sldId id="333" r:id="rId6"/>
    <p:sldId id="280" r:id="rId7"/>
    <p:sldId id="662" r:id="rId8"/>
    <p:sldId id="336" r:id="rId9"/>
    <p:sldId id="507" r:id="rId10"/>
    <p:sldId id="672" r:id="rId11"/>
    <p:sldId id="654" r:id="rId12"/>
    <p:sldId id="340" r:id="rId13"/>
    <p:sldId id="342" r:id="rId14"/>
    <p:sldId id="648" r:id="rId15"/>
    <p:sldId id="671" r:id="rId16"/>
    <p:sldId id="664" r:id="rId17"/>
    <p:sldId id="665" r:id="rId18"/>
    <p:sldId id="649" r:id="rId19"/>
    <p:sldId id="650" r:id="rId20"/>
    <p:sldId id="656" r:id="rId21"/>
    <p:sldId id="652" r:id="rId22"/>
    <p:sldId id="338" r:id="rId23"/>
    <p:sldId id="337" r:id="rId24"/>
    <p:sldId id="670" r:id="rId25"/>
    <p:sldId id="669" r:id="rId26"/>
    <p:sldId id="653" r:id="rId27"/>
    <p:sldId id="658" r:id="rId28"/>
    <p:sldId id="263" r:id="rId29"/>
    <p:sldId id="659" r:id="rId30"/>
    <p:sldId id="660" r:id="rId31"/>
    <p:sldId id="341" r:id="rId32"/>
    <p:sldId id="466" r:id="rId33"/>
    <p:sldId id="467" r:id="rId34"/>
    <p:sldId id="506" r:id="rId35"/>
    <p:sldId id="667" r:id="rId36"/>
    <p:sldId id="668" r:id="rId37"/>
    <p:sldId id="666" r:id="rId38"/>
    <p:sldId id="66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8321" autoAdjust="0"/>
  </p:normalViewPr>
  <p:slideViewPr>
    <p:cSldViewPr snapToGrid="0">
      <p:cViewPr varScale="1">
        <p:scale>
          <a:sx n="80" d="100"/>
          <a:sy n="80" d="100"/>
        </p:scale>
        <p:origin x="1746" y="60"/>
      </p:cViewPr>
      <p:guideLst/>
    </p:cSldViewPr>
  </p:slideViewPr>
  <p:notesTextViewPr>
    <p:cViewPr>
      <p:scale>
        <a:sx n="1" d="1"/>
        <a:sy n="1" d="1"/>
      </p:scale>
      <p:origin x="0" y="0"/>
    </p:cViewPr>
  </p:notesTextViewPr>
  <p:sorterViewPr>
    <p:cViewPr>
      <p:scale>
        <a:sx n="100" d="100"/>
        <a:sy n="100" d="100"/>
      </p:scale>
      <p:origin x="0" y="-2238"/>
    </p:cViewPr>
  </p:sorterViewPr>
  <p:notesViewPr>
    <p:cSldViewPr snapToGrid="0">
      <p:cViewPr varScale="1">
        <p:scale>
          <a:sx n="79" d="100"/>
          <a:sy n="79" d="100"/>
        </p:scale>
        <p:origin x="39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E-4FDB-A36C-EE23E05653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E-4FDB-A36C-EE23E05653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E-4FDB-A36C-EE23E05653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2E-4FDB-A36C-EE23E05653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82E-4FDB-A36C-EE23E056533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82E-4FDB-A36C-EE23E056533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82E-4FDB-A36C-EE23E056533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82E-4FDB-A36C-EE23E0565332}"/>
              </c:ext>
            </c:extLst>
          </c:dPt>
          <c:dLbls>
            <c:dLbl>
              <c:idx val="0"/>
              <c:layout>
                <c:manualLayout>
                  <c:x val="-0.11217598668222027"/>
                  <c:y val="0.18366117871629684"/>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0971456692913384"/>
                      <c:h val="0.14762300167024575"/>
                    </c:manualLayout>
                  </c15:layout>
                </c:ext>
                <c:ext xmlns:c16="http://schemas.microsoft.com/office/drawing/2014/chart" uri="{C3380CC4-5D6E-409C-BE32-E72D297353CC}">
                  <c16:uniqueId val="{00000001-A82E-4FDB-A36C-EE23E0565332}"/>
                </c:ext>
              </c:extLst>
            </c:dLbl>
            <c:dLbl>
              <c:idx val="1"/>
              <c:layout>
                <c:manualLayout>
                  <c:x val="-0.14299929522698551"/>
                  <c:y val="-0.122970916514223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1588740643530669"/>
                      <c:h val="0.10721896126620535"/>
                    </c:manualLayout>
                  </c15:layout>
                </c:ext>
                <c:ext xmlns:c16="http://schemas.microsoft.com/office/drawing/2014/chart" uri="{C3380CC4-5D6E-409C-BE32-E72D297353CC}">
                  <c16:uniqueId val="{00000003-A82E-4FDB-A36C-EE23E0565332}"/>
                </c:ext>
              </c:extLst>
            </c:dLbl>
            <c:dLbl>
              <c:idx val="2"/>
              <c:layout>
                <c:manualLayout>
                  <c:x val="1.6443569553805774E-2"/>
                  <c:y val="9.399612927171981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82E-4FDB-A36C-EE23E0565332}"/>
                </c:ext>
              </c:extLst>
            </c:dLbl>
            <c:dLbl>
              <c:idx val="3"/>
              <c:layout>
                <c:manualLayout>
                  <c:x val="-4.9014897443375137E-2"/>
                  <c:y val="-3.988981680320272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1588740643530669"/>
                      <c:h val="9.9138153185397274E-2"/>
                    </c:manualLayout>
                  </c15:layout>
                </c:ext>
                <c:ext xmlns:c16="http://schemas.microsoft.com/office/drawing/2014/chart" uri="{C3380CC4-5D6E-409C-BE32-E72D297353CC}">
                  <c16:uniqueId val="{00000007-A82E-4FDB-A36C-EE23E0565332}"/>
                </c:ext>
              </c:extLst>
            </c:dLbl>
            <c:dLbl>
              <c:idx val="4"/>
              <c:layout>
                <c:manualLayout>
                  <c:x val="-4.7478006221444539E-2"/>
                  <c:y val="3.378085315093189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1174382716049383"/>
                      <c:h val="0.1206869747342188"/>
                    </c:manualLayout>
                  </c15:layout>
                </c:ext>
                <c:ext xmlns:c16="http://schemas.microsoft.com/office/drawing/2014/chart" uri="{C3380CC4-5D6E-409C-BE32-E72D297353CC}">
                  <c16:uniqueId val="{00000009-A82E-4FDB-A36C-EE23E0565332}"/>
                </c:ext>
              </c:extLst>
            </c:dLbl>
            <c:dLbl>
              <c:idx val="5"/>
              <c:layout>
                <c:manualLayout>
                  <c:x val="0.1075308641975308"/>
                  <c:y val="-9.0840160131498715E-4"/>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9.1682098765432096E-2"/>
                      <c:h val="0.11799337204061613"/>
                    </c:manualLayout>
                  </c15:layout>
                </c:ext>
                <c:ext xmlns:c16="http://schemas.microsoft.com/office/drawing/2014/chart" uri="{C3380CC4-5D6E-409C-BE32-E72D297353CC}">
                  <c16:uniqueId val="{0000000B-A82E-4FDB-A36C-EE23E0565332}"/>
                </c:ext>
              </c:extLst>
            </c:dLbl>
            <c:dLbl>
              <c:idx val="6"/>
              <c:layout>
                <c:manualLayout>
                  <c:x val="0.10368778555458345"/>
                  <c:y val="0.1687917495161589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0869604841061534"/>
                      <c:h val="0.1287677828150269"/>
                    </c:manualLayout>
                  </c15:layout>
                </c:ext>
                <c:ext xmlns:c16="http://schemas.microsoft.com/office/drawing/2014/chart" uri="{C3380CC4-5D6E-409C-BE32-E72D297353CC}">
                  <c16:uniqueId val="{0000000D-A82E-4FDB-A36C-EE23E056533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'FY24 CCSF Awards'!$F$2:$F$9</c:f>
              <c:strCache>
                <c:ptCount val="7"/>
                <c:pt idx="0">
                  <c:v>CCSF - Clinical</c:v>
                </c:pt>
                <c:pt idx="1">
                  <c:v>CCSF - Crisis</c:v>
                </c:pt>
                <c:pt idx="2">
                  <c:v>CCSF - In School Support</c:v>
                </c:pt>
                <c:pt idx="3">
                  <c:v>CCSF - Community Based</c:v>
                </c:pt>
                <c:pt idx="4">
                  <c:v>CCSF - Youth Development</c:v>
                </c:pt>
                <c:pt idx="5">
                  <c:v>CCSF - OST</c:v>
                </c:pt>
                <c:pt idx="6">
                  <c:v>EC</c:v>
                </c:pt>
              </c:strCache>
            </c:strRef>
          </c:cat>
          <c:val>
            <c:numRef>
              <c:f>'FY24 CCSF Awards'!$G$2:$G$9</c:f>
              <c:numCache>
                <c:formatCode>_("$"* #,##0_);_("$"* \(#,##0\);_("$"* "-"??_);_(@_)</c:formatCode>
                <c:ptCount val="8"/>
                <c:pt idx="0">
                  <c:v>2353577</c:v>
                </c:pt>
                <c:pt idx="1">
                  <c:v>2335665</c:v>
                </c:pt>
                <c:pt idx="2">
                  <c:v>498939</c:v>
                </c:pt>
                <c:pt idx="3">
                  <c:v>1375398</c:v>
                </c:pt>
                <c:pt idx="4">
                  <c:v>915848</c:v>
                </c:pt>
                <c:pt idx="5">
                  <c:v>798084</c:v>
                </c:pt>
                <c:pt idx="6">
                  <c:v>2309411</c:v>
                </c:pt>
              </c:numCache>
            </c:numRef>
          </c:val>
          <c:extLst>
            <c:ext xmlns:c16="http://schemas.microsoft.com/office/drawing/2014/chart" uri="{C3380CC4-5D6E-409C-BE32-E72D297353CC}">
              <c16:uniqueId val="{00000010-A82E-4FDB-A36C-EE23E056533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7"/>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B5-4BD4-B89A-C76E74D610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B5-4BD4-B89A-C76E74D610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B5-4BD4-B89A-C76E74D61067}"/>
              </c:ext>
            </c:extLst>
          </c:dPt>
          <c:dLbls>
            <c:dLbl>
              <c:idx val="0"/>
              <c:layout>
                <c:manualLayout>
                  <c:x val="-0.13946364343345966"/>
                  <c:y val="0.1817961239693523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Arial" panose="020B0604020202020204" pitchFamily="34" charset="0"/>
                        <a:ea typeface="+mn-ea"/>
                        <a:cs typeface="Arial" panose="020B0604020202020204" pitchFamily="34" charset="0"/>
                      </a:defRPr>
                    </a:pPr>
                    <a:fld id="{070C42F9-803B-4E14-824F-E115F9DBB36C}" type="VALUE">
                      <a:rPr lang="en-US" b="1" smtClean="0">
                        <a:solidFill>
                          <a:schemeClr val="bg2"/>
                        </a:solidFill>
                      </a:rPr>
                      <a:pPr>
                        <a:defRPr sz="1600" b="1">
                          <a:solidFill>
                            <a:schemeClr val="bg2"/>
                          </a:solidFill>
                          <a:latin typeface="Arial" panose="020B0604020202020204" pitchFamily="34" charset="0"/>
                          <a:cs typeface="Arial" panose="020B0604020202020204" pitchFamily="34" charset="0"/>
                        </a:defRPr>
                      </a:pPr>
                      <a:t>[VALUE]</a:t>
                    </a:fld>
                    <a:endParaRPr lang="en-US" b="1" dirty="0">
                      <a:solidFill>
                        <a:schemeClr val="bg2"/>
                      </a:solidFill>
                    </a:endParaRPr>
                  </a:p>
                  <a:p>
                    <a:pPr>
                      <a:defRPr sz="1600" b="1">
                        <a:solidFill>
                          <a:schemeClr val="bg2"/>
                        </a:solidFill>
                        <a:latin typeface="Arial" panose="020B0604020202020204" pitchFamily="34" charset="0"/>
                        <a:cs typeface="Arial" panose="020B0604020202020204" pitchFamily="34" charset="0"/>
                      </a:defRPr>
                    </a:pPr>
                    <a:r>
                      <a:rPr lang="en-US" b="1" baseline="0" dirty="0">
                        <a:solidFill>
                          <a:schemeClr val="bg2"/>
                        </a:solidFill>
                      </a:rPr>
                      <a:t> </a:t>
                    </a:r>
                    <a:fld id="{30B16700-B7BC-458E-B62F-5D312AF97FA6}" type="PERCENTAGE">
                      <a:rPr lang="en-US" b="1" baseline="0">
                        <a:solidFill>
                          <a:schemeClr val="bg2"/>
                        </a:solidFill>
                      </a:rPr>
                      <a:pPr>
                        <a:defRPr sz="1600" b="1">
                          <a:solidFill>
                            <a:schemeClr val="bg2"/>
                          </a:solidFill>
                          <a:latin typeface="Arial" panose="020B0604020202020204" pitchFamily="34" charset="0"/>
                          <a:cs typeface="Arial" panose="020B0604020202020204" pitchFamily="34" charset="0"/>
                        </a:defRPr>
                      </a:pPr>
                      <a:t>[PERCENTAGE]</a:t>
                    </a:fld>
                    <a:endParaRPr lang="en-US" b="1" baseline="0" dirty="0">
                      <a:solidFill>
                        <a:schemeClr val="bg2"/>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0.18294753086419754"/>
                      <c:h val="0.11151515151515151"/>
                    </c:manualLayout>
                  </c15:layout>
                  <c15:dlblFieldTable/>
                  <c15:showDataLabelsRange val="0"/>
                </c:ext>
                <c:ext xmlns:c16="http://schemas.microsoft.com/office/drawing/2014/chart" uri="{C3380CC4-5D6E-409C-BE32-E72D297353CC}">
                  <c16:uniqueId val="{00000001-96B5-4BD4-B89A-C76E74D61067}"/>
                </c:ext>
              </c:extLst>
            </c:dLbl>
            <c:dLbl>
              <c:idx val="1"/>
              <c:layout>
                <c:manualLayout>
                  <c:x val="-0.14014958199669497"/>
                  <c:y val="-0.2183120443277923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6B5-4BD4-B89A-C76E74D61067}"/>
                </c:ext>
              </c:extLst>
            </c:dLbl>
            <c:dLbl>
              <c:idx val="2"/>
              <c:layout>
                <c:manualLayout>
                  <c:x val="0.18739003110722272"/>
                  <c:y val="3.183202099737533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6B5-4BD4-B89A-C76E74D6106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'FY24 CMHF Awards'!$G$2:$G$4</c:f>
              <c:strCache>
                <c:ptCount val="3"/>
                <c:pt idx="0">
                  <c:v>CMHF - Crisis</c:v>
                </c:pt>
                <c:pt idx="1">
                  <c:v>CMHF - Clinical</c:v>
                </c:pt>
                <c:pt idx="2">
                  <c:v>CMHF - Community Based Services</c:v>
                </c:pt>
              </c:strCache>
            </c:strRef>
          </c:cat>
          <c:val>
            <c:numRef>
              <c:f>'FY24 CMHF Awards'!$H$2:$H$4</c:f>
              <c:numCache>
                <c:formatCode>_("$"* #,##0_);_("$"* \(#,##0\);_("$"* "-"??_);_(@_)</c:formatCode>
                <c:ptCount val="3"/>
                <c:pt idx="0">
                  <c:v>726133</c:v>
                </c:pt>
                <c:pt idx="1">
                  <c:v>1155743</c:v>
                </c:pt>
                <c:pt idx="2">
                  <c:v>1586170</c:v>
                </c:pt>
              </c:numCache>
            </c:numRef>
          </c:val>
          <c:extLst>
            <c:ext xmlns:c16="http://schemas.microsoft.com/office/drawing/2014/chart" uri="{C3380CC4-5D6E-409C-BE32-E72D297353CC}">
              <c16:uniqueId val="{00000006-96B5-4BD4-B89A-C76E74D6106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B73F9-73CF-45C0-AFB0-4542258AC29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A0848282-C2F0-4409-8BEE-20A7D8A83F00}">
      <dgm:prSet/>
      <dgm:spPr>
        <a:solidFill>
          <a:schemeClr val="accent4"/>
        </a:solidFill>
      </dgm:spPr>
      <dgm:t>
        <a:bodyPr/>
        <a:lstStyle/>
        <a:p>
          <a:r>
            <a:rPr lang="en-US" dirty="0">
              <a:latin typeface="Arial" panose="020B0604020202020204" pitchFamily="34" charset="0"/>
              <a:cs typeface="Arial" panose="020B0604020202020204" pitchFamily="34" charset="0"/>
            </a:rPr>
            <a:t>Overview and History</a:t>
          </a:r>
        </a:p>
      </dgm:t>
    </dgm:pt>
    <dgm:pt modelId="{D53A03F9-0F1E-472F-B9D8-D4C0FCD34425}" type="parTrans" cxnId="{0C8033F2-6E01-477D-AD93-44D92EFF731B}">
      <dgm:prSet/>
      <dgm:spPr/>
      <dgm:t>
        <a:bodyPr/>
        <a:lstStyle/>
        <a:p>
          <a:endParaRPr lang="en-US"/>
        </a:p>
      </dgm:t>
    </dgm:pt>
    <dgm:pt modelId="{8768A277-EA20-4E14-B184-74C437446AA3}" type="sibTrans" cxnId="{0C8033F2-6E01-477D-AD93-44D92EFF731B}">
      <dgm:prSet/>
      <dgm:spPr/>
      <dgm:t>
        <a:bodyPr/>
        <a:lstStyle/>
        <a:p>
          <a:endParaRPr lang="en-US"/>
        </a:p>
      </dgm:t>
    </dgm:pt>
    <dgm:pt modelId="{939F5054-A88F-43D0-B2A8-2074733E9AC2}">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Statutes</a:t>
          </a:r>
        </a:p>
      </dgm:t>
    </dgm:pt>
    <dgm:pt modelId="{F947E421-94E0-4CC6-AFDB-DD5ED8A3B188}" type="parTrans" cxnId="{BB304223-400C-4EC8-BA6E-B59261EA530D}">
      <dgm:prSet/>
      <dgm:spPr/>
      <dgm:t>
        <a:bodyPr/>
        <a:lstStyle/>
        <a:p>
          <a:endParaRPr lang="en-US"/>
        </a:p>
      </dgm:t>
    </dgm:pt>
    <dgm:pt modelId="{1F88BFFC-2505-4159-BBFA-0D951E7A6F31}" type="sibTrans" cxnId="{BB304223-400C-4EC8-BA6E-B59261EA530D}">
      <dgm:prSet/>
      <dgm:spPr/>
      <dgm:t>
        <a:bodyPr/>
        <a:lstStyle/>
        <a:p>
          <a:endParaRPr lang="en-US"/>
        </a:p>
      </dgm:t>
    </dgm:pt>
    <dgm:pt modelId="{C5B3B549-E287-42E1-8AB6-2DCDD4FFFC96}">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Sunshine Law</a:t>
          </a:r>
        </a:p>
      </dgm:t>
    </dgm:pt>
    <dgm:pt modelId="{1F3B8516-2124-4161-A736-7C6DCEB3EAE9}" type="parTrans" cxnId="{6DFB3586-8462-46B2-A224-2768DA162219}">
      <dgm:prSet/>
      <dgm:spPr/>
      <dgm:t>
        <a:bodyPr/>
        <a:lstStyle/>
        <a:p>
          <a:endParaRPr lang="en-US"/>
        </a:p>
      </dgm:t>
    </dgm:pt>
    <dgm:pt modelId="{7F812C88-E22D-4A3F-A51D-FD8BC600BD65}" type="sibTrans" cxnId="{6DFB3586-8462-46B2-A224-2768DA162219}">
      <dgm:prSet/>
      <dgm:spPr/>
      <dgm:t>
        <a:bodyPr/>
        <a:lstStyle/>
        <a:p>
          <a:endParaRPr lang="en-US"/>
        </a:p>
      </dgm:t>
    </dgm:pt>
    <dgm:pt modelId="{7FD33741-698B-4138-9D91-ED88EA76FEAA}">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 Board Policies</a:t>
          </a:r>
        </a:p>
      </dgm:t>
    </dgm:pt>
    <dgm:pt modelId="{3EC65983-67E2-4CDA-BEE4-D40AD1844DED}" type="parTrans" cxnId="{76DB8F98-A680-452D-91C6-4FDEE18A8BD1}">
      <dgm:prSet/>
      <dgm:spPr/>
      <dgm:t>
        <a:bodyPr/>
        <a:lstStyle/>
        <a:p>
          <a:endParaRPr lang="en-US"/>
        </a:p>
      </dgm:t>
    </dgm:pt>
    <dgm:pt modelId="{39A23FCA-ACD6-431A-9840-DE83D7104EBC}" type="sibTrans" cxnId="{76DB8F98-A680-452D-91C6-4FDEE18A8BD1}">
      <dgm:prSet/>
      <dgm:spPr/>
      <dgm:t>
        <a:bodyPr/>
        <a:lstStyle/>
        <a:p>
          <a:endParaRPr lang="en-US"/>
        </a:p>
      </dgm:t>
    </dgm:pt>
    <dgm:pt modelId="{57D18E86-5822-4669-A0CC-FAD24C5E5421}">
      <dgm:prSet/>
      <dgm:spPr>
        <a:solidFill>
          <a:schemeClr val="accent4"/>
        </a:solidFill>
      </dgm:spPr>
      <dgm:t>
        <a:bodyPr/>
        <a:lstStyle/>
        <a:p>
          <a:r>
            <a:rPr lang="en-US" dirty="0">
              <a:latin typeface="Arial" panose="020B0604020202020204" pitchFamily="34" charset="0"/>
              <a:cs typeface="Arial" panose="020B0604020202020204" pitchFamily="34" charset="0"/>
            </a:rPr>
            <a:t>Legal Issues: </a:t>
          </a:r>
        </a:p>
        <a:p>
          <a:r>
            <a:rPr lang="en-US" dirty="0">
              <a:latin typeface="Arial" panose="020B0604020202020204" pitchFamily="34" charset="0"/>
              <a:cs typeface="Arial" panose="020B0604020202020204" pitchFamily="34" charset="0"/>
            </a:rPr>
            <a:t>By-Laws</a:t>
          </a:r>
        </a:p>
      </dgm:t>
    </dgm:pt>
    <dgm:pt modelId="{8A10BBEF-0F4C-4DCC-853B-3E4C8243379F}" type="parTrans" cxnId="{009F936A-89AF-48DF-B0E4-5A9D75AE5D64}">
      <dgm:prSet/>
      <dgm:spPr/>
      <dgm:t>
        <a:bodyPr/>
        <a:lstStyle/>
        <a:p>
          <a:endParaRPr lang="en-US"/>
        </a:p>
      </dgm:t>
    </dgm:pt>
    <dgm:pt modelId="{BF18152F-48D7-43D2-94C5-E9F14A2CF12A}" type="sibTrans" cxnId="{009F936A-89AF-48DF-B0E4-5A9D75AE5D64}">
      <dgm:prSet/>
      <dgm:spPr/>
      <dgm:t>
        <a:bodyPr/>
        <a:lstStyle/>
        <a:p>
          <a:endParaRPr lang="en-US"/>
        </a:p>
      </dgm:t>
    </dgm:pt>
    <dgm:pt modelId="{DF1C892A-3076-440C-8EE8-1F421F66C78F}">
      <dgm:prSet/>
      <dgm:spPr>
        <a:solidFill>
          <a:schemeClr val="accent1"/>
        </a:solidFill>
      </dgm:spPr>
      <dgm:t>
        <a:bodyPr/>
        <a:lstStyle/>
        <a:p>
          <a:r>
            <a:rPr lang="en-US" dirty="0">
              <a:latin typeface="Arial" panose="020B0604020202020204" pitchFamily="34" charset="0"/>
              <a:cs typeface="Arial" panose="020B0604020202020204" pitchFamily="34" charset="0"/>
            </a:rPr>
            <a:t>Strategic Plan and Theory of Change</a:t>
          </a:r>
        </a:p>
      </dgm:t>
    </dgm:pt>
    <dgm:pt modelId="{F867BB65-6496-43C3-8A1B-4DD7AFE1BAFC}" type="parTrans" cxnId="{89C09BA8-28E8-4A2A-98CE-8347739887CA}">
      <dgm:prSet/>
      <dgm:spPr/>
      <dgm:t>
        <a:bodyPr/>
        <a:lstStyle/>
        <a:p>
          <a:endParaRPr lang="en-US"/>
        </a:p>
      </dgm:t>
    </dgm:pt>
    <dgm:pt modelId="{27D188FD-DDB3-45EF-B3F1-A22C4AD51832}" type="sibTrans" cxnId="{89C09BA8-28E8-4A2A-98CE-8347739887CA}">
      <dgm:prSet/>
      <dgm:spPr/>
      <dgm:t>
        <a:bodyPr/>
        <a:lstStyle/>
        <a:p>
          <a:endParaRPr lang="en-US"/>
        </a:p>
      </dgm:t>
    </dgm:pt>
    <dgm:pt modelId="{9A6A8AFF-37D8-4FCD-B822-C00D3DB3A954}">
      <dgm:prSet/>
      <dgm:spPr>
        <a:solidFill>
          <a:schemeClr val="accent4"/>
        </a:solidFill>
      </dgm:spPr>
      <dgm:t>
        <a:bodyPr/>
        <a:lstStyle/>
        <a:p>
          <a:pPr>
            <a:spcAft>
              <a:spcPts val="0"/>
            </a:spcAft>
          </a:pPr>
          <a:r>
            <a:rPr lang="en-US" dirty="0">
              <a:latin typeface="Arial" panose="020B0604020202020204" pitchFamily="34" charset="0"/>
              <a:cs typeface="Arial" panose="020B0604020202020204" pitchFamily="34" charset="0"/>
            </a:rPr>
            <a:t>Trustee </a:t>
          </a:r>
        </a:p>
        <a:p>
          <a:pPr>
            <a:spcAft>
              <a:spcPts val="0"/>
            </a:spcAft>
          </a:pPr>
          <a:r>
            <a:rPr lang="en-US" dirty="0">
              <a:latin typeface="Arial" panose="020B0604020202020204" pitchFamily="34" charset="0"/>
              <a:cs typeface="Arial" panose="020B0604020202020204" pitchFamily="34" charset="0"/>
            </a:rPr>
            <a:t>Duties &amp; Responsibilities</a:t>
          </a:r>
        </a:p>
      </dgm:t>
    </dgm:pt>
    <dgm:pt modelId="{E6A4A85D-5D16-4FF9-8E80-E71A014D1CEC}" type="parTrans" cxnId="{311FCACA-4082-4C65-A1C4-773CC76E3CF5}">
      <dgm:prSet/>
      <dgm:spPr/>
      <dgm:t>
        <a:bodyPr/>
        <a:lstStyle/>
        <a:p>
          <a:endParaRPr lang="en-US"/>
        </a:p>
      </dgm:t>
    </dgm:pt>
    <dgm:pt modelId="{A40E04F7-312E-48C8-B3CD-8722A0E0C0D1}" type="sibTrans" cxnId="{311FCACA-4082-4C65-A1C4-773CC76E3CF5}">
      <dgm:prSet/>
      <dgm:spPr/>
      <dgm:t>
        <a:bodyPr/>
        <a:lstStyle/>
        <a:p>
          <a:endParaRPr lang="en-US"/>
        </a:p>
      </dgm:t>
    </dgm:pt>
    <dgm:pt modelId="{308176EF-F13D-44D0-BB7B-09C3E23B769A}">
      <dgm:prSet/>
      <dgm:spPr>
        <a:solidFill>
          <a:schemeClr val="accent4"/>
        </a:solidFill>
      </dgm:spPr>
      <dgm:t>
        <a:bodyPr/>
        <a:lstStyle/>
        <a:p>
          <a:r>
            <a:rPr lang="en-US" dirty="0">
              <a:latin typeface="Arial" panose="020B0604020202020204" pitchFamily="34" charset="0"/>
              <a:cs typeface="Arial" panose="020B0604020202020204" pitchFamily="34" charset="0"/>
            </a:rPr>
            <a:t>Board Committees</a:t>
          </a:r>
        </a:p>
      </dgm:t>
    </dgm:pt>
    <dgm:pt modelId="{C186E439-23CE-4658-8B94-6B860A402F97}" type="parTrans" cxnId="{FFF35B1C-9909-48B9-B651-AC66CD0F98DB}">
      <dgm:prSet/>
      <dgm:spPr/>
      <dgm:t>
        <a:bodyPr/>
        <a:lstStyle/>
        <a:p>
          <a:endParaRPr lang="en-US"/>
        </a:p>
      </dgm:t>
    </dgm:pt>
    <dgm:pt modelId="{F30AEECC-8625-45CE-9C0E-9A4FAAE7C5DA}" type="sibTrans" cxnId="{FFF35B1C-9909-48B9-B651-AC66CD0F98DB}">
      <dgm:prSet/>
      <dgm:spPr/>
      <dgm:t>
        <a:bodyPr/>
        <a:lstStyle/>
        <a:p>
          <a:endParaRPr lang="en-US"/>
        </a:p>
      </dgm:t>
    </dgm:pt>
    <dgm:pt modelId="{5E9ADAA0-50A7-402F-AA15-DFD85B071AC3}">
      <dgm:prSet/>
      <dgm:spPr>
        <a:solidFill>
          <a:schemeClr val="accent4"/>
        </a:solidFill>
      </dgm:spPr>
      <dgm:t>
        <a:bodyPr/>
        <a:lstStyle/>
        <a:p>
          <a:r>
            <a:rPr lang="en-US" dirty="0">
              <a:latin typeface="Arial" panose="020B0604020202020204" pitchFamily="34" charset="0"/>
              <a:cs typeface="Arial" panose="020B0604020202020204" pitchFamily="34" charset="0"/>
            </a:rPr>
            <a:t>Financial Overview</a:t>
          </a:r>
        </a:p>
      </dgm:t>
    </dgm:pt>
    <dgm:pt modelId="{33651D6C-1DDA-4A7E-A146-9A5A0D56D2A3}" type="parTrans" cxnId="{1BE2C39D-B789-46F9-80E5-B103D8D8CB0E}">
      <dgm:prSet/>
      <dgm:spPr/>
      <dgm:t>
        <a:bodyPr/>
        <a:lstStyle/>
        <a:p>
          <a:endParaRPr lang="en-US"/>
        </a:p>
      </dgm:t>
    </dgm:pt>
    <dgm:pt modelId="{4B71E44B-0FE1-49D6-BB60-B5FBDD6DAC7E}" type="sibTrans" cxnId="{1BE2C39D-B789-46F9-80E5-B103D8D8CB0E}">
      <dgm:prSet/>
      <dgm:spPr/>
      <dgm:t>
        <a:bodyPr/>
        <a:lstStyle/>
        <a:p>
          <a:endParaRPr lang="en-US"/>
        </a:p>
      </dgm:t>
    </dgm:pt>
    <dgm:pt modelId="{CCC619C7-0F7F-4DC1-9C5C-965F4D653681}">
      <dgm:prSet/>
      <dgm:spPr/>
      <dgm:t>
        <a:bodyPr/>
        <a:lstStyle/>
        <a:p>
          <a:r>
            <a:rPr lang="en-US" dirty="0">
              <a:latin typeface="Arial" panose="020B0604020202020204" pitchFamily="34" charset="0"/>
              <a:cs typeface="Arial" panose="020B0604020202020204" pitchFamily="34" charset="0"/>
            </a:rPr>
            <a:t>Staff</a:t>
          </a:r>
        </a:p>
      </dgm:t>
    </dgm:pt>
    <dgm:pt modelId="{2CFC79B3-5E0D-40F5-AB95-B0251152207B}" type="parTrans" cxnId="{7484A9A4-F192-4E99-B71D-D534065D32A9}">
      <dgm:prSet/>
      <dgm:spPr/>
      <dgm:t>
        <a:bodyPr/>
        <a:lstStyle/>
        <a:p>
          <a:endParaRPr lang="en-US"/>
        </a:p>
      </dgm:t>
    </dgm:pt>
    <dgm:pt modelId="{586D46C6-839A-4F90-90ED-3D0DE80C946F}" type="sibTrans" cxnId="{7484A9A4-F192-4E99-B71D-D534065D32A9}">
      <dgm:prSet/>
      <dgm:spPr/>
      <dgm:t>
        <a:bodyPr/>
        <a:lstStyle/>
        <a:p>
          <a:endParaRPr lang="en-US"/>
        </a:p>
      </dgm:t>
    </dgm:pt>
    <dgm:pt modelId="{968D577C-61F1-4626-85F5-9BAC3C86E2DA}">
      <dgm:prSet/>
      <dgm:spPr>
        <a:solidFill>
          <a:schemeClr val="accent1"/>
        </a:solidFill>
      </dgm:spPr>
      <dgm:t>
        <a:bodyPr/>
        <a:lstStyle/>
        <a:p>
          <a:r>
            <a:rPr lang="en-US" dirty="0">
              <a:latin typeface="Arial" panose="020B0604020202020204" pitchFamily="34" charset="0"/>
              <a:cs typeface="Arial" panose="020B0604020202020204" pitchFamily="34" charset="0"/>
            </a:rPr>
            <a:t>Community Investments &amp; Strategic Initiatives</a:t>
          </a:r>
        </a:p>
      </dgm:t>
    </dgm:pt>
    <dgm:pt modelId="{19F25FDC-1802-480D-AFD1-2BE6BDADAFD7}" type="parTrans" cxnId="{27C1FA32-BA95-47A7-B0C2-031A51D9E54F}">
      <dgm:prSet/>
      <dgm:spPr/>
      <dgm:t>
        <a:bodyPr/>
        <a:lstStyle/>
        <a:p>
          <a:endParaRPr lang="en-US"/>
        </a:p>
      </dgm:t>
    </dgm:pt>
    <dgm:pt modelId="{B9B6A9AD-AE6B-4579-BED8-191F8BB80E47}" type="sibTrans" cxnId="{27C1FA32-BA95-47A7-B0C2-031A51D9E54F}">
      <dgm:prSet/>
      <dgm:spPr/>
      <dgm:t>
        <a:bodyPr/>
        <a:lstStyle/>
        <a:p>
          <a:endParaRPr lang="en-US"/>
        </a:p>
      </dgm:t>
    </dgm:pt>
    <dgm:pt modelId="{6C89C63E-951A-44B9-8AC2-F786B123A6F2}">
      <dgm:prSet/>
      <dgm:spPr>
        <a:solidFill>
          <a:schemeClr val="accent1"/>
        </a:solidFill>
      </dgm:spPr>
      <dgm:t>
        <a:bodyPr/>
        <a:lstStyle/>
        <a:p>
          <a:r>
            <a:rPr lang="en-US" dirty="0">
              <a:latin typeface="Arial" panose="020B0604020202020204" pitchFamily="34" charset="0"/>
              <a:cs typeface="Arial" panose="020B0604020202020204" pitchFamily="34" charset="0"/>
            </a:rPr>
            <a:t>Allocations &amp; Grant Making</a:t>
          </a:r>
        </a:p>
      </dgm:t>
    </dgm:pt>
    <dgm:pt modelId="{C926E006-537A-4A36-9CBE-B8AE56455971}" type="parTrans" cxnId="{02F97C8C-E37A-4869-BE4C-3DCCB8CA1525}">
      <dgm:prSet/>
      <dgm:spPr/>
      <dgm:t>
        <a:bodyPr/>
        <a:lstStyle/>
        <a:p>
          <a:endParaRPr lang="en-US"/>
        </a:p>
      </dgm:t>
    </dgm:pt>
    <dgm:pt modelId="{A2FC2D71-8009-4027-868D-26AFCFCBE251}" type="sibTrans" cxnId="{02F97C8C-E37A-4869-BE4C-3DCCB8CA1525}">
      <dgm:prSet/>
      <dgm:spPr/>
      <dgm:t>
        <a:bodyPr/>
        <a:lstStyle/>
        <a:p>
          <a:endParaRPr lang="en-US"/>
        </a:p>
      </dgm:t>
    </dgm:pt>
    <dgm:pt modelId="{1D356785-4B0E-48B3-AD6D-10CEEA9E6BC2}" type="pres">
      <dgm:prSet presAssocID="{F22B73F9-73CF-45C0-AFB0-4542258AC29B}" presName="diagram" presStyleCnt="0">
        <dgm:presLayoutVars>
          <dgm:dir/>
          <dgm:resizeHandles val="exact"/>
        </dgm:presLayoutVars>
      </dgm:prSet>
      <dgm:spPr/>
    </dgm:pt>
    <dgm:pt modelId="{E794726D-CA48-4210-B63C-57283BF894AB}" type="pres">
      <dgm:prSet presAssocID="{A0848282-C2F0-4409-8BEE-20A7D8A83F00}" presName="node" presStyleLbl="node1" presStyleIdx="0" presStyleCnt="12">
        <dgm:presLayoutVars>
          <dgm:bulletEnabled val="1"/>
        </dgm:presLayoutVars>
      </dgm:prSet>
      <dgm:spPr/>
    </dgm:pt>
    <dgm:pt modelId="{279D32FE-CF17-4A77-AD0F-AF6CBB746D77}" type="pres">
      <dgm:prSet presAssocID="{8768A277-EA20-4E14-B184-74C437446AA3}" presName="sibTrans" presStyleCnt="0"/>
      <dgm:spPr/>
    </dgm:pt>
    <dgm:pt modelId="{38AC486D-C936-4C8F-B3C5-DBEDDA58BBB8}" type="pres">
      <dgm:prSet presAssocID="{939F5054-A88F-43D0-B2A8-2074733E9AC2}" presName="node" presStyleLbl="node1" presStyleIdx="1" presStyleCnt="12">
        <dgm:presLayoutVars>
          <dgm:bulletEnabled val="1"/>
        </dgm:presLayoutVars>
      </dgm:prSet>
      <dgm:spPr/>
    </dgm:pt>
    <dgm:pt modelId="{D7EA60D1-2679-4509-B518-F049F0A641D2}" type="pres">
      <dgm:prSet presAssocID="{1F88BFFC-2505-4159-BBFA-0D951E7A6F31}" presName="sibTrans" presStyleCnt="0"/>
      <dgm:spPr/>
    </dgm:pt>
    <dgm:pt modelId="{CBCFFEF3-ABFB-46AA-B1DB-42F8B57A8CC3}" type="pres">
      <dgm:prSet presAssocID="{C5B3B549-E287-42E1-8AB6-2DCDD4FFFC96}" presName="node" presStyleLbl="node1" presStyleIdx="2" presStyleCnt="12">
        <dgm:presLayoutVars>
          <dgm:bulletEnabled val="1"/>
        </dgm:presLayoutVars>
      </dgm:prSet>
      <dgm:spPr/>
    </dgm:pt>
    <dgm:pt modelId="{4AC2B7F0-7A9E-4356-ABE6-C9E15629DAC5}" type="pres">
      <dgm:prSet presAssocID="{7F812C88-E22D-4A3F-A51D-FD8BC600BD65}" presName="sibTrans" presStyleCnt="0"/>
      <dgm:spPr/>
    </dgm:pt>
    <dgm:pt modelId="{1AB628A2-C857-4DD7-81A8-2F190AB13722}" type="pres">
      <dgm:prSet presAssocID="{7FD33741-698B-4138-9D91-ED88EA76FEAA}" presName="node" presStyleLbl="node1" presStyleIdx="3" presStyleCnt="12">
        <dgm:presLayoutVars>
          <dgm:bulletEnabled val="1"/>
        </dgm:presLayoutVars>
      </dgm:prSet>
      <dgm:spPr/>
    </dgm:pt>
    <dgm:pt modelId="{931DDFA8-427E-4BE7-BAD4-9BF6DADF381C}" type="pres">
      <dgm:prSet presAssocID="{39A23FCA-ACD6-431A-9840-DE83D7104EBC}" presName="sibTrans" presStyleCnt="0"/>
      <dgm:spPr/>
    </dgm:pt>
    <dgm:pt modelId="{4F5D8F55-FAE7-49B2-A5B1-ACE59B60962D}" type="pres">
      <dgm:prSet presAssocID="{57D18E86-5822-4669-A0CC-FAD24C5E5421}" presName="node" presStyleLbl="node1" presStyleIdx="4" presStyleCnt="12">
        <dgm:presLayoutVars>
          <dgm:bulletEnabled val="1"/>
        </dgm:presLayoutVars>
      </dgm:prSet>
      <dgm:spPr/>
    </dgm:pt>
    <dgm:pt modelId="{3B02336E-6447-404B-B114-42F7F15233C6}" type="pres">
      <dgm:prSet presAssocID="{BF18152F-48D7-43D2-94C5-E9F14A2CF12A}" presName="sibTrans" presStyleCnt="0"/>
      <dgm:spPr/>
    </dgm:pt>
    <dgm:pt modelId="{BE827264-244B-4F8D-905F-2BEE28EF22B5}" type="pres">
      <dgm:prSet presAssocID="{DF1C892A-3076-440C-8EE8-1F421F66C78F}" presName="node" presStyleLbl="node1" presStyleIdx="5" presStyleCnt="12" custLinFactX="-10126" custLinFactY="16878" custLinFactNeighborX="-100000" custLinFactNeighborY="100000">
        <dgm:presLayoutVars>
          <dgm:bulletEnabled val="1"/>
        </dgm:presLayoutVars>
      </dgm:prSet>
      <dgm:spPr/>
    </dgm:pt>
    <dgm:pt modelId="{8E27D815-7154-4175-A686-C367F0EF02D2}" type="pres">
      <dgm:prSet presAssocID="{27D188FD-DDB3-45EF-B3F1-A22C4AD51832}" presName="sibTrans" presStyleCnt="0"/>
      <dgm:spPr/>
    </dgm:pt>
    <dgm:pt modelId="{02E58324-866C-4999-8542-15BA4514688D}" type="pres">
      <dgm:prSet presAssocID="{9A6A8AFF-37D8-4FCD-B822-C00D3DB3A954}" presName="node" presStyleLbl="node1" presStyleIdx="6" presStyleCnt="12" custLinFactX="-9530" custLinFactNeighborX="-100000" custLinFactNeighborY="2017">
        <dgm:presLayoutVars>
          <dgm:bulletEnabled val="1"/>
        </dgm:presLayoutVars>
      </dgm:prSet>
      <dgm:spPr/>
    </dgm:pt>
    <dgm:pt modelId="{2DF1C82E-A5E6-49BE-9A6B-DC63F349036D}" type="pres">
      <dgm:prSet presAssocID="{A40E04F7-312E-48C8-B3CD-8722A0E0C0D1}" presName="sibTrans" presStyleCnt="0"/>
      <dgm:spPr/>
    </dgm:pt>
    <dgm:pt modelId="{906CD05E-43DC-4A70-BBF6-3C1DCDE33CCA}" type="pres">
      <dgm:prSet presAssocID="{308176EF-F13D-44D0-BB7B-09C3E23B769A}" presName="node" presStyleLbl="node1" presStyleIdx="7" presStyleCnt="12" custLinFactX="-11186" custLinFactNeighborX="-100000" custLinFactNeighborY="1515">
        <dgm:presLayoutVars>
          <dgm:bulletEnabled val="1"/>
        </dgm:presLayoutVars>
      </dgm:prSet>
      <dgm:spPr/>
    </dgm:pt>
    <dgm:pt modelId="{97D768AE-18B8-4A42-BB86-9063BB67FFDD}" type="pres">
      <dgm:prSet presAssocID="{F30AEECC-8625-45CE-9C0E-9A4FAAE7C5DA}" presName="sibTrans" presStyleCnt="0"/>
      <dgm:spPr/>
    </dgm:pt>
    <dgm:pt modelId="{4916C665-0624-4D35-BB27-D41CD1290800}" type="pres">
      <dgm:prSet presAssocID="{5E9ADAA0-50A7-402F-AA15-DFD85B071AC3}" presName="node" presStyleLbl="node1" presStyleIdx="8" presStyleCnt="12" custLinFactX="128958" custLinFactY="-14637" custLinFactNeighborX="200000" custLinFactNeighborY="-100000">
        <dgm:presLayoutVars>
          <dgm:bulletEnabled val="1"/>
        </dgm:presLayoutVars>
      </dgm:prSet>
      <dgm:spPr/>
    </dgm:pt>
    <dgm:pt modelId="{DC7ACB56-446C-4DB7-A8DF-C17DEB20B2D2}" type="pres">
      <dgm:prSet presAssocID="{4B71E44B-0FE1-49D6-BB60-B5FBDD6DAC7E}" presName="sibTrans" presStyleCnt="0"/>
      <dgm:spPr/>
    </dgm:pt>
    <dgm:pt modelId="{64C301F5-62CC-486F-B3F4-3BB784E09E65}" type="pres">
      <dgm:prSet presAssocID="{CCC619C7-0F7F-4DC1-9C5C-965F4D653681}" presName="node" presStyleLbl="node1" presStyleIdx="9" presStyleCnt="12" custLinFactX="100000" custLinFactNeighborX="120126" custLinFactNeighborY="97">
        <dgm:presLayoutVars>
          <dgm:bulletEnabled val="1"/>
        </dgm:presLayoutVars>
      </dgm:prSet>
      <dgm:spPr/>
    </dgm:pt>
    <dgm:pt modelId="{C11E672A-0CE7-455E-9940-F79EBF88E465}" type="pres">
      <dgm:prSet presAssocID="{586D46C6-839A-4F90-90ED-3D0DE80C946F}" presName="sibTrans" presStyleCnt="0"/>
      <dgm:spPr/>
    </dgm:pt>
    <dgm:pt modelId="{81B54990-28F2-42D0-A7A8-9D9302754AF4}" type="pres">
      <dgm:prSet presAssocID="{968D577C-61F1-4626-85F5-9BAC3C86E2DA}" presName="node" presStyleLbl="node1" presStyleIdx="10" presStyleCnt="12" custLinFactX="-9817" custLinFactNeighborX="-100000" custLinFactNeighborY="2732">
        <dgm:presLayoutVars>
          <dgm:bulletEnabled val="1"/>
        </dgm:presLayoutVars>
      </dgm:prSet>
      <dgm:spPr/>
    </dgm:pt>
    <dgm:pt modelId="{7634663C-78FE-4139-BEEF-EDBBD1407974}" type="pres">
      <dgm:prSet presAssocID="{B9B6A9AD-AE6B-4579-BED8-191F8BB80E47}" presName="sibTrans" presStyleCnt="0"/>
      <dgm:spPr/>
    </dgm:pt>
    <dgm:pt modelId="{746DE0DA-CC55-422A-9418-0055DFE31890}" type="pres">
      <dgm:prSet presAssocID="{6C89C63E-951A-44B9-8AC2-F786B123A6F2}" presName="node" presStyleLbl="node1" presStyleIdx="11" presStyleCnt="12" custLinFactX="-9270" custLinFactNeighborX="-100000" custLinFactNeighborY="456">
        <dgm:presLayoutVars>
          <dgm:bulletEnabled val="1"/>
        </dgm:presLayoutVars>
      </dgm:prSet>
      <dgm:spPr/>
    </dgm:pt>
  </dgm:ptLst>
  <dgm:cxnLst>
    <dgm:cxn modelId="{C4289E02-B7BD-43A6-BC50-AE126A898258}" type="presOf" srcId="{C5B3B549-E287-42E1-8AB6-2DCDD4FFFC96}" destId="{CBCFFEF3-ABFB-46AA-B1DB-42F8B57A8CC3}" srcOrd="0" destOrd="0" presId="urn:microsoft.com/office/officeart/2005/8/layout/default"/>
    <dgm:cxn modelId="{B10ECF17-246B-45C8-9A00-6D62D96D51C6}" type="presOf" srcId="{57D18E86-5822-4669-A0CC-FAD24C5E5421}" destId="{4F5D8F55-FAE7-49B2-A5B1-ACE59B60962D}" srcOrd="0" destOrd="0" presId="urn:microsoft.com/office/officeart/2005/8/layout/default"/>
    <dgm:cxn modelId="{FFF35B1C-9909-48B9-B651-AC66CD0F98DB}" srcId="{F22B73F9-73CF-45C0-AFB0-4542258AC29B}" destId="{308176EF-F13D-44D0-BB7B-09C3E23B769A}" srcOrd="7" destOrd="0" parTransId="{C186E439-23CE-4658-8B94-6B860A402F97}" sibTransId="{F30AEECC-8625-45CE-9C0E-9A4FAAE7C5DA}"/>
    <dgm:cxn modelId="{BB304223-400C-4EC8-BA6E-B59261EA530D}" srcId="{F22B73F9-73CF-45C0-AFB0-4542258AC29B}" destId="{939F5054-A88F-43D0-B2A8-2074733E9AC2}" srcOrd="1" destOrd="0" parTransId="{F947E421-94E0-4CC6-AFDB-DD5ED8A3B188}" sibTransId="{1F88BFFC-2505-4159-BBFA-0D951E7A6F31}"/>
    <dgm:cxn modelId="{86B29430-1FB5-482F-980A-1DE6A8B8D6E0}" type="presOf" srcId="{7FD33741-698B-4138-9D91-ED88EA76FEAA}" destId="{1AB628A2-C857-4DD7-81A8-2F190AB13722}" srcOrd="0" destOrd="0" presId="urn:microsoft.com/office/officeart/2005/8/layout/default"/>
    <dgm:cxn modelId="{27C1FA32-BA95-47A7-B0C2-031A51D9E54F}" srcId="{F22B73F9-73CF-45C0-AFB0-4542258AC29B}" destId="{968D577C-61F1-4626-85F5-9BAC3C86E2DA}" srcOrd="10" destOrd="0" parTransId="{19F25FDC-1802-480D-AFD1-2BE6BDADAFD7}" sibTransId="{B9B6A9AD-AE6B-4579-BED8-191F8BB80E47}"/>
    <dgm:cxn modelId="{8AABCE5F-E6A4-4765-87A7-261B3864DB62}" type="presOf" srcId="{A0848282-C2F0-4409-8BEE-20A7D8A83F00}" destId="{E794726D-CA48-4210-B63C-57283BF894AB}" srcOrd="0" destOrd="0" presId="urn:microsoft.com/office/officeart/2005/8/layout/default"/>
    <dgm:cxn modelId="{009F936A-89AF-48DF-B0E4-5A9D75AE5D64}" srcId="{F22B73F9-73CF-45C0-AFB0-4542258AC29B}" destId="{57D18E86-5822-4669-A0CC-FAD24C5E5421}" srcOrd="4" destOrd="0" parTransId="{8A10BBEF-0F4C-4DCC-853B-3E4C8243379F}" sibTransId="{BF18152F-48D7-43D2-94C5-E9F14A2CF12A}"/>
    <dgm:cxn modelId="{55B59E4A-A21D-4BF0-9D1E-3912C181E411}" type="presOf" srcId="{6C89C63E-951A-44B9-8AC2-F786B123A6F2}" destId="{746DE0DA-CC55-422A-9418-0055DFE31890}" srcOrd="0" destOrd="0" presId="urn:microsoft.com/office/officeart/2005/8/layout/default"/>
    <dgm:cxn modelId="{DB004E4B-2715-4F3F-8E48-ED8459614D7B}" type="presOf" srcId="{308176EF-F13D-44D0-BB7B-09C3E23B769A}" destId="{906CD05E-43DC-4A70-BBF6-3C1DCDE33CCA}" srcOrd="0" destOrd="0" presId="urn:microsoft.com/office/officeart/2005/8/layout/default"/>
    <dgm:cxn modelId="{B6CE894E-EA57-438E-BED8-E3131C1E712D}" type="presOf" srcId="{968D577C-61F1-4626-85F5-9BAC3C86E2DA}" destId="{81B54990-28F2-42D0-A7A8-9D9302754AF4}" srcOrd="0" destOrd="0" presId="urn:microsoft.com/office/officeart/2005/8/layout/default"/>
    <dgm:cxn modelId="{6DFB3586-8462-46B2-A224-2768DA162219}" srcId="{F22B73F9-73CF-45C0-AFB0-4542258AC29B}" destId="{C5B3B549-E287-42E1-8AB6-2DCDD4FFFC96}" srcOrd="2" destOrd="0" parTransId="{1F3B8516-2124-4161-A736-7C6DCEB3EAE9}" sibTransId="{7F812C88-E22D-4A3F-A51D-FD8BC600BD65}"/>
    <dgm:cxn modelId="{02F97C8C-E37A-4869-BE4C-3DCCB8CA1525}" srcId="{F22B73F9-73CF-45C0-AFB0-4542258AC29B}" destId="{6C89C63E-951A-44B9-8AC2-F786B123A6F2}" srcOrd="11" destOrd="0" parTransId="{C926E006-537A-4A36-9CBE-B8AE56455971}" sibTransId="{A2FC2D71-8009-4027-868D-26AFCFCBE251}"/>
    <dgm:cxn modelId="{F4CB958F-2B51-4511-A03C-5A719BCD21D0}" type="presOf" srcId="{939F5054-A88F-43D0-B2A8-2074733E9AC2}" destId="{38AC486D-C936-4C8F-B3C5-DBEDDA58BBB8}" srcOrd="0" destOrd="0" presId="urn:microsoft.com/office/officeart/2005/8/layout/default"/>
    <dgm:cxn modelId="{9955BD94-887E-499E-8CD1-16AD87179B07}" type="presOf" srcId="{5E9ADAA0-50A7-402F-AA15-DFD85B071AC3}" destId="{4916C665-0624-4D35-BB27-D41CD1290800}" srcOrd="0" destOrd="0" presId="urn:microsoft.com/office/officeart/2005/8/layout/default"/>
    <dgm:cxn modelId="{76DB8F98-A680-452D-91C6-4FDEE18A8BD1}" srcId="{F22B73F9-73CF-45C0-AFB0-4542258AC29B}" destId="{7FD33741-698B-4138-9D91-ED88EA76FEAA}" srcOrd="3" destOrd="0" parTransId="{3EC65983-67E2-4CDA-BEE4-D40AD1844DED}" sibTransId="{39A23FCA-ACD6-431A-9840-DE83D7104EBC}"/>
    <dgm:cxn modelId="{1BE2C39D-B789-46F9-80E5-B103D8D8CB0E}" srcId="{F22B73F9-73CF-45C0-AFB0-4542258AC29B}" destId="{5E9ADAA0-50A7-402F-AA15-DFD85B071AC3}" srcOrd="8" destOrd="0" parTransId="{33651D6C-1DDA-4A7E-A146-9A5A0D56D2A3}" sibTransId="{4B71E44B-0FE1-49D6-BB60-B5FBDD6DAC7E}"/>
    <dgm:cxn modelId="{7484A9A4-F192-4E99-B71D-D534065D32A9}" srcId="{F22B73F9-73CF-45C0-AFB0-4542258AC29B}" destId="{CCC619C7-0F7F-4DC1-9C5C-965F4D653681}" srcOrd="9" destOrd="0" parTransId="{2CFC79B3-5E0D-40F5-AB95-B0251152207B}" sibTransId="{586D46C6-839A-4F90-90ED-3D0DE80C946F}"/>
    <dgm:cxn modelId="{A6F207A7-0152-4C3F-AC52-1CBA717F309F}" type="presOf" srcId="{F22B73F9-73CF-45C0-AFB0-4542258AC29B}" destId="{1D356785-4B0E-48B3-AD6D-10CEEA9E6BC2}" srcOrd="0" destOrd="0" presId="urn:microsoft.com/office/officeart/2005/8/layout/default"/>
    <dgm:cxn modelId="{89C09BA8-28E8-4A2A-98CE-8347739887CA}" srcId="{F22B73F9-73CF-45C0-AFB0-4542258AC29B}" destId="{DF1C892A-3076-440C-8EE8-1F421F66C78F}" srcOrd="5" destOrd="0" parTransId="{F867BB65-6496-43C3-8A1B-4DD7AFE1BAFC}" sibTransId="{27D188FD-DDB3-45EF-B3F1-A22C4AD51832}"/>
    <dgm:cxn modelId="{5AA125B1-230D-46F6-A18A-76F2A79B3D43}" type="presOf" srcId="{DF1C892A-3076-440C-8EE8-1F421F66C78F}" destId="{BE827264-244B-4F8D-905F-2BEE28EF22B5}" srcOrd="0" destOrd="0" presId="urn:microsoft.com/office/officeart/2005/8/layout/default"/>
    <dgm:cxn modelId="{349A7BBC-8F0E-481D-84AA-E34179742AC6}" type="presOf" srcId="{9A6A8AFF-37D8-4FCD-B822-C00D3DB3A954}" destId="{02E58324-866C-4999-8542-15BA4514688D}" srcOrd="0" destOrd="0" presId="urn:microsoft.com/office/officeart/2005/8/layout/default"/>
    <dgm:cxn modelId="{311FCACA-4082-4C65-A1C4-773CC76E3CF5}" srcId="{F22B73F9-73CF-45C0-AFB0-4542258AC29B}" destId="{9A6A8AFF-37D8-4FCD-B822-C00D3DB3A954}" srcOrd="6" destOrd="0" parTransId="{E6A4A85D-5D16-4FF9-8E80-E71A014D1CEC}" sibTransId="{A40E04F7-312E-48C8-B3CD-8722A0E0C0D1}"/>
    <dgm:cxn modelId="{0C8033F2-6E01-477D-AD93-44D92EFF731B}" srcId="{F22B73F9-73CF-45C0-AFB0-4542258AC29B}" destId="{A0848282-C2F0-4409-8BEE-20A7D8A83F00}" srcOrd="0" destOrd="0" parTransId="{D53A03F9-0F1E-472F-B9D8-D4C0FCD34425}" sibTransId="{8768A277-EA20-4E14-B184-74C437446AA3}"/>
    <dgm:cxn modelId="{601278F2-CA3B-4EAB-9663-B05AF2954256}" type="presOf" srcId="{CCC619C7-0F7F-4DC1-9C5C-965F4D653681}" destId="{64C301F5-62CC-486F-B3F4-3BB784E09E65}" srcOrd="0" destOrd="0" presId="urn:microsoft.com/office/officeart/2005/8/layout/default"/>
    <dgm:cxn modelId="{46DB86E5-8F6E-4CA5-A8C7-3F677BB094DF}" type="presParOf" srcId="{1D356785-4B0E-48B3-AD6D-10CEEA9E6BC2}" destId="{E794726D-CA48-4210-B63C-57283BF894AB}" srcOrd="0" destOrd="0" presId="urn:microsoft.com/office/officeart/2005/8/layout/default"/>
    <dgm:cxn modelId="{AB0E79CB-574B-4EF0-AC7A-0A9469AC51B8}" type="presParOf" srcId="{1D356785-4B0E-48B3-AD6D-10CEEA9E6BC2}" destId="{279D32FE-CF17-4A77-AD0F-AF6CBB746D77}" srcOrd="1" destOrd="0" presId="urn:microsoft.com/office/officeart/2005/8/layout/default"/>
    <dgm:cxn modelId="{47079899-8B3B-4E7F-BE22-F630A9F201E8}" type="presParOf" srcId="{1D356785-4B0E-48B3-AD6D-10CEEA9E6BC2}" destId="{38AC486D-C936-4C8F-B3C5-DBEDDA58BBB8}" srcOrd="2" destOrd="0" presId="urn:microsoft.com/office/officeart/2005/8/layout/default"/>
    <dgm:cxn modelId="{14CE7599-81B8-4A52-8771-B6FCD053B52D}" type="presParOf" srcId="{1D356785-4B0E-48B3-AD6D-10CEEA9E6BC2}" destId="{D7EA60D1-2679-4509-B518-F049F0A641D2}" srcOrd="3" destOrd="0" presId="urn:microsoft.com/office/officeart/2005/8/layout/default"/>
    <dgm:cxn modelId="{BF810305-D0BA-4370-BC03-12979895A64D}" type="presParOf" srcId="{1D356785-4B0E-48B3-AD6D-10CEEA9E6BC2}" destId="{CBCFFEF3-ABFB-46AA-B1DB-42F8B57A8CC3}" srcOrd="4" destOrd="0" presId="urn:microsoft.com/office/officeart/2005/8/layout/default"/>
    <dgm:cxn modelId="{B432D1F7-B861-40FF-9BE7-29FC54CD44CB}" type="presParOf" srcId="{1D356785-4B0E-48B3-AD6D-10CEEA9E6BC2}" destId="{4AC2B7F0-7A9E-4356-ABE6-C9E15629DAC5}" srcOrd="5" destOrd="0" presId="urn:microsoft.com/office/officeart/2005/8/layout/default"/>
    <dgm:cxn modelId="{301D94C5-B407-4C24-8197-FE8116FD1726}" type="presParOf" srcId="{1D356785-4B0E-48B3-AD6D-10CEEA9E6BC2}" destId="{1AB628A2-C857-4DD7-81A8-2F190AB13722}" srcOrd="6" destOrd="0" presId="urn:microsoft.com/office/officeart/2005/8/layout/default"/>
    <dgm:cxn modelId="{DBEF89C8-5E8C-4352-98E2-24C97C8D239D}" type="presParOf" srcId="{1D356785-4B0E-48B3-AD6D-10CEEA9E6BC2}" destId="{931DDFA8-427E-4BE7-BAD4-9BF6DADF381C}" srcOrd="7" destOrd="0" presId="urn:microsoft.com/office/officeart/2005/8/layout/default"/>
    <dgm:cxn modelId="{D857F0F7-EF38-479E-A438-46F5828064C8}" type="presParOf" srcId="{1D356785-4B0E-48B3-AD6D-10CEEA9E6BC2}" destId="{4F5D8F55-FAE7-49B2-A5B1-ACE59B60962D}" srcOrd="8" destOrd="0" presId="urn:microsoft.com/office/officeart/2005/8/layout/default"/>
    <dgm:cxn modelId="{CFC8217F-50B8-4351-AE69-5D1F444A1870}" type="presParOf" srcId="{1D356785-4B0E-48B3-AD6D-10CEEA9E6BC2}" destId="{3B02336E-6447-404B-B114-42F7F15233C6}" srcOrd="9" destOrd="0" presId="urn:microsoft.com/office/officeart/2005/8/layout/default"/>
    <dgm:cxn modelId="{156A0D70-4EE2-4228-AB48-E89FD644C91A}" type="presParOf" srcId="{1D356785-4B0E-48B3-AD6D-10CEEA9E6BC2}" destId="{BE827264-244B-4F8D-905F-2BEE28EF22B5}" srcOrd="10" destOrd="0" presId="urn:microsoft.com/office/officeart/2005/8/layout/default"/>
    <dgm:cxn modelId="{410DDF2C-3A41-4BCD-AA83-2E38BF7D1496}" type="presParOf" srcId="{1D356785-4B0E-48B3-AD6D-10CEEA9E6BC2}" destId="{8E27D815-7154-4175-A686-C367F0EF02D2}" srcOrd="11" destOrd="0" presId="urn:microsoft.com/office/officeart/2005/8/layout/default"/>
    <dgm:cxn modelId="{06A49ADD-4F19-4D9E-901B-898555F4C784}" type="presParOf" srcId="{1D356785-4B0E-48B3-AD6D-10CEEA9E6BC2}" destId="{02E58324-866C-4999-8542-15BA4514688D}" srcOrd="12" destOrd="0" presId="urn:microsoft.com/office/officeart/2005/8/layout/default"/>
    <dgm:cxn modelId="{AD8D64DE-DADA-4C89-9AF4-0D27EA245A19}" type="presParOf" srcId="{1D356785-4B0E-48B3-AD6D-10CEEA9E6BC2}" destId="{2DF1C82E-A5E6-49BE-9A6B-DC63F349036D}" srcOrd="13" destOrd="0" presId="urn:microsoft.com/office/officeart/2005/8/layout/default"/>
    <dgm:cxn modelId="{A50CDE7D-4479-4C95-B1DB-7AFF6E17F4D3}" type="presParOf" srcId="{1D356785-4B0E-48B3-AD6D-10CEEA9E6BC2}" destId="{906CD05E-43DC-4A70-BBF6-3C1DCDE33CCA}" srcOrd="14" destOrd="0" presId="urn:microsoft.com/office/officeart/2005/8/layout/default"/>
    <dgm:cxn modelId="{DE33DBCA-0A11-4333-80E1-D5EE78E75DC1}" type="presParOf" srcId="{1D356785-4B0E-48B3-AD6D-10CEEA9E6BC2}" destId="{97D768AE-18B8-4A42-BB86-9063BB67FFDD}" srcOrd="15" destOrd="0" presId="urn:microsoft.com/office/officeart/2005/8/layout/default"/>
    <dgm:cxn modelId="{D40955CC-39BC-4E8E-BA87-CACC3BFF9C81}" type="presParOf" srcId="{1D356785-4B0E-48B3-AD6D-10CEEA9E6BC2}" destId="{4916C665-0624-4D35-BB27-D41CD1290800}" srcOrd="16" destOrd="0" presId="urn:microsoft.com/office/officeart/2005/8/layout/default"/>
    <dgm:cxn modelId="{84B7BBF8-02EB-4D6A-893F-4FC5B696B9F1}" type="presParOf" srcId="{1D356785-4B0E-48B3-AD6D-10CEEA9E6BC2}" destId="{DC7ACB56-446C-4DB7-A8DF-C17DEB20B2D2}" srcOrd="17" destOrd="0" presId="urn:microsoft.com/office/officeart/2005/8/layout/default"/>
    <dgm:cxn modelId="{8BAE4140-4D20-4199-A5D6-329D5650C8FB}" type="presParOf" srcId="{1D356785-4B0E-48B3-AD6D-10CEEA9E6BC2}" destId="{64C301F5-62CC-486F-B3F4-3BB784E09E65}" srcOrd="18" destOrd="0" presId="urn:microsoft.com/office/officeart/2005/8/layout/default"/>
    <dgm:cxn modelId="{B996F44D-AC12-4F9D-961B-F19C8345D045}" type="presParOf" srcId="{1D356785-4B0E-48B3-AD6D-10CEEA9E6BC2}" destId="{C11E672A-0CE7-455E-9940-F79EBF88E465}" srcOrd="19" destOrd="0" presId="urn:microsoft.com/office/officeart/2005/8/layout/default"/>
    <dgm:cxn modelId="{16C54CB4-26F1-4641-A8EE-A9F89992EE68}" type="presParOf" srcId="{1D356785-4B0E-48B3-AD6D-10CEEA9E6BC2}" destId="{81B54990-28F2-42D0-A7A8-9D9302754AF4}" srcOrd="20" destOrd="0" presId="urn:microsoft.com/office/officeart/2005/8/layout/default"/>
    <dgm:cxn modelId="{D7A5D7A3-D335-4D42-B3D4-F95BFFA9B5D1}" type="presParOf" srcId="{1D356785-4B0E-48B3-AD6D-10CEEA9E6BC2}" destId="{7634663C-78FE-4139-BEEF-EDBBD1407974}" srcOrd="21" destOrd="0" presId="urn:microsoft.com/office/officeart/2005/8/layout/default"/>
    <dgm:cxn modelId="{49420272-A9BF-4CDD-ACB5-1D44065AC8A4}" type="presParOf" srcId="{1D356785-4B0E-48B3-AD6D-10CEEA9E6BC2}" destId="{746DE0DA-CC55-422A-9418-0055DFE31890}"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25A25B-25A2-47E1-9C6A-B239ABF8BD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07ECFF-A7BB-499E-9158-C3C23C36675D}">
      <dgm:prSet custT="1"/>
      <dgm:spPr/>
      <dgm:t>
        <a:bodyPr/>
        <a:lstStyle/>
        <a:p>
          <a:r>
            <a:rPr lang="en-US" sz="2400" dirty="0">
              <a:latin typeface="Arial" panose="020B0604020202020204" pitchFamily="34" charset="0"/>
              <a:cs typeface="Arial" panose="020B0604020202020204" pitchFamily="34" charset="0"/>
            </a:rPr>
            <a:t>Community Children’s Service Fund</a:t>
          </a:r>
        </a:p>
      </dgm:t>
    </dgm:pt>
    <dgm:pt modelId="{C24D7CF1-AC3E-4A9D-AF97-0F19D2D4102E}" type="parTrans" cxnId="{5F2E4CF0-1BAC-4C8D-9FAF-F81F7268678B}">
      <dgm:prSet/>
      <dgm:spPr/>
      <dgm:t>
        <a:bodyPr/>
        <a:lstStyle/>
        <a:p>
          <a:endParaRPr lang="en-US"/>
        </a:p>
      </dgm:t>
    </dgm:pt>
    <dgm:pt modelId="{D0E12CAB-4C59-4690-8109-1375D66E82B8}" type="sibTrans" cxnId="{5F2E4CF0-1BAC-4C8D-9FAF-F81F7268678B}">
      <dgm:prSet/>
      <dgm:spPr/>
      <dgm:t>
        <a:bodyPr/>
        <a:lstStyle/>
        <a:p>
          <a:endParaRPr lang="en-US"/>
        </a:p>
      </dgm:t>
    </dgm:pt>
    <dgm:pt modelId="{4FF5D966-CEDC-487E-81D7-1F5332BA73D8}">
      <dgm:prSet/>
      <dgm:spPr/>
      <dgm:t>
        <a:bodyPr/>
        <a:lstStyle/>
        <a:p>
          <a:r>
            <a:rPr lang="en-US" dirty="0">
              <a:latin typeface="Arial" panose="020B0604020202020204" pitchFamily="34" charset="0"/>
              <a:cs typeface="Arial" panose="020B0604020202020204" pitchFamily="34" charset="0"/>
            </a:rPr>
            <a:t>Early Childhood</a:t>
          </a:r>
        </a:p>
      </dgm:t>
    </dgm:pt>
    <dgm:pt modelId="{8D391646-E1BF-4F4E-B4E8-6C6F19697852}" type="parTrans" cxnId="{951C5FC0-0E84-4B0E-9FB9-CF5DC6D6F058}">
      <dgm:prSet/>
      <dgm:spPr/>
      <dgm:t>
        <a:bodyPr/>
        <a:lstStyle/>
        <a:p>
          <a:endParaRPr lang="en-US"/>
        </a:p>
      </dgm:t>
    </dgm:pt>
    <dgm:pt modelId="{996388DF-480E-435F-BED6-100FF512CDB8}" type="sibTrans" cxnId="{951C5FC0-0E84-4B0E-9FB9-CF5DC6D6F058}">
      <dgm:prSet/>
      <dgm:spPr/>
      <dgm:t>
        <a:bodyPr/>
        <a:lstStyle/>
        <a:p>
          <a:endParaRPr lang="en-US"/>
        </a:p>
      </dgm:t>
    </dgm:pt>
    <dgm:pt modelId="{B1E4A2BA-9CA0-4CFE-B0CC-2407BC97F9DB}">
      <dgm:prSet/>
      <dgm:spPr/>
      <dgm:t>
        <a:bodyPr/>
        <a:lstStyle/>
        <a:p>
          <a:r>
            <a:rPr lang="en-US" dirty="0">
              <a:latin typeface="Arial" panose="020B0604020202020204" pitchFamily="34" charset="0"/>
              <a:cs typeface="Arial" panose="020B0604020202020204" pitchFamily="34" charset="0"/>
            </a:rPr>
            <a:t>Intergenerational</a:t>
          </a:r>
        </a:p>
      </dgm:t>
    </dgm:pt>
    <dgm:pt modelId="{8E4C9F47-4D50-45FA-9200-058E54779951}" type="parTrans" cxnId="{3FE17F19-0637-4622-BBF8-0076C8E09CE0}">
      <dgm:prSet/>
      <dgm:spPr/>
      <dgm:t>
        <a:bodyPr/>
        <a:lstStyle/>
        <a:p>
          <a:endParaRPr lang="en-US"/>
        </a:p>
      </dgm:t>
    </dgm:pt>
    <dgm:pt modelId="{629323B7-D7CD-4F25-B272-EF62296475D6}" type="sibTrans" cxnId="{3FE17F19-0637-4622-BBF8-0076C8E09CE0}">
      <dgm:prSet/>
      <dgm:spPr/>
      <dgm:t>
        <a:bodyPr/>
        <a:lstStyle/>
        <a:p>
          <a:endParaRPr lang="en-US"/>
        </a:p>
      </dgm:t>
    </dgm:pt>
    <dgm:pt modelId="{B06B51B3-358E-4332-8D1E-562983F6F70F}">
      <dgm:prSet custT="1"/>
      <dgm:spPr/>
      <dgm:t>
        <a:bodyPr/>
        <a:lstStyle/>
        <a:p>
          <a:r>
            <a:rPr lang="en-US" sz="2400" dirty="0">
              <a:latin typeface="Arial" panose="020B0604020202020204" pitchFamily="34" charset="0"/>
              <a:cs typeface="Arial" panose="020B0604020202020204" pitchFamily="34" charset="0"/>
            </a:rPr>
            <a:t>Community Mental Health Fund</a:t>
          </a:r>
        </a:p>
      </dgm:t>
    </dgm:pt>
    <dgm:pt modelId="{ACD9EE1A-EA38-490D-B1D2-C1E00BBB515A}" type="parTrans" cxnId="{251F638C-A703-4FBE-A249-15531BDDF246}">
      <dgm:prSet/>
      <dgm:spPr/>
      <dgm:t>
        <a:bodyPr/>
        <a:lstStyle/>
        <a:p>
          <a:endParaRPr lang="en-US"/>
        </a:p>
      </dgm:t>
    </dgm:pt>
    <dgm:pt modelId="{741C2E0C-4D0B-42B6-80F0-B42E77CCC576}" type="sibTrans" cxnId="{251F638C-A703-4FBE-A249-15531BDDF246}">
      <dgm:prSet/>
      <dgm:spPr/>
      <dgm:t>
        <a:bodyPr/>
        <a:lstStyle/>
        <a:p>
          <a:endParaRPr lang="en-US"/>
        </a:p>
      </dgm:t>
    </dgm:pt>
    <dgm:pt modelId="{DE8D3D9E-B246-4DBB-BA78-9F15CDB2701F}">
      <dgm:prSet custT="1"/>
      <dgm:spPr/>
      <dgm:t>
        <a:bodyPr/>
        <a:lstStyle/>
        <a:p>
          <a:r>
            <a:rPr lang="en-US" sz="2400" dirty="0">
              <a:latin typeface="Arial" panose="020B0604020202020204" pitchFamily="34" charset="0"/>
              <a:cs typeface="Arial" panose="020B0604020202020204" pitchFamily="34" charset="0"/>
            </a:rPr>
            <a:t>Emerging Needs</a:t>
          </a:r>
        </a:p>
      </dgm:t>
    </dgm:pt>
    <dgm:pt modelId="{391F486E-C55F-4BED-A432-C241292557C1}" type="parTrans" cxnId="{DB85DF26-0FFA-4AB0-804E-B805FE6D018D}">
      <dgm:prSet/>
      <dgm:spPr/>
      <dgm:t>
        <a:bodyPr/>
        <a:lstStyle/>
        <a:p>
          <a:endParaRPr lang="en-US"/>
        </a:p>
      </dgm:t>
    </dgm:pt>
    <dgm:pt modelId="{7F118161-CF4B-41B7-8647-BDBF0B746A95}" type="sibTrans" cxnId="{DB85DF26-0FFA-4AB0-804E-B805FE6D018D}">
      <dgm:prSet/>
      <dgm:spPr/>
      <dgm:t>
        <a:bodyPr/>
        <a:lstStyle/>
        <a:p>
          <a:endParaRPr lang="en-US"/>
        </a:p>
      </dgm:t>
    </dgm:pt>
    <dgm:pt modelId="{DD89D06F-E99F-40DC-B632-4101F81C8CD2}">
      <dgm:prSet custT="1"/>
      <dgm:spPr/>
      <dgm:t>
        <a:bodyPr/>
        <a:lstStyle/>
        <a:p>
          <a:r>
            <a:rPr lang="en-US" sz="2400" dirty="0">
              <a:latin typeface="Arial" panose="020B0604020202020204" pitchFamily="34" charset="0"/>
              <a:cs typeface="Arial" panose="020B0604020202020204" pitchFamily="34" charset="0"/>
            </a:rPr>
            <a:t>Permanent Supportive Housing</a:t>
          </a:r>
        </a:p>
      </dgm:t>
    </dgm:pt>
    <dgm:pt modelId="{9A54D870-9696-405C-B9F8-895552E56AB3}" type="parTrans" cxnId="{5E2F8CA4-5CA9-45B5-83B4-5E8AEF670879}">
      <dgm:prSet/>
      <dgm:spPr/>
      <dgm:t>
        <a:bodyPr/>
        <a:lstStyle/>
        <a:p>
          <a:endParaRPr lang="en-US"/>
        </a:p>
      </dgm:t>
    </dgm:pt>
    <dgm:pt modelId="{E1FBED33-B622-4556-A229-788E24C6EF72}" type="sibTrans" cxnId="{5E2F8CA4-5CA9-45B5-83B4-5E8AEF670879}">
      <dgm:prSet/>
      <dgm:spPr/>
      <dgm:t>
        <a:bodyPr/>
        <a:lstStyle/>
        <a:p>
          <a:endParaRPr lang="en-US"/>
        </a:p>
      </dgm:t>
    </dgm:pt>
    <dgm:pt modelId="{CEBC8B1D-4346-4ADB-9028-2629B61F2E42}">
      <dgm:prSet custT="1"/>
      <dgm:spPr/>
      <dgm:t>
        <a:bodyPr/>
        <a:lstStyle/>
        <a:p>
          <a:r>
            <a:rPr lang="en-US" sz="2400" dirty="0">
              <a:latin typeface="Arial" panose="020B0604020202020204" pitchFamily="34" charset="0"/>
              <a:cs typeface="Arial" panose="020B0604020202020204" pitchFamily="34" charset="0"/>
            </a:rPr>
            <a:t>Strategic Initiatives</a:t>
          </a:r>
        </a:p>
      </dgm:t>
    </dgm:pt>
    <dgm:pt modelId="{BAE343F4-6F8F-4462-968C-24366A01C756}" type="parTrans" cxnId="{2154C415-C46C-483E-A86E-BB80A21B2754}">
      <dgm:prSet/>
      <dgm:spPr/>
      <dgm:t>
        <a:bodyPr/>
        <a:lstStyle/>
        <a:p>
          <a:endParaRPr lang="en-US"/>
        </a:p>
      </dgm:t>
    </dgm:pt>
    <dgm:pt modelId="{A26D4B26-EFAE-4556-A9CE-87E55C393B47}" type="sibTrans" cxnId="{2154C415-C46C-483E-A86E-BB80A21B2754}">
      <dgm:prSet/>
      <dgm:spPr/>
      <dgm:t>
        <a:bodyPr/>
        <a:lstStyle/>
        <a:p>
          <a:endParaRPr lang="en-US"/>
        </a:p>
      </dgm:t>
    </dgm:pt>
    <dgm:pt modelId="{3BF8D400-7A3E-405D-8BEF-A123052A50DF}" type="pres">
      <dgm:prSet presAssocID="{0025A25B-25A2-47E1-9C6A-B239ABF8BD9D}" presName="linear" presStyleCnt="0">
        <dgm:presLayoutVars>
          <dgm:animLvl val="lvl"/>
          <dgm:resizeHandles val="exact"/>
        </dgm:presLayoutVars>
      </dgm:prSet>
      <dgm:spPr/>
    </dgm:pt>
    <dgm:pt modelId="{D463FC77-F413-4CDE-87A2-326D1B693756}" type="pres">
      <dgm:prSet presAssocID="{F307ECFF-A7BB-499E-9158-C3C23C36675D}" presName="parentText" presStyleLbl="node1" presStyleIdx="0" presStyleCnt="5">
        <dgm:presLayoutVars>
          <dgm:chMax val="0"/>
          <dgm:bulletEnabled val="1"/>
        </dgm:presLayoutVars>
      </dgm:prSet>
      <dgm:spPr/>
    </dgm:pt>
    <dgm:pt modelId="{C8527A15-4260-4854-BC93-53DB14F9C5C1}" type="pres">
      <dgm:prSet presAssocID="{F307ECFF-A7BB-499E-9158-C3C23C36675D}" presName="childText" presStyleLbl="revTx" presStyleIdx="0" presStyleCnt="1">
        <dgm:presLayoutVars>
          <dgm:bulletEnabled val="1"/>
        </dgm:presLayoutVars>
      </dgm:prSet>
      <dgm:spPr/>
    </dgm:pt>
    <dgm:pt modelId="{60E7FC81-D052-458B-9647-6ED8BE8D9BB4}" type="pres">
      <dgm:prSet presAssocID="{B06B51B3-358E-4332-8D1E-562983F6F70F}" presName="parentText" presStyleLbl="node1" presStyleIdx="1" presStyleCnt="5">
        <dgm:presLayoutVars>
          <dgm:chMax val="0"/>
          <dgm:bulletEnabled val="1"/>
        </dgm:presLayoutVars>
      </dgm:prSet>
      <dgm:spPr/>
    </dgm:pt>
    <dgm:pt modelId="{807788B3-51F9-4FA7-B6DF-99E1697B1B62}" type="pres">
      <dgm:prSet presAssocID="{741C2E0C-4D0B-42B6-80F0-B42E77CCC576}" presName="spacer" presStyleCnt="0"/>
      <dgm:spPr/>
    </dgm:pt>
    <dgm:pt modelId="{8D3ED873-80F4-4799-ABE2-9E5B9047823D}" type="pres">
      <dgm:prSet presAssocID="{DE8D3D9E-B246-4DBB-BA78-9F15CDB2701F}" presName="parentText" presStyleLbl="node1" presStyleIdx="2" presStyleCnt="5">
        <dgm:presLayoutVars>
          <dgm:chMax val="0"/>
          <dgm:bulletEnabled val="1"/>
        </dgm:presLayoutVars>
      </dgm:prSet>
      <dgm:spPr/>
    </dgm:pt>
    <dgm:pt modelId="{67BFC4EC-A9FD-4AAD-A7A0-1CA7A6C34E02}" type="pres">
      <dgm:prSet presAssocID="{7F118161-CF4B-41B7-8647-BDBF0B746A95}" presName="spacer" presStyleCnt="0"/>
      <dgm:spPr/>
    </dgm:pt>
    <dgm:pt modelId="{EC95252A-7D8F-497E-8FF5-5ED7C4C804CF}" type="pres">
      <dgm:prSet presAssocID="{DD89D06F-E99F-40DC-B632-4101F81C8CD2}" presName="parentText" presStyleLbl="node1" presStyleIdx="3" presStyleCnt="5">
        <dgm:presLayoutVars>
          <dgm:chMax val="0"/>
          <dgm:bulletEnabled val="1"/>
        </dgm:presLayoutVars>
      </dgm:prSet>
      <dgm:spPr/>
    </dgm:pt>
    <dgm:pt modelId="{FFE8CFB0-B88D-4EEE-B1AE-965C282123B0}" type="pres">
      <dgm:prSet presAssocID="{E1FBED33-B622-4556-A229-788E24C6EF72}" presName="spacer" presStyleCnt="0"/>
      <dgm:spPr/>
    </dgm:pt>
    <dgm:pt modelId="{48CF4D84-BCF0-4E47-BD4E-36433AF7E440}" type="pres">
      <dgm:prSet presAssocID="{CEBC8B1D-4346-4ADB-9028-2629B61F2E42}" presName="parentText" presStyleLbl="node1" presStyleIdx="4" presStyleCnt="5" custScaleY="69891">
        <dgm:presLayoutVars>
          <dgm:chMax val="0"/>
          <dgm:bulletEnabled val="1"/>
        </dgm:presLayoutVars>
      </dgm:prSet>
      <dgm:spPr/>
    </dgm:pt>
  </dgm:ptLst>
  <dgm:cxnLst>
    <dgm:cxn modelId="{2154C415-C46C-483E-A86E-BB80A21B2754}" srcId="{0025A25B-25A2-47E1-9C6A-B239ABF8BD9D}" destId="{CEBC8B1D-4346-4ADB-9028-2629B61F2E42}" srcOrd="4" destOrd="0" parTransId="{BAE343F4-6F8F-4462-968C-24366A01C756}" sibTransId="{A26D4B26-EFAE-4556-A9CE-87E55C393B47}"/>
    <dgm:cxn modelId="{3FE17F19-0637-4622-BBF8-0076C8E09CE0}" srcId="{F307ECFF-A7BB-499E-9158-C3C23C36675D}" destId="{B1E4A2BA-9CA0-4CFE-B0CC-2407BC97F9DB}" srcOrd="1" destOrd="0" parTransId="{8E4C9F47-4D50-45FA-9200-058E54779951}" sibTransId="{629323B7-D7CD-4F25-B272-EF62296475D6}"/>
    <dgm:cxn modelId="{A2C6A01D-1E08-4B2D-9A9F-A7189DC4B061}" type="presOf" srcId="{0025A25B-25A2-47E1-9C6A-B239ABF8BD9D}" destId="{3BF8D400-7A3E-405D-8BEF-A123052A50DF}" srcOrd="0" destOrd="0" presId="urn:microsoft.com/office/officeart/2005/8/layout/vList2"/>
    <dgm:cxn modelId="{DB85DF26-0FFA-4AB0-804E-B805FE6D018D}" srcId="{0025A25B-25A2-47E1-9C6A-B239ABF8BD9D}" destId="{DE8D3D9E-B246-4DBB-BA78-9F15CDB2701F}" srcOrd="2" destOrd="0" parTransId="{391F486E-C55F-4BED-A432-C241292557C1}" sibTransId="{7F118161-CF4B-41B7-8647-BDBF0B746A95}"/>
    <dgm:cxn modelId="{DC32403E-90E3-4C34-B379-5F9C77BFBF68}" type="presOf" srcId="{B1E4A2BA-9CA0-4CFE-B0CC-2407BC97F9DB}" destId="{C8527A15-4260-4854-BC93-53DB14F9C5C1}" srcOrd="0" destOrd="1" presId="urn:microsoft.com/office/officeart/2005/8/layout/vList2"/>
    <dgm:cxn modelId="{694C4A40-55C8-46D4-AC20-9ACE4337FAA2}" type="presOf" srcId="{4FF5D966-CEDC-487E-81D7-1F5332BA73D8}" destId="{C8527A15-4260-4854-BC93-53DB14F9C5C1}" srcOrd="0" destOrd="0" presId="urn:microsoft.com/office/officeart/2005/8/layout/vList2"/>
    <dgm:cxn modelId="{8370704B-7482-47F3-9975-158D0FD36BEA}" type="presOf" srcId="{F307ECFF-A7BB-499E-9158-C3C23C36675D}" destId="{D463FC77-F413-4CDE-87A2-326D1B693756}" srcOrd="0" destOrd="0" presId="urn:microsoft.com/office/officeart/2005/8/layout/vList2"/>
    <dgm:cxn modelId="{428EE270-A757-4529-9F11-0B180AB268E7}" type="presOf" srcId="{B06B51B3-358E-4332-8D1E-562983F6F70F}" destId="{60E7FC81-D052-458B-9647-6ED8BE8D9BB4}" srcOrd="0" destOrd="0" presId="urn:microsoft.com/office/officeart/2005/8/layout/vList2"/>
    <dgm:cxn modelId="{251F638C-A703-4FBE-A249-15531BDDF246}" srcId="{0025A25B-25A2-47E1-9C6A-B239ABF8BD9D}" destId="{B06B51B3-358E-4332-8D1E-562983F6F70F}" srcOrd="1" destOrd="0" parTransId="{ACD9EE1A-EA38-490D-B1D2-C1E00BBB515A}" sibTransId="{741C2E0C-4D0B-42B6-80F0-B42E77CCC576}"/>
    <dgm:cxn modelId="{5C586D92-D1D8-4614-92C4-67DB3AA72BFD}" type="presOf" srcId="{CEBC8B1D-4346-4ADB-9028-2629B61F2E42}" destId="{48CF4D84-BCF0-4E47-BD4E-36433AF7E440}" srcOrd="0" destOrd="0" presId="urn:microsoft.com/office/officeart/2005/8/layout/vList2"/>
    <dgm:cxn modelId="{8D7C4394-AACB-4CFE-ABF4-D287B8C07575}" type="presOf" srcId="{DD89D06F-E99F-40DC-B632-4101F81C8CD2}" destId="{EC95252A-7D8F-497E-8FF5-5ED7C4C804CF}" srcOrd="0" destOrd="0" presId="urn:microsoft.com/office/officeart/2005/8/layout/vList2"/>
    <dgm:cxn modelId="{5E2F8CA4-5CA9-45B5-83B4-5E8AEF670879}" srcId="{0025A25B-25A2-47E1-9C6A-B239ABF8BD9D}" destId="{DD89D06F-E99F-40DC-B632-4101F81C8CD2}" srcOrd="3" destOrd="0" parTransId="{9A54D870-9696-405C-B9F8-895552E56AB3}" sibTransId="{E1FBED33-B622-4556-A229-788E24C6EF72}"/>
    <dgm:cxn modelId="{951C5FC0-0E84-4B0E-9FB9-CF5DC6D6F058}" srcId="{F307ECFF-A7BB-499E-9158-C3C23C36675D}" destId="{4FF5D966-CEDC-487E-81D7-1F5332BA73D8}" srcOrd="0" destOrd="0" parTransId="{8D391646-E1BF-4F4E-B4E8-6C6F19697852}" sibTransId="{996388DF-480E-435F-BED6-100FF512CDB8}"/>
    <dgm:cxn modelId="{4BD4D3D9-1B62-41E4-B537-86DDCC3B40E8}" type="presOf" srcId="{DE8D3D9E-B246-4DBB-BA78-9F15CDB2701F}" destId="{8D3ED873-80F4-4799-ABE2-9E5B9047823D}" srcOrd="0" destOrd="0" presId="urn:microsoft.com/office/officeart/2005/8/layout/vList2"/>
    <dgm:cxn modelId="{5F2E4CF0-1BAC-4C8D-9FAF-F81F7268678B}" srcId="{0025A25B-25A2-47E1-9C6A-B239ABF8BD9D}" destId="{F307ECFF-A7BB-499E-9158-C3C23C36675D}" srcOrd="0" destOrd="0" parTransId="{C24D7CF1-AC3E-4A9D-AF97-0F19D2D4102E}" sibTransId="{D0E12CAB-4C59-4690-8109-1375D66E82B8}"/>
    <dgm:cxn modelId="{EEE41AF9-E78C-4664-903B-4440C3D7ED67}" type="presParOf" srcId="{3BF8D400-7A3E-405D-8BEF-A123052A50DF}" destId="{D463FC77-F413-4CDE-87A2-326D1B693756}" srcOrd="0" destOrd="0" presId="urn:microsoft.com/office/officeart/2005/8/layout/vList2"/>
    <dgm:cxn modelId="{05731EAB-D743-427A-90C4-C35A8A4FBA8E}" type="presParOf" srcId="{3BF8D400-7A3E-405D-8BEF-A123052A50DF}" destId="{C8527A15-4260-4854-BC93-53DB14F9C5C1}" srcOrd="1" destOrd="0" presId="urn:microsoft.com/office/officeart/2005/8/layout/vList2"/>
    <dgm:cxn modelId="{1ECDECCE-75D4-437B-9A8E-568EA5B8B86F}" type="presParOf" srcId="{3BF8D400-7A3E-405D-8BEF-A123052A50DF}" destId="{60E7FC81-D052-458B-9647-6ED8BE8D9BB4}" srcOrd="2" destOrd="0" presId="urn:microsoft.com/office/officeart/2005/8/layout/vList2"/>
    <dgm:cxn modelId="{0C8D7445-B507-410C-B576-5DF90068D144}" type="presParOf" srcId="{3BF8D400-7A3E-405D-8BEF-A123052A50DF}" destId="{807788B3-51F9-4FA7-B6DF-99E1697B1B62}" srcOrd="3" destOrd="0" presId="urn:microsoft.com/office/officeart/2005/8/layout/vList2"/>
    <dgm:cxn modelId="{8FF7FD4B-98D9-42A7-85C6-3C08D493D1E1}" type="presParOf" srcId="{3BF8D400-7A3E-405D-8BEF-A123052A50DF}" destId="{8D3ED873-80F4-4799-ABE2-9E5B9047823D}" srcOrd="4" destOrd="0" presId="urn:microsoft.com/office/officeart/2005/8/layout/vList2"/>
    <dgm:cxn modelId="{636B8427-9F3A-43E0-8E4A-6A0CFE443172}" type="presParOf" srcId="{3BF8D400-7A3E-405D-8BEF-A123052A50DF}" destId="{67BFC4EC-A9FD-4AAD-A7A0-1CA7A6C34E02}" srcOrd="5" destOrd="0" presId="urn:microsoft.com/office/officeart/2005/8/layout/vList2"/>
    <dgm:cxn modelId="{68BCBDEB-DB92-4898-86C3-DC0FC509D5F8}" type="presParOf" srcId="{3BF8D400-7A3E-405D-8BEF-A123052A50DF}" destId="{EC95252A-7D8F-497E-8FF5-5ED7C4C804CF}" srcOrd="6" destOrd="0" presId="urn:microsoft.com/office/officeart/2005/8/layout/vList2"/>
    <dgm:cxn modelId="{9B68B01D-FF2E-407C-A138-C810FBFCA9E3}" type="presParOf" srcId="{3BF8D400-7A3E-405D-8BEF-A123052A50DF}" destId="{FFE8CFB0-B88D-4EEE-B1AE-965C282123B0}" srcOrd="7" destOrd="0" presId="urn:microsoft.com/office/officeart/2005/8/layout/vList2"/>
    <dgm:cxn modelId="{6C9C07EF-0BD6-4161-8862-72F80D3CAB0E}" type="presParOf" srcId="{3BF8D400-7A3E-405D-8BEF-A123052A50DF}" destId="{48CF4D84-BCF0-4E47-BD4E-36433AF7E44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E63E1-1994-45C9-ABA2-BF64E1B9123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A5B82ED-CA59-4EE0-9395-D1FD1494B007}">
      <dgm:prSet custT="1"/>
      <dgm:spPr/>
      <dgm:t>
        <a:bodyPr/>
        <a:lstStyle/>
        <a:p>
          <a:r>
            <a:rPr lang="en-US" sz="2400" b="1" dirty="0">
              <a:solidFill>
                <a:schemeClr val="tx2"/>
              </a:solidFill>
              <a:latin typeface="Arial" panose="020B0604020202020204" pitchFamily="34" charset="0"/>
              <a:cs typeface="Arial" panose="020B0604020202020204" pitchFamily="34" charset="0"/>
            </a:rPr>
            <a:t>CCSF Funding Priority</a:t>
          </a:r>
        </a:p>
      </dgm:t>
    </dgm:pt>
    <dgm:pt modelId="{8EF8D752-B74C-481C-A963-9A5E82FFC2D6}" type="parTrans" cxnId="{256449C3-F2AE-4BF4-9DD3-DB98F3F84F17}">
      <dgm:prSet/>
      <dgm:spPr/>
      <dgm:t>
        <a:bodyPr/>
        <a:lstStyle/>
        <a:p>
          <a:endParaRPr lang="en-US"/>
        </a:p>
      </dgm:t>
    </dgm:pt>
    <dgm:pt modelId="{E41E2F2E-1CB1-4684-B558-2C09FB4E8704}" type="sibTrans" cxnId="{256449C3-F2AE-4BF4-9DD3-DB98F3F84F17}">
      <dgm:prSet/>
      <dgm:spPr/>
      <dgm:t>
        <a:bodyPr/>
        <a:lstStyle/>
        <a:p>
          <a:endParaRPr lang="en-US"/>
        </a:p>
      </dgm:t>
    </dgm:pt>
    <dgm:pt modelId="{0F7D82B1-9F7C-462E-B700-AB1563CCC7A9}">
      <dgm:prSet custT="1"/>
      <dgm:spPr/>
      <dgm:t>
        <a:bodyPr/>
        <a:lstStyle/>
        <a:p>
          <a:r>
            <a:rPr lang="en-US" sz="2400" b="0" i="0" dirty="0">
              <a:solidFill>
                <a:schemeClr val="tx2"/>
              </a:solidFill>
              <a:latin typeface="Arial" panose="020B0604020202020204" pitchFamily="34" charset="0"/>
              <a:cs typeface="Arial" panose="020B0604020202020204" pitchFamily="34" charset="0"/>
            </a:rPr>
            <a:t>Increase use of family systems’ approaches (meaning that they provide holistic family services that not only address the behavioral health needs of the child, but also of their parents and caregivers) </a:t>
          </a:r>
          <a:endParaRPr lang="en-US" sz="2400" dirty="0">
            <a:solidFill>
              <a:schemeClr val="tx2"/>
            </a:solidFill>
            <a:latin typeface="Arial" panose="020B0604020202020204" pitchFamily="34" charset="0"/>
            <a:cs typeface="Arial" panose="020B0604020202020204" pitchFamily="34" charset="0"/>
          </a:endParaRPr>
        </a:p>
      </dgm:t>
    </dgm:pt>
    <dgm:pt modelId="{2E3D6AD4-B8F7-43D1-9F5E-5C1F46BCF503}" type="parTrans" cxnId="{60DD5EB2-ABDB-415A-A3DD-CF755B3F0628}">
      <dgm:prSet/>
      <dgm:spPr/>
      <dgm:t>
        <a:bodyPr/>
        <a:lstStyle/>
        <a:p>
          <a:endParaRPr lang="en-US"/>
        </a:p>
      </dgm:t>
    </dgm:pt>
    <dgm:pt modelId="{00B761AC-617E-413C-8F9E-6AEFE689BE58}" type="sibTrans" cxnId="{60DD5EB2-ABDB-415A-A3DD-CF755B3F0628}">
      <dgm:prSet/>
      <dgm:spPr/>
      <dgm:t>
        <a:bodyPr/>
        <a:lstStyle/>
        <a:p>
          <a:endParaRPr lang="en-US"/>
        </a:p>
      </dgm:t>
    </dgm:pt>
    <dgm:pt modelId="{A8C18F47-B0EB-4D64-836C-48CD926E8ED4}">
      <dgm:prSet custT="1"/>
      <dgm:spPr/>
      <dgm:t>
        <a:bodyPr/>
        <a:lstStyle/>
        <a:p>
          <a:r>
            <a:rPr lang="en-US" sz="2400" b="1" i="0" dirty="0">
              <a:solidFill>
                <a:schemeClr val="tx2"/>
              </a:solidFill>
              <a:latin typeface="Arial" panose="020B0604020202020204" pitchFamily="34" charset="0"/>
              <a:cs typeface="Arial" panose="020B0604020202020204" pitchFamily="34" charset="0"/>
            </a:rPr>
            <a:t>Hybrid Contracts</a:t>
          </a:r>
          <a:endParaRPr lang="en-US" sz="2400" b="1" dirty="0">
            <a:solidFill>
              <a:schemeClr val="tx2"/>
            </a:solidFill>
            <a:latin typeface="Arial" panose="020B0604020202020204" pitchFamily="34" charset="0"/>
            <a:cs typeface="Arial" panose="020B0604020202020204" pitchFamily="34" charset="0"/>
          </a:endParaRPr>
        </a:p>
      </dgm:t>
    </dgm:pt>
    <dgm:pt modelId="{8F866F0D-833C-4B06-B339-A6D666483910}" type="parTrans" cxnId="{C2700108-A6EE-4066-A7E4-3EF3EBBB10F7}">
      <dgm:prSet/>
      <dgm:spPr/>
      <dgm:t>
        <a:bodyPr/>
        <a:lstStyle/>
        <a:p>
          <a:endParaRPr lang="en-US"/>
        </a:p>
      </dgm:t>
    </dgm:pt>
    <dgm:pt modelId="{A71A3547-47F8-4076-8B50-1B8EB740A97F}" type="sibTrans" cxnId="{C2700108-A6EE-4066-A7E4-3EF3EBBB10F7}">
      <dgm:prSet/>
      <dgm:spPr/>
      <dgm:t>
        <a:bodyPr/>
        <a:lstStyle/>
        <a:p>
          <a:endParaRPr lang="en-US"/>
        </a:p>
      </dgm:t>
    </dgm:pt>
    <dgm:pt modelId="{D600F742-1DEF-42BE-BC85-10B005DC027D}">
      <dgm:prSet custT="1"/>
      <dgm:spPr/>
      <dgm:t>
        <a:bodyPr/>
        <a:lstStyle/>
        <a:p>
          <a:r>
            <a:rPr lang="en-US" sz="2400" b="0" i="0" dirty="0">
              <a:solidFill>
                <a:schemeClr val="tx2"/>
              </a:solidFill>
              <a:latin typeface="Arial" panose="020B0604020202020204" pitchFamily="34" charset="0"/>
              <a:cs typeface="Arial" panose="020B0604020202020204" pitchFamily="34" charset="0"/>
            </a:rPr>
            <a:t>Behavioral Health Response</a:t>
          </a:r>
          <a:endParaRPr lang="en-US" sz="2400" dirty="0">
            <a:solidFill>
              <a:schemeClr val="tx2"/>
            </a:solidFill>
            <a:latin typeface="Arial" panose="020B0604020202020204" pitchFamily="34" charset="0"/>
            <a:cs typeface="Arial" panose="020B0604020202020204" pitchFamily="34" charset="0"/>
          </a:endParaRPr>
        </a:p>
      </dgm:t>
    </dgm:pt>
    <dgm:pt modelId="{41A1B42E-34BC-4781-9426-D3FD97F8E928}" type="parTrans" cxnId="{CAF5831F-7FC2-4958-A870-D530A6058936}">
      <dgm:prSet/>
      <dgm:spPr/>
      <dgm:t>
        <a:bodyPr/>
        <a:lstStyle/>
        <a:p>
          <a:endParaRPr lang="en-US"/>
        </a:p>
      </dgm:t>
    </dgm:pt>
    <dgm:pt modelId="{A468F1A3-5439-4E34-891E-0E888151707E}" type="sibTrans" cxnId="{CAF5831F-7FC2-4958-A870-D530A6058936}">
      <dgm:prSet/>
      <dgm:spPr/>
      <dgm:t>
        <a:bodyPr/>
        <a:lstStyle/>
        <a:p>
          <a:endParaRPr lang="en-US"/>
        </a:p>
      </dgm:t>
    </dgm:pt>
    <dgm:pt modelId="{F97268B3-7A60-4EB0-83AF-14E75E71431A}">
      <dgm:prSet custT="1"/>
      <dgm:spPr/>
      <dgm:t>
        <a:bodyPr/>
        <a:lstStyle/>
        <a:p>
          <a:r>
            <a:rPr lang="en-US" sz="2400" dirty="0">
              <a:solidFill>
                <a:schemeClr val="tx2"/>
              </a:solidFill>
              <a:latin typeface="Arial" panose="020B0604020202020204" pitchFamily="34" charset="0"/>
              <a:cs typeface="Arial" panose="020B0604020202020204" pitchFamily="34" charset="0"/>
            </a:rPr>
            <a:t>Family Care Health Centers</a:t>
          </a:r>
        </a:p>
      </dgm:t>
    </dgm:pt>
    <dgm:pt modelId="{44981AA4-0194-4161-BB90-732FFE0491E0}" type="parTrans" cxnId="{47E7E4C0-CD20-4232-A188-DC96E588AD72}">
      <dgm:prSet/>
      <dgm:spPr/>
      <dgm:t>
        <a:bodyPr/>
        <a:lstStyle/>
        <a:p>
          <a:endParaRPr lang="en-US"/>
        </a:p>
      </dgm:t>
    </dgm:pt>
    <dgm:pt modelId="{674AEE9D-D150-4050-90F8-BE55039A78EA}" type="sibTrans" cxnId="{47E7E4C0-CD20-4232-A188-DC96E588AD72}">
      <dgm:prSet/>
      <dgm:spPr/>
      <dgm:t>
        <a:bodyPr/>
        <a:lstStyle/>
        <a:p>
          <a:endParaRPr lang="en-US"/>
        </a:p>
      </dgm:t>
    </dgm:pt>
    <dgm:pt modelId="{8D4C26C3-364E-4CEB-BFE2-45252364C571}">
      <dgm:prSet custT="1"/>
      <dgm:spPr/>
      <dgm:t>
        <a:bodyPr/>
        <a:lstStyle/>
        <a:p>
          <a:r>
            <a:rPr lang="en-US" sz="2400" dirty="0">
              <a:solidFill>
                <a:schemeClr val="tx2"/>
              </a:solidFill>
              <a:latin typeface="Arial" panose="020B0604020202020204" pitchFamily="34" charset="0"/>
              <a:cs typeface="Arial" panose="020B0604020202020204" pitchFamily="34" charset="0"/>
            </a:rPr>
            <a:t>Covenant House Missouri</a:t>
          </a:r>
        </a:p>
      </dgm:t>
    </dgm:pt>
    <dgm:pt modelId="{22707C05-E9DF-4DFA-B84B-35F0D27E6732}" type="parTrans" cxnId="{6C5C8FAE-E3E2-4300-9D88-8F57682FB192}">
      <dgm:prSet/>
      <dgm:spPr/>
      <dgm:t>
        <a:bodyPr/>
        <a:lstStyle/>
        <a:p>
          <a:endParaRPr lang="en-US"/>
        </a:p>
      </dgm:t>
    </dgm:pt>
    <dgm:pt modelId="{7308379E-259A-4715-82C6-EBA964259F5A}" type="sibTrans" cxnId="{6C5C8FAE-E3E2-4300-9D88-8F57682FB192}">
      <dgm:prSet/>
      <dgm:spPr/>
      <dgm:t>
        <a:bodyPr/>
        <a:lstStyle/>
        <a:p>
          <a:endParaRPr lang="en-US"/>
        </a:p>
      </dgm:t>
    </dgm:pt>
    <dgm:pt modelId="{E31C163C-4FA5-450A-B1B9-164115DEF98B}">
      <dgm:prSet custT="1"/>
      <dgm:spPr/>
      <dgm:t>
        <a:bodyPr/>
        <a:lstStyle/>
        <a:p>
          <a:r>
            <a:rPr lang="en-US" sz="2400" dirty="0">
              <a:solidFill>
                <a:schemeClr val="tx2"/>
              </a:solidFill>
              <a:latin typeface="Arial" panose="020B0604020202020204" pitchFamily="34" charset="0"/>
              <a:cs typeface="Arial" panose="020B0604020202020204" pitchFamily="34" charset="0"/>
            </a:rPr>
            <a:t>The Washington University – The SPOT</a:t>
          </a:r>
        </a:p>
      </dgm:t>
    </dgm:pt>
    <dgm:pt modelId="{29D6C4E1-78E0-4E6F-B239-BCC0478A53DE}" type="parTrans" cxnId="{52CE7F84-50DE-4360-8E46-7AA97B111605}">
      <dgm:prSet/>
      <dgm:spPr/>
      <dgm:t>
        <a:bodyPr/>
        <a:lstStyle/>
        <a:p>
          <a:endParaRPr lang="en-US"/>
        </a:p>
      </dgm:t>
    </dgm:pt>
    <dgm:pt modelId="{AA5F7AF6-9673-4BE2-B287-A1A71B5B7C6D}" type="sibTrans" cxnId="{52CE7F84-50DE-4360-8E46-7AA97B111605}">
      <dgm:prSet/>
      <dgm:spPr/>
      <dgm:t>
        <a:bodyPr/>
        <a:lstStyle/>
        <a:p>
          <a:endParaRPr lang="en-US"/>
        </a:p>
      </dgm:t>
    </dgm:pt>
    <dgm:pt modelId="{374608CB-DB61-4D2A-BC3D-493C13585B64}" type="pres">
      <dgm:prSet presAssocID="{E42E63E1-1994-45C9-ABA2-BF64E1B91237}" presName="vert0" presStyleCnt="0">
        <dgm:presLayoutVars>
          <dgm:dir/>
          <dgm:animOne val="branch"/>
          <dgm:animLvl val="lvl"/>
        </dgm:presLayoutVars>
      </dgm:prSet>
      <dgm:spPr/>
    </dgm:pt>
    <dgm:pt modelId="{A6676217-079D-4521-864A-909902A930FC}" type="pres">
      <dgm:prSet presAssocID="{FA5B82ED-CA59-4EE0-9395-D1FD1494B007}" presName="thickLine" presStyleLbl="alignNode1" presStyleIdx="0" presStyleCnt="2"/>
      <dgm:spPr/>
    </dgm:pt>
    <dgm:pt modelId="{6B2A5217-4341-45B5-A327-8135D170ADC2}" type="pres">
      <dgm:prSet presAssocID="{FA5B82ED-CA59-4EE0-9395-D1FD1494B007}" presName="horz1" presStyleCnt="0"/>
      <dgm:spPr/>
    </dgm:pt>
    <dgm:pt modelId="{EB8A96E3-1D3E-4758-A22C-3B7810EDB993}" type="pres">
      <dgm:prSet presAssocID="{FA5B82ED-CA59-4EE0-9395-D1FD1494B007}" presName="tx1" presStyleLbl="revTx" presStyleIdx="0" presStyleCnt="7"/>
      <dgm:spPr/>
    </dgm:pt>
    <dgm:pt modelId="{42122212-3DB7-4F7C-89B3-66E2BAE7DE2A}" type="pres">
      <dgm:prSet presAssocID="{FA5B82ED-CA59-4EE0-9395-D1FD1494B007}" presName="vert1" presStyleCnt="0"/>
      <dgm:spPr/>
    </dgm:pt>
    <dgm:pt modelId="{BFE5CBE8-BEC6-451D-904A-037508C69819}" type="pres">
      <dgm:prSet presAssocID="{0F7D82B1-9F7C-462E-B700-AB1563CCC7A9}" presName="vertSpace2a" presStyleCnt="0"/>
      <dgm:spPr/>
    </dgm:pt>
    <dgm:pt modelId="{A78615D9-FAE7-4DA6-90C4-52D3F1980FA2}" type="pres">
      <dgm:prSet presAssocID="{0F7D82B1-9F7C-462E-B700-AB1563CCC7A9}" presName="horz2" presStyleCnt="0"/>
      <dgm:spPr/>
    </dgm:pt>
    <dgm:pt modelId="{8F8FE0F8-8983-4043-8640-AA1C9826694A}" type="pres">
      <dgm:prSet presAssocID="{0F7D82B1-9F7C-462E-B700-AB1563CCC7A9}" presName="horzSpace2" presStyleCnt="0"/>
      <dgm:spPr/>
    </dgm:pt>
    <dgm:pt modelId="{5300A9C3-6EA7-48E3-B04C-C9F383482919}" type="pres">
      <dgm:prSet presAssocID="{0F7D82B1-9F7C-462E-B700-AB1563CCC7A9}" presName="tx2" presStyleLbl="revTx" presStyleIdx="1" presStyleCnt="7"/>
      <dgm:spPr/>
    </dgm:pt>
    <dgm:pt modelId="{110D6706-E8A1-4F2D-A0D1-E30E0854DE8A}" type="pres">
      <dgm:prSet presAssocID="{0F7D82B1-9F7C-462E-B700-AB1563CCC7A9}" presName="vert2" presStyleCnt="0"/>
      <dgm:spPr/>
    </dgm:pt>
    <dgm:pt modelId="{BA7A1B55-840C-4935-830A-7A67B7688E43}" type="pres">
      <dgm:prSet presAssocID="{0F7D82B1-9F7C-462E-B700-AB1563CCC7A9}" presName="thinLine2b" presStyleLbl="callout" presStyleIdx="0" presStyleCnt="5"/>
      <dgm:spPr/>
    </dgm:pt>
    <dgm:pt modelId="{F28B3671-CF71-463B-A164-2335F68D52C8}" type="pres">
      <dgm:prSet presAssocID="{0F7D82B1-9F7C-462E-B700-AB1563CCC7A9}" presName="vertSpace2b" presStyleCnt="0"/>
      <dgm:spPr/>
    </dgm:pt>
    <dgm:pt modelId="{47DF6798-72C0-4EC2-BE08-086AFF02ACBB}" type="pres">
      <dgm:prSet presAssocID="{A8C18F47-B0EB-4D64-836C-48CD926E8ED4}" presName="thickLine" presStyleLbl="alignNode1" presStyleIdx="1" presStyleCnt="2"/>
      <dgm:spPr/>
    </dgm:pt>
    <dgm:pt modelId="{192309EE-F9D7-4AFA-AEBE-5482C9859FD1}" type="pres">
      <dgm:prSet presAssocID="{A8C18F47-B0EB-4D64-836C-48CD926E8ED4}" presName="horz1" presStyleCnt="0"/>
      <dgm:spPr/>
    </dgm:pt>
    <dgm:pt modelId="{E974B68F-3FA0-4796-9A75-DEF2F92FD61A}" type="pres">
      <dgm:prSet presAssocID="{A8C18F47-B0EB-4D64-836C-48CD926E8ED4}" presName="tx1" presStyleLbl="revTx" presStyleIdx="2" presStyleCnt="7" custScaleX="100176"/>
      <dgm:spPr/>
    </dgm:pt>
    <dgm:pt modelId="{B6E2BE49-917B-4634-8921-2E601286F7E6}" type="pres">
      <dgm:prSet presAssocID="{A8C18F47-B0EB-4D64-836C-48CD926E8ED4}" presName="vert1" presStyleCnt="0"/>
      <dgm:spPr/>
    </dgm:pt>
    <dgm:pt modelId="{1E234F00-B226-43ED-9DE4-A596D3398E12}" type="pres">
      <dgm:prSet presAssocID="{D600F742-1DEF-42BE-BC85-10B005DC027D}" presName="vertSpace2a" presStyleCnt="0"/>
      <dgm:spPr/>
    </dgm:pt>
    <dgm:pt modelId="{CDD18C10-A12E-42F4-A054-53BE4927870E}" type="pres">
      <dgm:prSet presAssocID="{D600F742-1DEF-42BE-BC85-10B005DC027D}" presName="horz2" presStyleCnt="0"/>
      <dgm:spPr/>
    </dgm:pt>
    <dgm:pt modelId="{617BB040-7610-4215-905E-92995E4D25CA}" type="pres">
      <dgm:prSet presAssocID="{D600F742-1DEF-42BE-BC85-10B005DC027D}" presName="horzSpace2" presStyleCnt="0"/>
      <dgm:spPr/>
    </dgm:pt>
    <dgm:pt modelId="{C5E1F0E2-E75A-4C95-BDFD-7752CC75F2FD}" type="pres">
      <dgm:prSet presAssocID="{D600F742-1DEF-42BE-BC85-10B005DC027D}" presName="tx2" presStyleLbl="revTx" presStyleIdx="3" presStyleCnt="7"/>
      <dgm:spPr/>
    </dgm:pt>
    <dgm:pt modelId="{429B8F54-A93C-458F-A542-654A42B00932}" type="pres">
      <dgm:prSet presAssocID="{D600F742-1DEF-42BE-BC85-10B005DC027D}" presName="vert2" presStyleCnt="0"/>
      <dgm:spPr/>
    </dgm:pt>
    <dgm:pt modelId="{A39CD13F-789F-4A4E-B562-67B4942DA084}" type="pres">
      <dgm:prSet presAssocID="{D600F742-1DEF-42BE-BC85-10B005DC027D}" presName="thinLine2b" presStyleLbl="callout" presStyleIdx="1" presStyleCnt="5"/>
      <dgm:spPr/>
    </dgm:pt>
    <dgm:pt modelId="{10AB17FF-0932-4316-BD2A-2FAA5D8C0CF3}" type="pres">
      <dgm:prSet presAssocID="{D600F742-1DEF-42BE-BC85-10B005DC027D}" presName="vertSpace2b" presStyleCnt="0"/>
      <dgm:spPr/>
    </dgm:pt>
    <dgm:pt modelId="{4B8B2205-DD74-47DF-9568-9A3A2C5F2AED}" type="pres">
      <dgm:prSet presAssocID="{F97268B3-7A60-4EB0-83AF-14E75E71431A}" presName="horz2" presStyleCnt="0"/>
      <dgm:spPr/>
    </dgm:pt>
    <dgm:pt modelId="{545566B4-029F-4419-B390-8E1BD55B322B}" type="pres">
      <dgm:prSet presAssocID="{F97268B3-7A60-4EB0-83AF-14E75E71431A}" presName="horzSpace2" presStyleCnt="0"/>
      <dgm:spPr/>
    </dgm:pt>
    <dgm:pt modelId="{B533EDBF-A96A-4F33-9222-3BC5CFF940F1}" type="pres">
      <dgm:prSet presAssocID="{F97268B3-7A60-4EB0-83AF-14E75E71431A}" presName="tx2" presStyleLbl="revTx" presStyleIdx="4" presStyleCnt="7"/>
      <dgm:spPr/>
    </dgm:pt>
    <dgm:pt modelId="{7477C55E-31DB-4689-B708-71937C2A847D}" type="pres">
      <dgm:prSet presAssocID="{F97268B3-7A60-4EB0-83AF-14E75E71431A}" presName="vert2" presStyleCnt="0"/>
      <dgm:spPr/>
    </dgm:pt>
    <dgm:pt modelId="{40AE869B-6556-4581-B45D-C4A5B68041D5}" type="pres">
      <dgm:prSet presAssocID="{F97268B3-7A60-4EB0-83AF-14E75E71431A}" presName="thinLine2b" presStyleLbl="callout" presStyleIdx="2" presStyleCnt="5"/>
      <dgm:spPr/>
    </dgm:pt>
    <dgm:pt modelId="{8CA1341A-1D0B-4890-AD1B-A049BD908F10}" type="pres">
      <dgm:prSet presAssocID="{F97268B3-7A60-4EB0-83AF-14E75E71431A}" presName="vertSpace2b" presStyleCnt="0"/>
      <dgm:spPr/>
    </dgm:pt>
    <dgm:pt modelId="{F5038593-B610-489F-A25A-3F9F2D21645A}" type="pres">
      <dgm:prSet presAssocID="{8D4C26C3-364E-4CEB-BFE2-45252364C571}" presName="horz2" presStyleCnt="0"/>
      <dgm:spPr/>
    </dgm:pt>
    <dgm:pt modelId="{1D907F81-63A4-4A19-A3C1-A880D1DC1AED}" type="pres">
      <dgm:prSet presAssocID="{8D4C26C3-364E-4CEB-BFE2-45252364C571}" presName="horzSpace2" presStyleCnt="0"/>
      <dgm:spPr/>
    </dgm:pt>
    <dgm:pt modelId="{83C6831A-80C1-4859-9367-CBF99267382C}" type="pres">
      <dgm:prSet presAssocID="{8D4C26C3-364E-4CEB-BFE2-45252364C571}" presName="tx2" presStyleLbl="revTx" presStyleIdx="5" presStyleCnt="7"/>
      <dgm:spPr/>
    </dgm:pt>
    <dgm:pt modelId="{D19BB74E-258F-4CCD-A1ED-E672D7FBEED4}" type="pres">
      <dgm:prSet presAssocID="{8D4C26C3-364E-4CEB-BFE2-45252364C571}" presName="vert2" presStyleCnt="0"/>
      <dgm:spPr/>
    </dgm:pt>
    <dgm:pt modelId="{F6F5EE4A-E530-4EDB-B0AC-B5763BA5CD24}" type="pres">
      <dgm:prSet presAssocID="{8D4C26C3-364E-4CEB-BFE2-45252364C571}" presName="thinLine2b" presStyleLbl="callout" presStyleIdx="3" presStyleCnt="5"/>
      <dgm:spPr/>
    </dgm:pt>
    <dgm:pt modelId="{53C418CB-58CB-44C8-AE96-C675042C43A9}" type="pres">
      <dgm:prSet presAssocID="{8D4C26C3-364E-4CEB-BFE2-45252364C571}" presName="vertSpace2b" presStyleCnt="0"/>
      <dgm:spPr/>
    </dgm:pt>
    <dgm:pt modelId="{F905A082-C5F0-4018-A740-219EA1749714}" type="pres">
      <dgm:prSet presAssocID="{E31C163C-4FA5-450A-B1B9-164115DEF98B}" presName="horz2" presStyleCnt="0"/>
      <dgm:spPr/>
    </dgm:pt>
    <dgm:pt modelId="{605A0F24-0BC2-4E5B-8548-39C8B40BF5A5}" type="pres">
      <dgm:prSet presAssocID="{E31C163C-4FA5-450A-B1B9-164115DEF98B}" presName="horzSpace2" presStyleCnt="0"/>
      <dgm:spPr/>
    </dgm:pt>
    <dgm:pt modelId="{60FF3452-5610-47D2-803F-C6AB4E8103F6}" type="pres">
      <dgm:prSet presAssocID="{E31C163C-4FA5-450A-B1B9-164115DEF98B}" presName="tx2" presStyleLbl="revTx" presStyleIdx="6" presStyleCnt="7"/>
      <dgm:spPr/>
    </dgm:pt>
    <dgm:pt modelId="{F76050DF-53A9-488B-B7AA-CE0C7E6BFE01}" type="pres">
      <dgm:prSet presAssocID="{E31C163C-4FA5-450A-B1B9-164115DEF98B}" presName="vert2" presStyleCnt="0"/>
      <dgm:spPr/>
    </dgm:pt>
    <dgm:pt modelId="{F84CED2E-6C7C-4BF9-B33A-52E64C0EFAFF}" type="pres">
      <dgm:prSet presAssocID="{E31C163C-4FA5-450A-B1B9-164115DEF98B}" presName="thinLine2b" presStyleLbl="callout" presStyleIdx="4" presStyleCnt="5"/>
      <dgm:spPr/>
    </dgm:pt>
    <dgm:pt modelId="{1DAAF44E-D20D-42BA-969E-898021EC9C18}" type="pres">
      <dgm:prSet presAssocID="{E31C163C-4FA5-450A-B1B9-164115DEF98B}" presName="vertSpace2b" presStyleCnt="0"/>
      <dgm:spPr/>
    </dgm:pt>
  </dgm:ptLst>
  <dgm:cxnLst>
    <dgm:cxn modelId="{C2700108-A6EE-4066-A7E4-3EF3EBBB10F7}" srcId="{E42E63E1-1994-45C9-ABA2-BF64E1B91237}" destId="{A8C18F47-B0EB-4D64-836C-48CD926E8ED4}" srcOrd="1" destOrd="0" parTransId="{8F866F0D-833C-4B06-B339-A6D666483910}" sibTransId="{A71A3547-47F8-4076-8B50-1B8EB740A97F}"/>
    <dgm:cxn modelId="{CAF5831F-7FC2-4958-A870-D530A6058936}" srcId="{A8C18F47-B0EB-4D64-836C-48CD926E8ED4}" destId="{D600F742-1DEF-42BE-BC85-10B005DC027D}" srcOrd="0" destOrd="0" parTransId="{41A1B42E-34BC-4781-9426-D3FD97F8E928}" sibTransId="{A468F1A3-5439-4E34-891E-0E888151707E}"/>
    <dgm:cxn modelId="{D8E6ED3A-64F3-4D5D-965A-28559F00C013}" type="presOf" srcId="{E42E63E1-1994-45C9-ABA2-BF64E1B91237}" destId="{374608CB-DB61-4D2A-BC3D-493C13585B64}" srcOrd="0" destOrd="0" presId="urn:microsoft.com/office/officeart/2008/layout/LinedList"/>
    <dgm:cxn modelId="{6BEE8967-010B-433C-965E-8C1FE0C78DFF}" type="presOf" srcId="{0F7D82B1-9F7C-462E-B700-AB1563CCC7A9}" destId="{5300A9C3-6EA7-48E3-B04C-C9F383482919}" srcOrd="0" destOrd="0" presId="urn:microsoft.com/office/officeart/2008/layout/LinedList"/>
    <dgm:cxn modelId="{AC6C624E-7D28-44F0-85A8-23EA35594152}" type="presOf" srcId="{8D4C26C3-364E-4CEB-BFE2-45252364C571}" destId="{83C6831A-80C1-4859-9367-CBF99267382C}" srcOrd="0" destOrd="0" presId="urn:microsoft.com/office/officeart/2008/layout/LinedList"/>
    <dgm:cxn modelId="{628CE479-BB35-4BC5-9597-96CB2900E93B}" type="presOf" srcId="{FA5B82ED-CA59-4EE0-9395-D1FD1494B007}" destId="{EB8A96E3-1D3E-4758-A22C-3B7810EDB993}" srcOrd="0" destOrd="0" presId="urn:microsoft.com/office/officeart/2008/layout/LinedList"/>
    <dgm:cxn modelId="{52CE7F84-50DE-4360-8E46-7AA97B111605}" srcId="{A8C18F47-B0EB-4D64-836C-48CD926E8ED4}" destId="{E31C163C-4FA5-450A-B1B9-164115DEF98B}" srcOrd="3" destOrd="0" parTransId="{29D6C4E1-78E0-4E6F-B239-BCC0478A53DE}" sibTransId="{AA5F7AF6-9673-4BE2-B287-A1A71B5B7C6D}"/>
    <dgm:cxn modelId="{6C5C8FAE-E3E2-4300-9D88-8F57682FB192}" srcId="{A8C18F47-B0EB-4D64-836C-48CD926E8ED4}" destId="{8D4C26C3-364E-4CEB-BFE2-45252364C571}" srcOrd="2" destOrd="0" parTransId="{22707C05-E9DF-4DFA-B84B-35F0D27E6732}" sibTransId="{7308379E-259A-4715-82C6-EBA964259F5A}"/>
    <dgm:cxn modelId="{60DD5EB2-ABDB-415A-A3DD-CF755B3F0628}" srcId="{FA5B82ED-CA59-4EE0-9395-D1FD1494B007}" destId="{0F7D82B1-9F7C-462E-B700-AB1563CCC7A9}" srcOrd="0" destOrd="0" parTransId="{2E3D6AD4-B8F7-43D1-9F5E-5C1F46BCF503}" sibTransId="{00B761AC-617E-413C-8F9E-6AEFE689BE58}"/>
    <dgm:cxn modelId="{D1A44AB6-2597-4AF1-A1F7-4AD0174FF2E2}" type="presOf" srcId="{A8C18F47-B0EB-4D64-836C-48CD926E8ED4}" destId="{E974B68F-3FA0-4796-9A75-DEF2F92FD61A}" srcOrd="0" destOrd="0" presId="urn:microsoft.com/office/officeart/2008/layout/LinedList"/>
    <dgm:cxn modelId="{47E7E4C0-CD20-4232-A188-DC96E588AD72}" srcId="{A8C18F47-B0EB-4D64-836C-48CD926E8ED4}" destId="{F97268B3-7A60-4EB0-83AF-14E75E71431A}" srcOrd="1" destOrd="0" parTransId="{44981AA4-0194-4161-BB90-732FFE0491E0}" sibTransId="{674AEE9D-D150-4050-90F8-BE55039A78EA}"/>
    <dgm:cxn modelId="{256449C3-F2AE-4BF4-9DD3-DB98F3F84F17}" srcId="{E42E63E1-1994-45C9-ABA2-BF64E1B91237}" destId="{FA5B82ED-CA59-4EE0-9395-D1FD1494B007}" srcOrd="0" destOrd="0" parTransId="{8EF8D752-B74C-481C-A963-9A5E82FFC2D6}" sibTransId="{E41E2F2E-1CB1-4684-B558-2C09FB4E8704}"/>
    <dgm:cxn modelId="{6028C2D0-8A13-4776-99B4-8E19FE9D011E}" type="presOf" srcId="{F97268B3-7A60-4EB0-83AF-14E75E71431A}" destId="{B533EDBF-A96A-4F33-9222-3BC5CFF940F1}" srcOrd="0" destOrd="0" presId="urn:microsoft.com/office/officeart/2008/layout/LinedList"/>
    <dgm:cxn modelId="{23EB79F2-42AC-4C57-B764-9C736B9A30C2}" type="presOf" srcId="{D600F742-1DEF-42BE-BC85-10B005DC027D}" destId="{C5E1F0E2-E75A-4C95-BDFD-7752CC75F2FD}" srcOrd="0" destOrd="0" presId="urn:microsoft.com/office/officeart/2008/layout/LinedList"/>
    <dgm:cxn modelId="{E61809FC-5417-4CD7-98E3-70EEE17C3F31}" type="presOf" srcId="{E31C163C-4FA5-450A-B1B9-164115DEF98B}" destId="{60FF3452-5610-47D2-803F-C6AB4E8103F6}" srcOrd="0" destOrd="0" presId="urn:microsoft.com/office/officeart/2008/layout/LinedList"/>
    <dgm:cxn modelId="{11CFD5CB-5DEE-4996-92D2-C8CBEEA5DB45}" type="presParOf" srcId="{374608CB-DB61-4D2A-BC3D-493C13585B64}" destId="{A6676217-079D-4521-864A-909902A930FC}" srcOrd="0" destOrd="0" presId="urn:microsoft.com/office/officeart/2008/layout/LinedList"/>
    <dgm:cxn modelId="{3F2050AB-BA93-47A0-B798-7430BBF97FB4}" type="presParOf" srcId="{374608CB-DB61-4D2A-BC3D-493C13585B64}" destId="{6B2A5217-4341-45B5-A327-8135D170ADC2}" srcOrd="1" destOrd="0" presId="urn:microsoft.com/office/officeart/2008/layout/LinedList"/>
    <dgm:cxn modelId="{5C943C73-A992-4A16-AAF8-AC611B12B403}" type="presParOf" srcId="{6B2A5217-4341-45B5-A327-8135D170ADC2}" destId="{EB8A96E3-1D3E-4758-A22C-3B7810EDB993}" srcOrd="0" destOrd="0" presId="urn:microsoft.com/office/officeart/2008/layout/LinedList"/>
    <dgm:cxn modelId="{041201CC-6644-492E-B774-932503A33825}" type="presParOf" srcId="{6B2A5217-4341-45B5-A327-8135D170ADC2}" destId="{42122212-3DB7-4F7C-89B3-66E2BAE7DE2A}" srcOrd="1" destOrd="0" presId="urn:microsoft.com/office/officeart/2008/layout/LinedList"/>
    <dgm:cxn modelId="{6AF7EEA8-D191-44E7-B90B-1D05BB51E642}" type="presParOf" srcId="{42122212-3DB7-4F7C-89B3-66E2BAE7DE2A}" destId="{BFE5CBE8-BEC6-451D-904A-037508C69819}" srcOrd="0" destOrd="0" presId="urn:microsoft.com/office/officeart/2008/layout/LinedList"/>
    <dgm:cxn modelId="{8AA2906C-E47C-4684-A241-1040DFE85BBE}" type="presParOf" srcId="{42122212-3DB7-4F7C-89B3-66E2BAE7DE2A}" destId="{A78615D9-FAE7-4DA6-90C4-52D3F1980FA2}" srcOrd="1" destOrd="0" presId="urn:microsoft.com/office/officeart/2008/layout/LinedList"/>
    <dgm:cxn modelId="{4FC843F1-17E7-4BAA-9D85-6276D222AB04}" type="presParOf" srcId="{A78615D9-FAE7-4DA6-90C4-52D3F1980FA2}" destId="{8F8FE0F8-8983-4043-8640-AA1C9826694A}" srcOrd="0" destOrd="0" presId="urn:microsoft.com/office/officeart/2008/layout/LinedList"/>
    <dgm:cxn modelId="{4B39E45D-6528-4D09-9176-DD1DC79C90E7}" type="presParOf" srcId="{A78615D9-FAE7-4DA6-90C4-52D3F1980FA2}" destId="{5300A9C3-6EA7-48E3-B04C-C9F383482919}" srcOrd="1" destOrd="0" presId="urn:microsoft.com/office/officeart/2008/layout/LinedList"/>
    <dgm:cxn modelId="{80ED21A1-CDB4-47EC-95F4-12ED7BF6D7DE}" type="presParOf" srcId="{A78615D9-FAE7-4DA6-90C4-52D3F1980FA2}" destId="{110D6706-E8A1-4F2D-A0D1-E30E0854DE8A}" srcOrd="2" destOrd="0" presId="urn:microsoft.com/office/officeart/2008/layout/LinedList"/>
    <dgm:cxn modelId="{56F15E02-D739-4D58-836E-054C4A923D70}" type="presParOf" srcId="{42122212-3DB7-4F7C-89B3-66E2BAE7DE2A}" destId="{BA7A1B55-840C-4935-830A-7A67B7688E43}" srcOrd="2" destOrd="0" presId="urn:microsoft.com/office/officeart/2008/layout/LinedList"/>
    <dgm:cxn modelId="{EDC3C47C-DE59-44F8-B87C-E63F08EA6736}" type="presParOf" srcId="{42122212-3DB7-4F7C-89B3-66E2BAE7DE2A}" destId="{F28B3671-CF71-463B-A164-2335F68D52C8}" srcOrd="3" destOrd="0" presId="urn:microsoft.com/office/officeart/2008/layout/LinedList"/>
    <dgm:cxn modelId="{93B28C41-ED9D-4E74-8FC6-101DCBF3E3E5}" type="presParOf" srcId="{374608CB-DB61-4D2A-BC3D-493C13585B64}" destId="{47DF6798-72C0-4EC2-BE08-086AFF02ACBB}" srcOrd="2" destOrd="0" presId="urn:microsoft.com/office/officeart/2008/layout/LinedList"/>
    <dgm:cxn modelId="{0032661F-30B8-4EEE-BD58-6440D9FF0641}" type="presParOf" srcId="{374608CB-DB61-4D2A-BC3D-493C13585B64}" destId="{192309EE-F9D7-4AFA-AEBE-5482C9859FD1}" srcOrd="3" destOrd="0" presId="urn:microsoft.com/office/officeart/2008/layout/LinedList"/>
    <dgm:cxn modelId="{73A02D61-297D-41F7-B944-35F569B0F92C}" type="presParOf" srcId="{192309EE-F9D7-4AFA-AEBE-5482C9859FD1}" destId="{E974B68F-3FA0-4796-9A75-DEF2F92FD61A}" srcOrd="0" destOrd="0" presId="urn:microsoft.com/office/officeart/2008/layout/LinedList"/>
    <dgm:cxn modelId="{1D886DB3-1FC8-4224-8ECD-5CCDB3A3ACD2}" type="presParOf" srcId="{192309EE-F9D7-4AFA-AEBE-5482C9859FD1}" destId="{B6E2BE49-917B-4634-8921-2E601286F7E6}" srcOrd="1" destOrd="0" presId="urn:microsoft.com/office/officeart/2008/layout/LinedList"/>
    <dgm:cxn modelId="{10D282A5-51E3-4A58-8491-58CB980C790E}" type="presParOf" srcId="{B6E2BE49-917B-4634-8921-2E601286F7E6}" destId="{1E234F00-B226-43ED-9DE4-A596D3398E12}" srcOrd="0" destOrd="0" presId="urn:microsoft.com/office/officeart/2008/layout/LinedList"/>
    <dgm:cxn modelId="{42BC5286-4E6C-4F45-A197-540508DF8D77}" type="presParOf" srcId="{B6E2BE49-917B-4634-8921-2E601286F7E6}" destId="{CDD18C10-A12E-42F4-A054-53BE4927870E}" srcOrd="1" destOrd="0" presId="urn:microsoft.com/office/officeart/2008/layout/LinedList"/>
    <dgm:cxn modelId="{00209096-6DED-434B-BD14-FCFCCE3644F1}" type="presParOf" srcId="{CDD18C10-A12E-42F4-A054-53BE4927870E}" destId="{617BB040-7610-4215-905E-92995E4D25CA}" srcOrd="0" destOrd="0" presId="urn:microsoft.com/office/officeart/2008/layout/LinedList"/>
    <dgm:cxn modelId="{CC793388-016A-4DF7-B4A5-4C58C6159AC2}" type="presParOf" srcId="{CDD18C10-A12E-42F4-A054-53BE4927870E}" destId="{C5E1F0E2-E75A-4C95-BDFD-7752CC75F2FD}" srcOrd="1" destOrd="0" presId="urn:microsoft.com/office/officeart/2008/layout/LinedList"/>
    <dgm:cxn modelId="{A47C3455-7580-4542-8EC9-08F057200D77}" type="presParOf" srcId="{CDD18C10-A12E-42F4-A054-53BE4927870E}" destId="{429B8F54-A93C-458F-A542-654A42B00932}" srcOrd="2" destOrd="0" presId="urn:microsoft.com/office/officeart/2008/layout/LinedList"/>
    <dgm:cxn modelId="{83768534-770C-416C-B708-81F7B936A15E}" type="presParOf" srcId="{B6E2BE49-917B-4634-8921-2E601286F7E6}" destId="{A39CD13F-789F-4A4E-B562-67B4942DA084}" srcOrd="2" destOrd="0" presId="urn:microsoft.com/office/officeart/2008/layout/LinedList"/>
    <dgm:cxn modelId="{B5D97077-579A-4820-B235-EA320E6D1ABE}" type="presParOf" srcId="{B6E2BE49-917B-4634-8921-2E601286F7E6}" destId="{10AB17FF-0932-4316-BD2A-2FAA5D8C0CF3}" srcOrd="3" destOrd="0" presId="urn:microsoft.com/office/officeart/2008/layout/LinedList"/>
    <dgm:cxn modelId="{82466F46-EC2A-4148-AC85-6F5F884A1BB4}" type="presParOf" srcId="{B6E2BE49-917B-4634-8921-2E601286F7E6}" destId="{4B8B2205-DD74-47DF-9568-9A3A2C5F2AED}" srcOrd="4" destOrd="0" presId="urn:microsoft.com/office/officeart/2008/layout/LinedList"/>
    <dgm:cxn modelId="{BF34A5F9-1E68-49B7-B109-F18B72FD8D62}" type="presParOf" srcId="{4B8B2205-DD74-47DF-9568-9A3A2C5F2AED}" destId="{545566B4-029F-4419-B390-8E1BD55B322B}" srcOrd="0" destOrd="0" presId="urn:microsoft.com/office/officeart/2008/layout/LinedList"/>
    <dgm:cxn modelId="{DBE72331-ACBC-4CEF-9735-D4739F50C3D6}" type="presParOf" srcId="{4B8B2205-DD74-47DF-9568-9A3A2C5F2AED}" destId="{B533EDBF-A96A-4F33-9222-3BC5CFF940F1}" srcOrd="1" destOrd="0" presId="urn:microsoft.com/office/officeart/2008/layout/LinedList"/>
    <dgm:cxn modelId="{D122F45B-DB06-41CB-82CA-798E323EEA02}" type="presParOf" srcId="{4B8B2205-DD74-47DF-9568-9A3A2C5F2AED}" destId="{7477C55E-31DB-4689-B708-71937C2A847D}" srcOrd="2" destOrd="0" presId="urn:microsoft.com/office/officeart/2008/layout/LinedList"/>
    <dgm:cxn modelId="{86EF1EDB-6227-492B-9001-544F2727B9BB}" type="presParOf" srcId="{B6E2BE49-917B-4634-8921-2E601286F7E6}" destId="{40AE869B-6556-4581-B45D-C4A5B68041D5}" srcOrd="5" destOrd="0" presId="urn:microsoft.com/office/officeart/2008/layout/LinedList"/>
    <dgm:cxn modelId="{F48C258D-2A99-40E0-9C43-0CBE3BAAC487}" type="presParOf" srcId="{B6E2BE49-917B-4634-8921-2E601286F7E6}" destId="{8CA1341A-1D0B-4890-AD1B-A049BD908F10}" srcOrd="6" destOrd="0" presId="urn:microsoft.com/office/officeart/2008/layout/LinedList"/>
    <dgm:cxn modelId="{CDB1492B-2818-4078-8F83-4A76161068A3}" type="presParOf" srcId="{B6E2BE49-917B-4634-8921-2E601286F7E6}" destId="{F5038593-B610-489F-A25A-3F9F2D21645A}" srcOrd="7" destOrd="0" presId="urn:microsoft.com/office/officeart/2008/layout/LinedList"/>
    <dgm:cxn modelId="{78353D57-7357-4836-9C77-8FBBAF5989F1}" type="presParOf" srcId="{F5038593-B610-489F-A25A-3F9F2D21645A}" destId="{1D907F81-63A4-4A19-A3C1-A880D1DC1AED}" srcOrd="0" destOrd="0" presId="urn:microsoft.com/office/officeart/2008/layout/LinedList"/>
    <dgm:cxn modelId="{70847B52-28E1-44AB-9C92-E3DDF2EF2D2F}" type="presParOf" srcId="{F5038593-B610-489F-A25A-3F9F2D21645A}" destId="{83C6831A-80C1-4859-9367-CBF99267382C}" srcOrd="1" destOrd="0" presId="urn:microsoft.com/office/officeart/2008/layout/LinedList"/>
    <dgm:cxn modelId="{BAC0075E-C06B-475A-9DB8-AB5B844B7C53}" type="presParOf" srcId="{F5038593-B610-489F-A25A-3F9F2D21645A}" destId="{D19BB74E-258F-4CCD-A1ED-E672D7FBEED4}" srcOrd="2" destOrd="0" presId="urn:microsoft.com/office/officeart/2008/layout/LinedList"/>
    <dgm:cxn modelId="{84D2B73B-8FBD-4C8F-AA4F-4580153CDDAA}" type="presParOf" srcId="{B6E2BE49-917B-4634-8921-2E601286F7E6}" destId="{F6F5EE4A-E530-4EDB-B0AC-B5763BA5CD24}" srcOrd="8" destOrd="0" presId="urn:microsoft.com/office/officeart/2008/layout/LinedList"/>
    <dgm:cxn modelId="{B2BED0C1-B190-4D1B-BDD3-8AF0747B833E}" type="presParOf" srcId="{B6E2BE49-917B-4634-8921-2E601286F7E6}" destId="{53C418CB-58CB-44C8-AE96-C675042C43A9}" srcOrd="9" destOrd="0" presId="urn:microsoft.com/office/officeart/2008/layout/LinedList"/>
    <dgm:cxn modelId="{57D4B39D-A66F-49C5-984E-21BFD68865A3}" type="presParOf" srcId="{B6E2BE49-917B-4634-8921-2E601286F7E6}" destId="{F905A082-C5F0-4018-A740-219EA1749714}" srcOrd="10" destOrd="0" presId="urn:microsoft.com/office/officeart/2008/layout/LinedList"/>
    <dgm:cxn modelId="{C9C943BD-BDBB-4A7A-BD3D-493C3DEBB46C}" type="presParOf" srcId="{F905A082-C5F0-4018-A740-219EA1749714}" destId="{605A0F24-0BC2-4E5B-8548-39C8B40BF5A5}" srcOrd="0" destOrd="0" presId="urn:microsoft.com/office/officeart/2008/layout/LinedList"/>
    <dgm:cxn modelId="{9EFCD599-9307-42FE-A00B-7BE2E0E12553}" type="presParOf" srcId="{F905A082-C5F0-4018-A740-219EA1749714}" destId="{60FF3452-5610-47D2-803F-C6AB4E8103F6}" srcOrd="1" destOrd="0" presId="urn:microsoft.com/office/officeart/2008/layout/LinedList"/>
    <dgm:cxn modelId="{81D45C8C-169F-425E-889B-67F24A55DA3F}" type="presParOf" srcId="{F905A082-C5F0-4018-A740-219EA1749714}" destId="{F76050DF-53A9-488B-B7AA-CE0C7E6BFE01}" srcOrd="2" destOrd="0" presId="urn:microsoft.com/office/officeart/2008/layout/LinedList"/>
    <dgm:cxn modelId="{42A812BC-C8A2-461A-B503-C85A8DBCC52E}" type="presParOf" srcId="{B6E2BE49-917B-4634-8921-2E601286F7E6}" destId="{F84CED2E-6C7C-4BF9-B33A-52E64C0EFAFF}" srcOrd="11" destOrd="0" presId="urn:microsoft.com/office/officeart/2008/layout/LinedList"/>
    <dgm:cxn modelId="{660D2195-866A-485B-962A-75A6946A54E4}" type="presParOf" srcId="{B6E2BE49-917B-4634-8921-2E601286F7E6}" destId="{1DAAF44E-D20D-42BA-969E-898021EC9C1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729F1-2E9C-4C88-9E81-64F21D0B2F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C12C27-4FC7-4869-AD27-4E7AB895BF7D}">
      <dgm:prSet custT="1"/>
      <dgm:spPr/>
      <dgm:t>
        <a:bodyPr/>
        <a:lstStyle/>
        <a:p>
          <a:r>
            <a:rPr lang="en-US" sz="2400" dirty="0">
              <a:latin typeface="Arial" panose="020B0604020202020204" pitchFamily="34" charset="0"/>
              <a:cs typeface="Arial" panose="020B0604020202020204" pitchFamily="34" charset="0"/>
            </a:rPr>
            <a:t>Staff directed, board approved fund</a:t>
          </a:r>
        </a:p>
      </dgm:t>
    </dgm:pt>
    <dgm:pt modelId="{6E85425C-F1C6-43C9-8BAA-892C6AE9B6DB}" type="parTrans" cxnId="{8751D003-EA20-4B03-BFF1-8C7BBDAF5BD9}">
      <dgm:prSet/>
      <dgm:spPr/>
      <dgm:t>
        <a:bodyPr/>
        <a:lstStyle/>
        <a:p>
          <a:endParaRPr lang="en-US"/>
        </a:p>
      </dgm:t>
    </dgm:pt>
    <dgm:pt modelId="{908F7B45-1408-4720-8FE2-653789882963}" type="sibTrans" cxnId="{8751D003-EA20-4B03-BFF1-8C7BBDAF5BD9}">
      <dgm:prSet/>
      <dgm:spPr/>
      <dgm:t>
        <a:bodyPr/>
        <a:lstStyle/>
        <a:p>
          <a:endParaRPr lang="en-US"/>
        </a:p>
      </dgm:t>
    </dgm:pt>
    <dgm:pt modelId="{92EC254B-855A-4B58-B0E4-23E2139A4C54}">
      <dgm:prSet custT="1"/>
      <dgm:spPr/>
      <dgm:t>
        <a:bodyPr/>
        <a:lstStyle/>
        <a:p>
          <a:r>
            <a:rPr lang="en-US" sz="2000" dirty="0">
              <a:solidFill>
                <a:schemeClr val="tx2"/>
              </a:solidFill>
              <a:latin typeface="Arial" panose="020B0604020202020204" pitchFamily="34" charset="0"/>
              <a:cs typeface="Arial" panose="020B0604020202020204" pitchFamily="34" charset="0"/>
            </a:rPr>
            <a:t>$50,000 each for CCSF and CMHF</a:t>
          </a:r>
        </a:p>
      </dgm:t>
    </dgm:pt>
    <dgm:pt modelId="{8356DEC4-68ED-476F-AC29-0B26CBBB799C}" type="parTrans" cxnId="{305F11E9-FE0F-4D7C-88A5-FEC1AFBFD57D}">
      <dgm:prSet/>
      <dgm:spPr/>
      <dgm:t>
        <a:bodyPr/>
        <a:lstStyle/>
        <a:p>
          <a:endParaRPr lang="en-US"/>
        </a:p>
      </dgm:t>
    </dgm:pt>
    <dgm:pt modelId="{B96119C5-8F35-4E8C-B27A-8CE8D605B9CF}" type="sibTrans" cxnId="{305F11E9-FE0F-4D7C-88A5-FEC1AFBFD57D}">
      <dgm:prSet/>
      <dgm:spPr/>
      <dgm:t>
        <a:bodyPr/>
        <a:lstStyle/>
        <a:p>
          <a:endParaRPr lang="en-US"/>
        </a:p>
      </dgm:t>
    </dgm:pt>
    <dgm:pt modelId="{52F61BFF-0747-4D54-832F-5F2CA7A3D06E}">
      <dgm:prSet custT="1"/>
      <dgm:spPr/>
      <dgm:t>
        <a:bodyPr/>
        <a:lstStyle/>
        <a:p>
          <a:r>
            <a:rPr lang="en-US" sz="2000" dirty="0">
              <a:solidFill>
                <a:schemeClr val="tx2"/>
              </a:solidFill>
              <a:latin typeface="Arial" panose="020B0604020202020204" pitchFamily="34" charset="0"/>
              <a:cs typeface="Arial" panose="020B0604020202020204" pitchFamily="34" charset="0"/>
            </a:rPr>
            <a:t>$10,000 or less approved by Executive Director</a:t>
          </a:r>
        </a:p>
      </dgm:t>
    </dgm:pt>
    <dgm:pt modelId="{963348D4-6CB9-4633-A7F0-9A803AA80441}" type="parTrans" cxnId="{220F81A4-4477-4FFD-AD38-7BC459FF6E99}">
      <dgm:prSet/>
      <dgm:spPr/>
      <dgm:t>
        <a:bodyPr/>
        <a:lstStyle/>
        <a:p>
          <a:endParaRPr lang="en-US"/>
        </a:p>
      </dgm:t>
    </dgm:pt>
    <dgm:pt modelId="{008BAAD0-2962-4F95-98DE-7C2805447DE1}" type="sibTrans" cxnId="{220F81A4-4477-4FFD-AD38-7BC459FF6E99}">
      <dgm:prSet/>
      <dgm:spPr/>
      <dgm:t>
        <a:bodyPr/>
        <a:lstStyle/>
        <a:p>
          <a:endParaRPr lang="en-US"/>
        </a:p>
      </dgm:t>
    </dgm:pt>
    <dgm:pt modelId="{72B3802D-52BB-4327-84E8-FDE33C7CE0E6}">
      <dgm:prSet custT="1"/>
      <dgm:spPr/>
      <dgm:t>
        <a:bodyPr/>
        <a:lstStyle/>
        <a:p>
          <a:r>
            <a:rPr lang="en-US" sz="2400" dirty="0">
              <a:latin typeface="Arial" panose="020B0604020202020204" pitchFamily="34" charset="0"/>
              <a:cs typeface="Arial" panose="020B0604020202020204" pitchFamily="34" charset="0"/>
            </a:rPr>
            <a:t>Typically smaller, one-time investments</a:t>
          </a:r>
        </a:p>
      </dgm:t>
    </dgm:pt>
    <dgm:pt modelId="{8BD521D3-C140-4487-9D56-7667E86ACB53}" type="parTrans" cxnId="{DF784CDA-2AAB-4300-89A4-8C4DB694CD47}">
      <dgm:prSet/>
      <dgm:spPr/>
      <dgm:t>
        <a:bodyPr/>
        <a:lstStyle/>
        <a:p>
          <a:endParaRPr lang="en-US"/>
        </a:p>
      </dgm:t>
    </dgm:pt>
    <dgm:pt modelId="{25F314CF-5118-4884-8AE1-1E77F315E5B1}" type="sibTrans" cxnId="{DF784CDA-2AAB-4300-89A4-8C4DB694CD47}">
      <dgm:prSet/>
      <dgm:spPr/>
      <dgm:t>
        <a:bodyPr/>
        <a:lstStyle/>
        <a:p>
          <a:endParaRPr lang="en-US"/>
        </a:p>
      </dgm:t>
    </dgm:pt>
    <dgm:pt modelId="{33900404-5A09-4385-B90D-957B75B40504}">
      <dgm:prSet custT="1"/>
      <dgm:spPr/>
      <dgm:t>
        <a:bodyPr/>
        <a:lstStyle/>
        <a:p>
          <a:r>
            <a:rPr lang="en-US" sz="2400" dirty="0">
              <a:latin typeface="Arial" panose="020B0604020202020204" pitchFamily="34" charset="0"/>
              <a:cs typeface="Arial" panose="020B0604020202020204" pitchFamily="34" charset="0"/>
            </a:rPr>
            <a:t>FY23 Examples</a:t>
          </a:r>
        </a:p>
      </dgm:t>
    </dgm:pt>
    <dgm:pt modelId="{86760E6C-4623-4555-836E-9491EFECE7DA}" type="parTrans" cxnId="{BDFC28A8-6788-4C05-BDA5-6362955245E8}">
      <dgm:prSet/>
      <dgm:spPr/>
      <dgm:t>
        <a:bodyPr/>
        <a:lstStyle/>
        <a:p>
          <a:endParaRPr lang="en-US"/>
        </a:p>
      </dgm:t>
    </dgm:pt>
    <dgm:pt modelId="{E438E7BE-79D6-4F2C-B0C3-E1BCBACD8C60}" type="sibTrans" cxnId="{BDFC28A8-6788-4C05-BDA5-6362955245E8}">
      <dgm:prSet/>
      <dgm:spPr/>
      <dgm:t>
        <a:bodyPr/>
        <a:lstStyle/>
        <a:p>
          <a:endParaRPr lang="en-US"/>
        </a:p>
      </dgm:t>
    </dgm:pt>
    <dgm:pt modelId="{7554F6F5-E1AB-46C2-8CBA-72C41A2FD13A}">
      <dgm:prSet custT="1"/>
      <dgm:spPr/>
      <dgm:t>
        <a:bodyPr/>
        <a:lstStyle/>
        <a:p>
          <a:r>
            <a:rPr lang="en-US" sz="2000" dirty="0">
              <a:solidFill>
                <a:schemeClr val="tx2"/>
              </a:solidFill>
              <a:latin typeface="Arial" panose="020B0604020202020204" pitchFamily="34" charset="0"/>
              <a:cs typeface="Arial" panose="020B0604020202020204" pitchFamily="34" charset="0"/>
            </a:rPr>
            <a:t>Youth Mental Health First Aid Training</a:t>
          </a:r>
        </a:p>
      </dgm:t>
    </dgm:pt>
    <dgm:pt modelId="{D5279849-8DCE-4DEF-8AA0-D40A94C2B04B}" type="parTrans" cxnId="{99FF6A5B-D619-4DC2-886D-A1943E9F12DF}">
      <dgm:prSet/>
      <dgm:spPr/>
      <dgm:t>
        <a:bodyPr/>
        <a:lstStyle/>
        <a:p>
          <a:endParaRPr lang="en-US"/>
        </a:p>
      </dgm:t>
    </dgm:pt>
    <dgm:pt modelId="{78370E9A-E3F0-463A-893F-44BEB89B05D0}" type="sibTrans" cxnId="{99FF6A5B-D619-4DC2-886D-A1943E9F12DF}">
      <dgm:prSet/>
      <dgm:spPr/>
      <dgm:t>
        <a:bodyPr/>
        <a:lstStyle/>
        <a:p>
          <a:endParaRPr lang="en-US"/>
        </a:p>
      </dgm:t>
    </dgm:pt>
    <dgm:pt modelId="{5F8CB617-9B3A-4809-A660-AD55C6BEF221}">
      <dgm:prSet custT="1"/>
      <dgm:spPr/>
      <dgm:t>
        <a:bodyPr/>
        <a:lstStyle/>
        <a:p>
          <a:r>
            <a:rPr lang="en-US" sz="2000" dirty="0">
              <a:solidFill>
                <a:schemeClr val="tx2"/>
              </a:solidFill>
              <a:latin typeface="Arial" panose="020B0604020202020204" pitchFamily="34" charset="0"/>
              <a:cs typeface="Arial" panose="020B0604020202020204" pitchFamily="34" charset="0"/>
            </a:rPr>
            <a:t>Afghan resettlement (Mental Health Services)</a:t>
          </a:r>
        </a:p>
      </dgm:t>
    </dgm:pt>
    <dgm:pt modelId="{8374CE59-060B-4B9A-90C2-DCB7E0446EBF}" type="parTrans" cxnId="{14C984D9-B431-4E22-9AE8-D41861B7FF4B}">
      <dgm:prSet/>
      <dgm:spPr/>
      <dgm:t>
        <a:bodyPr/>
        <a:lstStyle/>
        <a:p>
          <a:endParaRPr lang="en-US"/>
        </a:p>
      </dgm:t>
    </dgm:pt>
    <dgm:pt modelId="{9FCBF467-ED58-4C73-847F-C18E4B4F6975}" type="sibTrans" cxnId="{14C984D9-B431-4E22-9AE8-D41861B7FF4B}">
      <dgm:prSet/>
      <dgm:spPr/>
      <dgm:t>
        <a:bodyPr/>
        <a:lstStyle/>
        <a:p>
          <a:endParaRPr lang="en-US"/>
        </a:p>
      </dgm:t>
    </dgm:pt>
    <dgm:pt modelId="{69872208-B805-4EDA-B218-968F7BCFB4E5}">
      <dgm:prSet custT="1"/>
      <dgm:spPr/>
      <dgm:t>
        <a:bodyPr/>
        <a:lstStyle/>
        <a:p>
          <a:r>
            <a:rPr lang="en-US" sz="2000" dirty="0">
              <a:solidFill>
                <a:schemeClr val="tx2"/>
              </a:solidFill>
              <a:latin typeface="Arial" panose="020B0604020202020204" pitchFamily="34" charset="0"/>
              <a:cs typeface="Arial" panose="020B0604020202020204" pitchFamily="34" charset="0"/>
            </a:rPr>
            <a:t>Aging and Behavioral Health Council</a:t>
          </a:r>
        </a:p>
      </dgm:t>
    </dgm:pt>
    <dgm:pt modelId="{66B4E568-996E-4ECB-BB72-6729EED3E473}" type="parTrans" cxnId="{41A48C47-AF67-4BD4-A84B-E7F9126A3DC8}">
      <dgm:prSet/>
      <dgm:spPr/>
      <dgm:t>
        <a:bodyPr/>
        <a:lstStyle/>
        <a:p>
          <a:endParaRPr lang="en-US"/>
        </a:p>
      </dgm:t>
    </dgm:pt>
    <dgm:pt modelId="{A786E329-8907-4AFE-BD06-01EBE7C8CAB7}" type="sibTrans" cxnId="{41A48C47-AF67-4BD4-A84B-E7F9126A3DC8}">
      <dgm:prSet/>
      <dgm:spPr/>
      <dgm:t>
        <a:bodyPr/>
        <a:lstStyle/>
        <a:p>
          <a:endParaRPr lang="en-US"/>
        </a:p>
      </dgm:t>
    </dgm:pt>
    <dgm:pt modelId="{92F93856-7E1A-4C7E-A5A6-FE0A94DEA824}">
      <dgm:prSet custT="1"/>
      <dgm:spPr/>
      <dgm:t>
        <a:bodyPr/>
        <a:lstStyle/>
        <a:p>
          <a:r>
            <a:rPr lang="en-US" sz="2000" dirty="0">
              <a:solidFill>
                <a:schemeClr val="tx2"/>
              </a:solidFill>
              <a:latin typeface="Arial" panose="020B0604020202020204" pitchFamily="34" charset="0"/>
              <a:cs typeface="Arial" panose="020B0604020202020204" pitchFamily="34" charset="0"/>
            </a:rPr>
            <a:t>Racial Healing Pooled Fund</a:t>
          </a:r>
        </a:p>
      </dgm:t>
    </dgm:pt>
    <dgm:pt modelId="{802521F0-9BA0-4C1E-8BF5-317D19A6959D}" type="parTrans" cxnId="{75F99876-688D-47B3-BEA1-51E1FAEC7933}">
      <dgm:prSet/>
      <dgm:spPr/>
      <dgm:t>
        <a:bodyPr/>
        <a:lstStyle/>
        <a:p>
          <a:endParaRPr lang="en-US"/>
        </a:p>
      </dgm:t>
    </dgm:pt>
    <dgm:pt modelId="{2B237313-1A07-4880-8A4A-D5593D5F230D}" type="sibTrans" cxnId="{75F99876-688D-47B3-BEA1-51E1FAEC7933}">
      <dgm:prSet/>
      <dgm:spPr/>
      <dgm:t>
        <a:bodyPr/>
        <a:lstStyle/>
        <a:p>
          <a:endParaRPr lang="en-US"/>
        </a:p>
      </dgm:t>
    </dgm:pt>
    <dgm:pt modelId="{FA780DAF-4854-452B-97DE-983D5C9541B7}">
      <dgm:prSet custT="1"/>
      <dgm:spPr/>
      <dgm:t>
        <a:bodyPr/>
        <a:lstStyle/>
        <a:p>
          <a:r>
            <a:rPr lang="en-US" sz="2000" dirty="0">
              <a:solidFill>
                <a:schemeClr val="tx2"/>
              </a:solidFill>
              <a:latin typeface="Arial" panose="020B0604020202020204" pitchFamily="34" charset="0"/>
              <a:cs typeface="Arial" panose="020B0604020202020204" pitchFamily="34" charset="0"/>
            </a:rPr>
            <a:t>Seeking Safety Trauma Recovery Group</a:t>
          </a:r>
        </a:p>
      </dgm:t>
    </dgm:pt>
    <dgm:pt modelId="{7F8D7F20-F37D-4D99-A7A2-25039DEABC56}" type="parTrans" cxnId="{F6536C3D-D645-443B-9A5D-DD1B6687BD47}">
      <dgm:prSet/>
      <dgm:spPr/>
      <dgm:t>
        <a:bodyPr/>
        <a:lstStyle/>
        <a:p>
          <a:endParaRPr lang="en-US"/>
        </a:p>
      </dgm:t>
    </dgm:pt>
    <dgm:pt modelId="{BBAF33CC-35AD-4D98-9A06-8E46FCAE1B59}" type="sibTrans" cxnId="{F6536C3D-D645-443B-9A5D-DD1B6687BD47}">
      <dgm:prSet/>
      <dgm:spPr/>
      <dgm:t>
        <a:bodyPr/>
        <a:lstStyle/>
        <a:p>
          <a:endParaRPr lang="en-US"/>
        </a:p>
      </dgm:t>
    </dgm:pt>
    <dgm:pt modelId="{7A237E86-3DDC-4BB7-A997-F4CB1D96E4C1}" type="pres">
      <dgm:prSet presAssocID="{92B729F1-2E9C-4C88-9E81-64F21D0B2FAA}" presName="linear" presStyleCnt="0">
        <dgm:presLayoutVars>
          <dgm:animLvl val="lvl"/>
          <dgm:resizeHandles val="exact"/>
        </dgm:presLayoutVars>
      </dgm:prSet>
      <dgm:spPr/>
    </dgm:pt>
    <dgm:pt modelId="{6DEEF64B-61E2-4D52-A19F-830BADEBFC05}" type="pres">
      <dgm:prSet presAssocID="{5EC12C27-4FC7-4869-AD27-4E7AB895BF7D}" presName="parentText" presStyleLbl="node1" presStyleIdx="0" presStyleCnt="3">
        <dgm:presLayoutVars>
          <dgm:chMax val="0"/>
          <dgm:bulletEnabled val="1"/>
        </dgm:presLayoutVars>
      </dgm:prSet>
      <dgm:spPr/>
    </dgm:pt>
    <dgm:pt modelId="{CDE89F1B-E34A-465D-B63F-ACB117F61DBC}" type="pres">
      <dgm:prSet presAssocID="{5EC12C27-4FC7-4869-AD27-4E7AB895BF7D}" presName="childText" presStyleLbl="revTx" presStyleIdx="0" presStyleCnt="2">
        <dgm:presLayoutVars>
          <dgm:bulletEnabled val="1"/>
        </dgm:presLayoutVars>
      </dgm:prSet>
      <dgm:spPr/>
    </dgm:pt>
    <dgm:pt modelId="{82376B29-04A8-4AE6-8D10-BD183DA9FE46}" type="pres">
      <dgm:prSet presAssocID="{72B3802D-52BB-4327-84E8-FDE33C7CE0E6}" presName="parentText" presStyleLbl="node1" presStyleIdx="1" presStyleCnt="3">
        <dgm:presLayoutVars>
          <dgm:chMax val="0"/>
          <dgm:bulletEnabled val="1"/>
        </dgm:presLayoutVars>
      </dgm:prSet>
      <dgm:spPr/>
    </dgm:pt>
    <dgm:pt modelId="{CFB878DB-678B-461E-B510-7813FFFCB1B1}" type="pres">
      <dgm:prSet presAssocID="{25F314CF-5118-4884-8AE1-1E77F315E5B1}" presName="spacer" presStyleCnt="0"/>
      <dgm:spPr/>
    </dgm:pt>
    <dgm:pt modelId="{580B1E07-9555-49D0-8127-38587058DD97}" type="pres">
      <dgm:prSet presAssocID="{33900404-5A09-4385-B90D-957B75B40504}" presName="parentText" presStyleLbl="node1" presStyleIdx="2" presStyleCnt="3">
        <dgm:presLayoutVars>
          <dgm:chMax val="0"/>
          <dgm:bulletEnabled val="1"/>
        </dgm:presLayoutVars>
      </dgm:prSet>
      <dgm:spPr/>
    </dgm:pt>
    <dgm:pt modelId="{659D050D-6263-437F-8233-F4D97D801340}" type="pres">
      <dgm:prSet presAssocID="{33900404-5A09-4385-B90D-957B75B40504}" presName="childText" presStyleLbl="revTx" presStyleIdx="1" presStyleCnt="2">
        <dgm:presLayoutVars>
          <dgm:bulletEnabled val="1"/>
        </dgm:presLayoutVars>
      </dgm:prSet>
      <dgm:spPr/>
    </dgm:pt>
  </dgm:ptLst>
  <dgm:cxnLst>
    <dgm:cxn modelId="{8751D003-EA20-4B03-BFF1-8C7BBDAF5BD9}" srcId="{92B729F1-2E9C-4C88-9E81-64F21D0B2FAA}" destId="{5EC12C27-4FC7-4869-AD27-4E7AB895BF7D}" srcOrd="0" destOrd="0" parTransId="{6E85425C-F1C6-43C9-8BAA-892C6AE9B6DB}" sibTransId="{908F7B45-1408-4720-8FE2-653789882963}"/>
    <dgm:cxn modelId="{84643A0E-283E-4D8F-B68B-F8AEEB3CF800}" type="presOf" srcId="{7554F6F5-E1AB-46C2-8CBA-72C41A2FD13A}" destId="{659D050D-6263-437F-8233-F4D97D801340}" srcOrd="0" destOrd="0" presId="urn:microsoft.com/office/officeart/2005/8/layout/vList2"/>
    <dgm:cxn modelId="{4B795021-B116-4235-AEFD-3E5D2E35D29E}" type="presOf" srcId="{72B3802D-52BB-4327-84E8-FDE33C7CE0E6}" destId="{82376B29-04A8-4AE6-8D10-BD183DA9FE46}" srcOrd="0" destOrd="0" presId="urn:microsoft.com/office/officeart/2005/8/layout/vList2"/>
    <dgm:cxn modelId="{B328D82A-5428-42EE-9436-E47F54FD50A5}" type="presOf" srcId="{52F61BFF-0747-4D54-832F-5F2CA7A3D06E}" destId="{CDE89F1B-E34A-465D-B63F-ACB117F61DBC}" srcOrd="0" destOrd="1" presId="urn:microsoft.com/office/officeart/2005/8/layout/vList2"/>
    <dgm:cxn modelId="{F6536C3D-D645-443B-9A5D-DD1B6687BD47}" srcId="{33900404-5A09-4385-B90D-957B75B40504}" destId="{FA780DAF-4854-452B-97DE-983D5C9541B7}" srcOrd="4" destOrd="0" parTransId="{7F8D7F20-F37D-4D99-A7A2-25039DEABC56}" sibTransId="{BBAF33CC-35AD-4D98-9A06-8E46FCAE1B59}"/>
    <dgm:cxn modelId="{99FF6A5B-D619-4DC2-886D-A1943E9F12DF}" srcId="{33900404-5A09-4385-B90D-957B75B40504}" destId="{7554F6F5-E1AB-46C2-8CBA-72C41A2FD13A}" srcOrd="0" destOrd="0" parTransId="{D5279849-8DCE-4DEF-8AA0-D40A94C2B04B}" sibTransId="{78370E9A-E3F0-463A-893F-44BEB89B05D0}"/>
    <dgm:cxn modelId="{35419F5D-724D-46A6-968C-977A57739248}" type="presOf" srcId="{FA780DAF-4854-452B-97DE-983D5C9541B7}" destId="{659D050D-6263-437F-8233-F4D97D801340}" srcOrd="0" destOrd="4" presId="urn:microsoft.com/office/officeart/2005/8/layout/vList2"/>
    <dgm:cxn modelId="{EF91F342-7F5C-4AEA-B2C6-3CA42202C0A9}" type="presOf" srcId="{69872208-B805-4EDA-B218-968F7BCFB4E5}" destId="{659D050D-6263-437F-8233-F4D97D801340}" srcOrd="0" destOrd="2" presId="urn:microsoft.com/office/officeart/2005/8/layout/vList2"/>
    <dgm:cxn modelId="{41A48C47-AF67-4BD4-A84B-E7F9126A3DC8}" srcId="{33900404-5A09-4385-B90D-957B75B40504}" destId="{69872208-B805-4EDA-B218-968F7BCFB4E5}" srcOrd="2" destOrd="0" parTransId="{66B4E568-996E-4ECB-BB72-6729EED3E473}" sibTransId="{A786E329-8907-4AFE-BD06-01EBE7C8CAB7}"/>
    <dgm:cxn modelId="{36F8234B-C1CD-4828-B580-23FCBD9F1DD4}" type="presOf" srcId="{92F93856-7E1A-4C7E-A5A6-FE0A94DEA824}" destId="{659D050D-6263-437F-8233-F4D97D801340}" srcOrd="0" destOrd="3" presId="urn:microsoft.com/office/officeart/2005/8/layout/vList2"/>
    <dgm:cxn modelId="{75F99876-688D-47B3-BEA1-51E1FAEC7933}" srcId="{33900404-5A09-4385-B90D-957B75B40504}" destId="{92F93856-7E1A-4C7E-A5A6-FE0A94DEA824}" srcOrd="3" destOrd="0" parTransId="{802521F0-9BA0-4C1E-8BF5-317D19A6959D}" sibTransId="{2B237313-1A07-4880-8A4A-D5593D5F230D}"/>
    <dgm:cxn modelId="{C8A99159-F0E8-4C17-A697-D1A9044209D1}" type="presOf" srcId="{33900404-5A09-4385-B90D-957B75B40504}" destId="{580B1E07-9555-49D0-8127-38587058DD97}" srcOrd="0" destOrd="0" presId="urn:microsoft.com/office/officeart/2005/8/layout/vList2"/>
    <dgm:cxn modelId="{98D8C888-716F-4595-AAFA-F7DFA753B4D4}" type="presOf" srcId="{5EC12C27-4FC7-4869-AD27-4E7AB895BF7D}" destId="{6DEEF64B-61E2-4D52-A19F-830BADEBFC05}" srcOrd="0" destOrd="0" presId="urn:microsoft.com/office/officeart/2005/8/layout/vList2"/>
    <dgm:cxn modelId="{2DB0D89C-4C3A-4B5C-8C4A-8220F67EDC94}" type="presOf" srcId="{5F8CB617-9B3A-4809-A660-AD55C6BEF221}" destId="{659D050D-6263-437F-8233-F4D97D801340}" srcOrd="0" destOrd="1" presId="urn:microsoft.com/office/officeart/2005/8/layout/vList2"/>
    <dgm:cxn modelId="{220F81A4-4477-4FFD-AD38-7BC459FF6E99}" srcId="{5EC12C27-4FC7-4869-AD27-4E7AB895BF7D}" destId="{52F61BFF-0747-4D54-832F-5F2CA7A3D06E}" srcOrd="1" destOrd="0" parTransId="{963348D4-6CB9-4633-A7F0-9A803AA80441}" sibTransId="{008BAAD0-2962-4F95-98DE-7C2805447DE1}"/>
    <dgm:cxn modelId="{BDFC28A8-6788-4C05-BDA5-6362955245E8}" srcId="{92B729F1-2E9C-4C88-9E81-64F21D0B2FAA}" destId="{33900404-5A09-4385-B90D-957B75B40504}" srcOrd="2" destOrd="0" parTransId="{86760E6C-4623-4555-836E-9491EFECE7DA}" sibTransId="{E438E7BE-79D6-4F2C-B0C3-E1BCBACD8C60}"/>
    <dgm:cxn modelId="{2B3CBBB6-667B-44AB-B962-0FE0E69EE1A4}" type="presOf" srcId="{92EC254B-855A-4B58-B0E4-23E2139A4C54}" destId="{CDE89F1B-E34A-465D-B63F-ACB117F61DBC}" srcOrd="0" destOrd="0" presId="urn:microsoft.com/office/officeart/2005/8/layout/vList2"/>
    <dgm:cxn modelId="{1BA72ECE-D23B-4D8A-AD3D-0E9522C61813}" type="presOf" srcId="{92B729F1-2E9C-4C88-9E81-64F21D0B2FAA}" destId="{7A237E86-3DDC-4BB7-A997-F4CB1D96E4C1}" srcOrd="0" destOrd="0" presId="urn:microsoft.com/office/officeart/2005/8/layout/vList2"/>
    <dgm:cxn modelId="{14C984D9-B431-4E22-9AE8-D41861B7FF4B}" srcId="{33900404-5A09-4385-B90D-957B75B40504}" destId="{5F8CB617-9B3A-4809-A660-AD55C6BEF221}" srcOrd="1" destOrd="0" parTransId="{8374CE59-060B-4B9A-90C2-DCB7E0446EBF}" sibTransId="{9FCBF467-ED58-4C73-847F-C18E4B4F6975}"/>
    <dgm:cxn modelId="{DF784CDA-2AAB-4300-89A4-8C4DB694CD47}" srcId="{92B729F1-2E9C-4C88-9E81-64F21D0B2FAA}" destId="{72B3802D-52BB-4327-84E8-FDE33C7CE0E6}" srcOrd="1" destOrd="0" parTransId="{8BD521D3-C140-4487-9D56-7667E86ACB53}" sibTransId="{25F314CF-5118-4884-8AE1-1E77F315E5B1}"/>
    <dgm:cxn modelId="{305F11E9-FE0F-4D7C-88A5-FEC1AFBFD57D}" srcId="{5EC12C27-4FC7-4869-AD27-4E7AB895BF7D}" destId="{92EC254B-855A-4B58-B0E4-23E2139A4C54}" srcOrd="0" destOrd="0" parTransId="{8356DEC4-68ED-476F-AC29-0B26CBBB799C}" sibTransId="{B96119C5-8F35-4E8C-B27A-8CE8D605B9CF}"/>
    <dgm:cxn modelId="{C66F1669-6624-4D5C-8449-D6226EB18D3A}" type="presParOf" srcId="{7A237E86-3DDC-4BB7-A997-F4CB1D96E4C1}" destId="{6DEEF64B-61E2-4D52-A19F-830BADEBFC05}" srcOrd="0" destOrd="0" presId="urn:microsoft.com/office/officeart/2005/8/layout/vList2"/>
    <dgm:cxn modelId="{B2553B29-6FD2-4365-8028-466E20D32E4B}" type="presParOf" srcId="{7A237E86-3DDC-4BB7-A997-F4CB1D96E4C1}" destId="{CDE89F1B-E34A-465D-B63F-ACB117F61DBC}" srcOrd="1" destOrd="0" presId="urn:microsoft.com/office/officeart/2005/8/layout/vList2"/>
    <dgm:cxn modelId="{4210E02D-0306-4441-9745-195698BF6A56}" type="presParOf" srcId="{7A237E86-3DDC-4BB7-A997-F4CB1D96E4C1}" destId="{82376B29-04A8-4AE6-8D10-BD183DA9FE46}" srcOrd="2" destOrd="0" presId="urn:microsoft.com/office/officeart/2005/8/layout/vList2"/>
    <dgm:cxn modelId="{5D70056D-D981-4394-AD1C-839E41343530}" type="presParOf" srcId="{7A237E86-3DDC-4BB7-A997-F4CB1D96E4C1}" destId="{CFB878DB-678B-461E-B510-7813FFFCB1B1}" srcOrd="3" destOrd="0" presId="urn:microsoft.com/office/officeart/2005/8/layout/vList2"/>
    <dgm:cxn modelId="{7C7BF936-CA9E-4F32-887E-B0D5828C3D39}" type="presParOf" srcId="{7A237E86-3DDC-4BB7-A997-F4CB1D96E4C1}" destId="{580B1E07-9555-49D0-8127-38587058DD97}" srcOrd="4" destOrd="0" presId="urn:microsoft.com/office/officeart/2005/8/layout/vList2"/>
    <dgm:cxn modelId="{8E9D402E-D583-40A3-9F58-C2C7A6537C6D}" type="presParOf" srcId="{7A237E86-3DDC-4BB7-A997-F4CB1D96E4C1}" destId="{659D050D-6263-437F-8233-F4D97D80134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726D-CA48-4210-B63C-57283BF894AB}">
      <dsp:nvSpPr>
        <dsp:cNvPr id="0" name=""/>
        <dsp:cNvSpPr/>
      </dsp:nvSpPr>
      <dsp:spPr>
        <a:xfrm>
          <a:off x="2411"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Overview and History</a:t>
          </a:r>
        </a:p>
      </dsp:txBody>
      <dsp:txXfrm>
        <a:off x="2411" y="445243"/>
        <a:ext cx="1912739" cy="1147643"/>
      </dsp:txXfrm>
    </dsp:sp>
    <dsp:sp modelId="{38AC486D-C936-4C8F-B3C5-DBEDDA58BBB8}">
      <dsp:nvSpPr>
        <dsp:cNvPr id="0" name=""/>
        <dsp:cNvSpPr/>
      </dsp:nvSpPr>
      <dsp:spPr>
        <a:xfrm>
          <a:off x="2106423"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Statutes</a:t>
          </a:r>
        </a:p>
      </dsp:txBody>
      <dsp:txXfrm>
        <a:off x="2106423" y="445243"/>
        <a:ext cx="1912739" cy="1147643"/>
      </dsp:txXfrm>
    </dsp:sp>
    <dsp:sp modelId="{CBCFFEF3-ABFB-46AA-B1DB-42F8B57A8CC3}">
      <dsp:nvSpPr>
        <dsp:cNvPr id="0" name=""/>
        <dsp:cNvSpPr/>
      </dsp:nvSpPr>
      <dsp:spPr>
        <a:xfrm>
          <a:off x="4210436"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Sunshine Law</a:t>
          </a:r>
        </a:p>
      </dsp:txBody>
      <dsp:txXfrm>
        <a:off x="4210436" y="445243"/>
        <a:ext cx="1912739" cy="1147643"/>
      </dsp:txXfrm>
    </dsp:sp>
    <dsp:sp modelId="{1AB628A2-C857-4DD7-81A8-2F190AB13722}">
      <dsp:nvSpPr>
        <dsp:cNvPr id="0" name=""/>
        <dsp:cNvSpPr/>
      </dsp:nvSpPr>
      <dsp:spPr>
        <a:xfrm>
          <a:off x="6314449"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 Board Policies</a:t>
          </a:r>
        </a:p>
      </dsp:txBody>
      <dsp:txXfrm>
        <a:off x="6314449" y="445243"/>
        <a:ext cx="1912739" cy="1147643"/>
      </dsp:txXfrm>
    </dsp:sp>
    <dsp:sp modelId="{4F5D8F55-FAE7-49B2-A5B1-ACE59B60962D}">
      <dsp:nvSpPr>
        <dsp:cNvPr id="0" name=""/>
        <dsp:cNvSpPr/>
      </dsp:nvSpPr>
      <dsp:spPr>
        <a:xfrm>
          <a:off x="2411" y="1784160"/>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 </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By-Laws</a:t>
          </a:r>
        </a:p>
      </dsp:txBody>
      <dsp:txXfrm>
        <a:off x="2411" y="1784160"/>
        <a:ext cx="1912739" cy="1147643"/>
      </dsp:txXfrm>
    </dsp:sp>
    <dsp:sp modelId="{BE827264-244B-4F8D-905F-2BEE28EF22B5}">
      <dsp:nvSpPr>
        <dsp:cNvPr id="0" name=""/>
        <dsp:cNvSpPr/>
      </dsp:nvSpPr>
      <dsp:spPr>
        <a:xfrm>
          <a:off x="0" y="3125503"/>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Strategic Plan and Theory of Change</a:t>
          </a:r>
        </a:p>
      </dsp:txBody>
      <dsp:txXfrm>
        <a:off x="0" y="3125503"/>
        <a:ext cx="1912739" cy="1147643"/>
      </dsp:txXfrm>
    </dsp:sp>
    <dsp:sp modelId="{02E58324-866C-4999-8542-15BA4514688D}">
      <dsp:nvSpPr>
        <dsp:cNvPr id="0" name=""/>
        <dsp:cNvSpPr/>
      </dsp:nvSpPr>
      <dsp:spPr>
        <a:xfrm>
          <a:off x="2115413" y="1807308"/>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Trustee </a:t>
          </a:r>
        </a:p>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Duties &amp; Responsibilities</a:t>
          </a:r>
        </a:p>
      </dsp:txBody>
      <dsp:txXfrm>
        <a:off x="2115413" y="1807308"/>
        <a:ext cx="1912739" cy="1147643"/>
      </dsp:txXfrm>
    </dsp:sp>
    <dsp:sp modelId="{906CD05E-43DC-4A70-BBF6-3C1DCDE33CCA}">
      <dsp:nvSpPr>
        <dsp:cNvPr id="0" name=""/>
        <dsp:cNvSpPr/>
      </dsp:nvSpPr>
      <dsp:spPr>
        <a:xfrm>
          <a:off x="4187751" y="1801547"/>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Board Committees</a:t>
          </a:r>
        </a:p>
      </dsp:txBody>
      <dsp:txXfrm>
        <a:off x="4187751" y="1801547"/>
        <a:ext cx="1912739" cy="1147643"/>
      </dsp:txXfrm>
    </dsp:sp>
    <dsp:sp modelId="{4916C665-0624-4D35-BB27-D41CD1290800}">
      <dsp:nvSpPr>
        <dsp:cNvPr id="0" name=""/>
        <dsp:cNvSpPr/>
      </dsp:nvSpPr>
      <dsp:spPr>
        <a:xfrm>
          <a:off x="6294519" y="1807454"/>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Financial Overview</a:t>
          </a:r>
        </a:p>
      </dsp:txBody>
      <dsp:txXfrm>
        <a:off x="6294519" y="1807454"/>
        <a:ext cx="1912739" cy="1147643"/>
      </dsp:txXfrm>
    </dsp:sp>
    <dsp:sp modelId="{64C301F5-62CC-486F-B3F4-3BB784E09E65}">
      <dsp:nvSpPr>
        <dsp:cNvPr id="0" name=""/>
        <dsp:cNvSpPr/>
      </dsp:nvSpPr>
      <dsp:spPr>
        <a:xfrm>
          <a:off x="6316859" y="3124191"/>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Staff</a:t>
          </a:r>
        </a:p>
      </dsp:txBody>
      <dsp:txXfrm>
        <a:off x="6316859" y="3124191"/>
        <a:ext cx="1912739" cy="1147643"/>
      </dsp:txXfrm>
    </dsp:sp>
    <dsp:sp modelId="{81B54990-28F2-42D0-A7A8-9D9302754AF4}">
      <dsp:nvSpPr>
        <dsp:cNvPr id="0" name=""/>
        <dsp:cNvSpPr/>
      </dsp:nvSpPr>
      <dsp:spPr>
        <a:xfrm>
          <a:off x="2109924" y="315443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Community Investments &amp; Strategic Initiatives</a:t>
          </a:r>
        </a:p>
      </dsp:txBody>
      <dsp:txXfrm>
        <a:off x="2109924" y="3154431"/>
        <a:ext cx="1912739" cy="1147643"/>
      </dsp:txXfrm>
    </dsp:sp>
    <dsp:sp modelId="{746DE0DA-CC55-422A-9418-0055DFE31890}">
      <dsp:nvSpPr>
        <dsp:cNvPr id="0" name=""/>
        <dsp:cNvSpPr/>
      </dsp:nvSpPr>
      <dsp:spPr>
        <a:xfrm>
          <a:off x="4224399" y="312831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Allocations &amp; Grant Making</a:t>
          </a:r>
        </a:p>
      </dsp:txBody>
      <dsp:txXfrm>
        <a:off x="4224399" y="3128311"/>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3FC77-F413-4CDE-87A2-326D1B693756}">
      <dsp:nvSpPr>
        <dsp:cNvPr id="0" name=""/>
        <dsp:cNvSpPr/>
      </dsp:nvSpPr>
      <dsp:spPr>
        <a:xfrm>
          <a:off x="0" y="8045"/>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Community Children’s Service Fund</a:t>
          </a:r>
        </a:p>
      </dsp:txBody>
      <dsp:txXfrm>
        <a:off x="44549" y="52594"/>
        <a:ext cx="3949502" cy="823502"/>
      </dsp:txXfrm>
    </dsp:sp>
    <dsp:sp modelId="{C8527A15-4260-4854-BC93-53DB14F9C5C1}">
      <dsp:nvSpPr>
        <dsp:cNvPr id="0" name=""/>
        <dsp:cNvSpPr/>
      </dsp:nvSpPr>
      <dsp:spPr>
        <a:xfrm>
          <a:off x="0" y="920645"/>
          <a:ext cx="4038600"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Early Childhood</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Intergenerational</a:t>
          </a:r>
        </a:p>
      </dsp:txBody>
      <dsp:txXfrm>
        <a:off x="0" y="920645"/>
        <a:ext cx="4038600" cy="659295"/>
      </dsp:txXfrm>
    </dsp:sp>
    <dsp:sp modelId="{60E7FC81-D052-458B-9647-6ED8BE8D9BB4}">
      <dsp:nvSpPr>
        <dsp:cNvPr id="0" name=""/>
        <dsp:cNvSpPr/>
      </dsp:nvSpPr>
      <dsp:spPr>
        <a:xfrm>
          <a:off x="0" y="1579940"/>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Community Mental Health Fund</a:t>
          </a:r>
        </a:p>
      </dsp:txBody>
      <dsp:txXfrm>
        <a:off x="44549" y="1624489"/>
        <a:ext cx="3949502" cy="823502"/>
      </dsp:txXfrm>
    </dsp:sp>
    <dsp:sp modelId="{8D3ED873-80F4-4799-ABE2-9E5B9047823D}">
      <dsp:nvSpPr>
        <dsp:cNvPr id="0" name=""/>
        <dsp:cNvSpPr/>
      </dsp:nvSpPr>
      <dsp:spPr>
        <a:xfrm>
          <a:off x="0" y="2567420"/>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Emerging Needs</a:t>
          </a:r>
        </a:p>
      </dsp:txBody>
      <dsp:txXfrm>
        <a:off x="44549" y="2611969"/>
        <a:ext cx="3949502" cy="823502"/>
      </dsp:txXfrm>
    </dsp:sp>
    <dsp:sp modelId="{EC95252A-7D8F-497E-8FF5-5ED7C4C804CF}">
      <dsp:nvSpPr>
        <dsp:cNvPr id="0" name=""/>
        <dsp:cNvSpPr/>
      </dsp:nvSpPr>
      <dsp:spPr>
        <a:xfrm>
          <a:off x="0" y="3554900"/>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Permanent Supportive Housing</a:t>
          </a:r>
        </a:p>
      </dsp:txBody>
      <dsp:txXfrm>
        <a:off x="44549" y="3599449"/>
        <a:ext cx="3949502" cy="823502"/>
      </dsp:txXfrm>
    </dsp:sp>
    <dsp:sp modelId="{48CF4D84-BCF0-4E47-BD4E-36433AF7E440}">
      <dsp:nvSpPr>
        <dsp:cNvPr id="0" name=""/>
        <dsp:cNvSpPr/>
      </dsp:nvSpPr>
      <dsp:spPr>
        <a:xfrm>
          <a:off x="0" y="4542380"/>
          <a:ext cx="4038600" cy="637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Strategic Initiatives</a:t>
          </a:r>
        </a:p>
      </dsp:txBody>
      <dsp:txXfrm>
        <a:off x="31136" y="4573516"/>
        <a:ext cx="3976328" cy="575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76217-079D-4521-864A-909902A930FC}">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A96E3-1D3E-4758-A22C-3B7810EDB993}">
      <dsp:nvSpPr>
        <dsp:cNvPr id="0" name=""/>
        <dsp:cNvSpPr/>
      </dsp:nvSpPr>
      <dsp:spPr>
        <a:xfrm>
          <a:off x="0" y="0"/>
          <a:ext cx="1645920" cy="235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Arial" panose="020B0604020202020204" pitchFamily="34" charset="0"/>
              <a:cs typeface="Arial" panose="020B0604020202020204" pitchFamily="34" charset="0"/>
            </a:rPr>
            <a:t>CCSF Funding Priority</a:t>
          </a:r>
        </a:p>
      </dsp:txBody>
      <dsp:txXfrm>
        <a:off x="0" y="0"/>
        <a:ext cx="1645920" cy="2357982"/>
      </dsp:txXfrm>
    </dsp:sp>
    <dsp:sp modelId="{5300A9C3-6EA7-48E3-B04C-C9F383482919}">
      <dsp:nvSpPr>
        <dsp:cNvPr id="0" name=""/>
        <dsp:cNvSpPr/>
      </dsp:nvSpPr>
      <dsp:spPr>
        <a:xfrm>
          <a:off x="1769364" y="107076"/>
          <a:ext cx="6460236" cy="214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solidFill>
                <a:schemeClr val="tx2"/>
              </a:solidFill>
              <a:latin typeface="Arial" panose="020B0604020202020204" pitchFamily="34" charset="0"/>
              <a:cs typeface="Arial" panose="020B0604020202020204" pitchFamily="34" charset="0"/>
            </a:rPr>
            <a:t>Increase use of family systems’ approaches (meaning that they provide holistic family services that not only address the behavioral health needs of the child, but also of their parents and caregivers) </a:t>
          </a:r>
          <a:endParaRPr lang="en-US" sz="2400" kern="1200" dirty="0">
            <a:solidFill>
              <a:schemeClr val="tx2"/>
            </a:solidFill>
            <a:latin typeface="Arial" panose="020B0604020202020204" pitchFamily="34" charset="0"/>
            <a:cs typeface="Arial" panose="020B0604020202020204" pitchFamily="34" charset="0"/>
          </a:endParaRPr>
        </a:p>
      </dsp:txBody>
      <dsp:txXfrm>
        <a:off x="1769364" y="107076"/>
        <a:ext cx="6460236" cy="2141527"/>
      </dsp:txXfrm>
    </dsp:sp>
    <dsp:sp modelId="{BA7A1B55-840C-4935-830A-7A67B7688E43}">
      <dsp:nvSpPr>
        <dsp:cNvPr id="0" name=""/>
        <dsp:cNvSpPr/>
      </dsp:nvSpPr>
      <dsp:spPr>
        <a:xfrm>
          <a:off x="1645920" y="2248603"/>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F6798-72C0-4EC2-BE08-086AFF02ACBB}">
      <dsp:nvSpPr>
        <dsp:cNvPr id="0" name=""/>
        <dsp:cNvSpPr/>
      </dsp:nvSpPr>
      <dsp:spPr>
        <a:xfrm>
          <a:off x="0" y="235798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4B68F-3FA0-4796-9A75-DEF2F92FD61A}">
      <dsp:nvSpPr>
        <dsp:cNvPr id="0" name=""/>
        <dsp:cNvSpPr/>
      </dsp:nvSpPr>
      <dsp:spPr>
        <a:xfrm>
          <a:off x="0" y="2357982"/>
          <a:ext cx="1647206" cy="235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dirty="0">
              <a:solidFill>
                <a:schemeClr val="tx2"/>
              </a:solidFill>
              <a:latin typeface="Arial" panose="020B0604020202020204" pitchFamily="34" charset="0"/>
              <a:cs typeface="Arial" panose="020B0604020202020204" pitchFamily="34" charset="0"/>
            </a:rPr>
            <a:t>Hybrid Contracts</a:t>
          </a:r>
          <a:endParaRPr lang="en-US" sz="2400" b="1" kern="1200" dirty="0">
            <a:solidFill>
              <a:schemeClr val="tx2"/>
            </a:solidFill>
            <a:latin typeface="Arial" panose="020B0604020202020204" pitchFamily="34" charset="0"/>
            <a:cs typeface="Arial" panose="020B0604020202020204" pitchFamily="34" charset="0"/>
          </a:endParaRPr>
        </a:p>
      </dsp:txBody>
      <dsp:txXfrm>
        <a:off x="0" y="2357982"/>
        <a:ext cx="1647206" cy="2357982"/>
      </dsp:txXfrm>
    </dsp:sp>
    <dsp:sp modelId="{C5E1F0E2-E75A-4C95-BDFD-7752CC75F2FD}">
      <dsp:nvSpPr>
        <dsp:cNvPr id="0" name=""/>
        <dsp:cNvSpPr/>
      </dsp:nvSpPr>
      <dsp:spPr>
        <a:xfrm>
          <a:off x="1770530" y="2385701"/>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solidFill>
                <a:schemeClr val="tx2"/>
              </a:solidFill>
              <a:latin typeface="Arial" panose="020B0604020202020204" pitchFamily="34" charset="0"/>
              <a:cs typeface="Arial" panose="020B0604020202020204" pitchFamily="34" charset="0"/>
            </a:rPr>
            <a:t>Behavioral Health Response</a:t>
          </a:r>
          <a:endParaRPr lang="en-US" sz="2400" kern="1200" dirty="0">
            <a:solidFill>
              <a:schemeClr val="tx2"/>
            </a:solidFill>
            <a:latin typeface="Arial" panose="020B0604020202020204" pitchFamily="34" charset="0"/>
            <a:cs typeface="Arial" panose="020B0604020202020204" pitchFamily="34" charset="0"/>
          </a:endParaRPr>
        </a:p>
      </dsp:txBody>
      <dsp:txXfrm>
        <a:off x="1770530" y="2385701"/>
        <a:ext cx="6453927" cy="554379"/>
      </dsp:txXfrm>
    </dsp:sp>
    <dsp:sp modelId="{A39CD13F-789F-4A4E-B562-67B4942DA084}">
      <dsp:nvSpPr>
        <dsp:cNvPr id="0" name=""/>
        <dsp:cNvSpPr/>
      </dsp:nvSpPr>
      <dsp:spPr>
        <a:xfrm>
          <a:off x="1647206" y="2940080"/>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3EDBF-A96A-4F33-9222-3BC5CFF940F1}">
      <dsp:nvSpPr>
        <dsp:cNvPr id="0" name=""/>
        <dsp:cNvSpPr/>
      </dsp:nvSpPr>
      <dsp:spPr>
        <a:xfrm>
          <a:off x="1770530" y="2967799"/>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Arial" panose="020B0604020202020204" pitchFamily="34" charset="0"/>
              <a:cs typeface="Arial" panose="020B0604020202020204" pitchFamily="34" charset="0"/>
            </a:rPr>
            <a:t>Family Care Health Centers</a:t>
          </a:r>
        </a:p>
      </dsp:txBody>
      <dsp:txXfrm>
        <a:off x="1770530" y="2967799"/>
        <a:ext cx="6453927" cy="554379"/>
      </dsp:txXfrm>
    </dsp:sp>
    <dsp:sp modelId="{40AE869B-6556-4581-B45D-C4A5B68041D5}">
      <dsp:nvSpPr>
        <dsp:cNvPr id="0" name=""/>
        <dsp:cNvSpPr/>
      </dsp:nvSpPr>
      <dsp:spPr>
        <a:xfrm>
          <a:off x="1647206" y="3522178"/>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6831A-80C1-4859-9367-CBF99267382C}">
      <dsp:nvSpPr>
        <dsp:cNvPr id="0" name=""/>
        <dsp:cNvSpPr/>
      </dsp:nvSpPr>
      <dsp:spPr>
        <a:xfrm>
          <a:off x="1770530" y="3549897"/>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Arial" panose="020B0604020202020204" pitchFamily="34" charset="0"/>
              <a:cs typeface="Arial" panose="020B0604020202020204" pitchFamily="34" charset="0"/>
            </a:rPr>
            <a:t>Covenant House Missouri</a:t>
          </a:r>
        </a:p>
      </dsp:txBody>
      <dsp:txXfrm>
        <a:off x="1770530" y="3549897"/>
        <a:ext cx="6453927" cy="554379"/>
      </dsp:txXfrm>
    </dsp:sp>
    <dsp:sp modelId="{F6F5EE4A-E530-4EDB-B0AC-B5763BA5CD24}">
      <dsp:nvSpPr>
        <dsp:cNvPr id="0" name=""/>
        <dsp:cNvSpPr/>
      </dsp:nvSpPr>
      <dsp:spPr>
        <a:xfrm>
          <a:off x="1647206" y="4104276"/>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F3452-5610-47D2-803F-C6AB4E8103F6}">
      <dsp:nvSpPr>
        <dsp:cNvPr id="0" name=""/>
        <dsp:cNvSpPr/>
      </dsp:nvSpPr>
      <dsp:spPr>
        <a:xfrm>
          <a:off x="1770530" y="4131995"/>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Arial" panose="020B0604020202020204" pitchFamily="34" charset="0"/>
              <a:cs typeface="Arial" panose="020B0604020202020204" pitchFamily="34" charset="0"/>
            </a:rPr>
            <a:t>The Washington University – The SPOT</a:t>
          </a:r>
        </a:p>
      </dsp:txBody>
      <dsp:txXfrm>
        <a:off x="1770530" y="4131995"/>
        <a:ext cx="6453927" cy="554379"/>
      </dsp:txXfrm>
    </dsp:sp>
    <dsp:sp modelId="{F84CED2E-6C7C-4BF9-B33A-52E64C0EFAFF}">
      <dsp:nvSpPr>
        <dsp:cNvPr id="0" name=""/>
        <dsp:cNvSpPr/>
      </dsp:nvSpPr>
      <dsp:spPr>
        <a:xfrm>
          <a:off x="1647206" y="4686375"/>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EF64B-61E2-4D52-A19F-830BADEBFC05}">
      <dsp:nvSpPr>
        <dsp:cNvPr id="0" name=""/>
        <dsp:cNvSpPr/>
      </dsp:nvSpPr>
      <dsp:spPr>
        <a:xfrm>
          <a:off x="0" y="1917"/>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Staff directed, board approved fund</a:t>
          </a:r>
        </a:p>
      </dsp:txBody>
      <dsp:txXfrm>
        <a:off x="37467" y="39384"/>
        <a:ext cx="8154666" cy="692586"/>
      </dsp:txXfrm>
    </dsp:sp>
    <dsp:sp modelId="{CDE89F1B-E34A-465D-B63F-ACB117F61DBC}">
      <dsp:nvSpPr>
        <dsp:cNvPr id="0" name=""/>
        <dsp:cNvSpPr/>
      </dsp:nvSpPr>
      <dsp:spPr>
        <a:xfrm>
          <a:off x="0" y="769437"/>
          <a:ext cx="8229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$50,000 each for CCSF and CMHF</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$10,000 or less approved by Executive Director</a:t>
          </a:r>
        </a:p>
      </dsp:txBody>
      <dsp:txXfrm>
        <a:off x="0" y="769437"/>
        <a:ext cx="8229600" cy="678960"/>
      </dsp:txXfrm>
    </dsp:sp>
    <dsp:sp modelId="{82376B29-04A8-4AE6-8D10-BD183DA9FE46}">
      <dsp:nvSpPr>
        <dsp:cNvPr id="0" name=""/>
        <dsp:cNvSpPr/>
      </dsp:nvSpPr>
      <dsp:spPr>
        <a:xfrm>
          <a:off x="0" y="1448397"/>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Typically smaller, one-time investments</a:t>
          </a:r>
        </a:p>
      </dsp:txBody>
      <dsp:txXfrm>
        <a:off x="37467" y="1485864"/>
        <a:ext cx="8154666" cy="692586"/>
      </dsp:txXfrm>
    </dsp:sp>
    <dsp:sp modelId="{580B1E07-9555-49D0-8127-38587058DD97}">
      <dsp:nvSpPr>
        <dsp:cNvPr id="0" name=""/>
        <dsp:cNvSpPr/>
      </dsp:nvSpPr>
      <dsp:spPr>
        <a:xfrm>
          <a:off x="0" y="2333997"/>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FY23 Examples</a:t>
          </a:r>
        </a:p>
      </dsp:txBody>
      <dsp:txXfrm>
        <a:off x="37467" y="2371464"/>
        <a:ext cx="8154666" cy="692586"/>
      </dsp:txXfrm>
    </dsp:sp>
    <dsp:sp modelId="{659D050D-6263-437F-8233-F4D97D801340}">
      <dsp:nvSpPr>
        <dsp:cNvPr id="0" name=""/>
        <dsp:cNvSpPr/>
      </dsp:nvSpPr>
      <dsp:spPr>
        <a:xfrm>
          <a:off x="0" y="3101517"/>
          <a:ext cx="8229600" cy="161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Youth Mental Health First Aid Training</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Afghan resettlement (Mental Health Services)</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Aging and Behavioral Health Council</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Racial Healing Pooled Fund</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Seeking Safety Trauma Recovery Group</a:t>
          </a:r>
        </a:p>
      </dsp:txBody>
      <dsp:txXfrm>
        <a:off x="0" y="3101517"/>
        <a:ext cx="8229600" cy="16125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87119-C2D8-46BF-AA1F-FD852C3BD877}" type="datetimeFigureOut">
              <a:rPr lang="en-US" smtClean="0"/>
              <a:t>12/1/2023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67D71-F83C-43F7-A969-4B20A9D2092A}" type="slidenum">
              <a:rPr lang="en-US" smtClean="0"/>
              <a:t>‹#›</a:t>
            </a:fld>
            <a:endParaRPr lang="en-US" dirty="0"/>
          </a:p>
        </p:txBody>
      </p:sp>
    </p:spTree>
    <p:extLst>
      <p:ext uri="{BB962C8B-B14F-4D97-AF65-F5344CB8AC3E}">
        <p14:creationId xmlns:p14="http://schemas.microsoft.com/office/powerpoint/2010/main" val="247639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a:t>
            </a:r>
          </a:p>
        </p:txBody>
      </p:sp>
      <p:sp>
        <p:nvSpPr>
          <p:cNvPr id="4" name="Slide Number Placeholder 3"/>
          <p:cNvSpPr>
            <a:spLocks noGrp="1"/>
          </p:cNvSpPr>
          <p:nvPr>
            <p:ph type="sldNum" sz="quarter" idx="5"/>
          </p:nvPr>
        </p:nvSpPr>
        <p:spPr/>
        <p:txBody>
          <a:bodyPr/>
          <a:lstStyle/>
          <a:p>
            <a:fld id="{4DC67D71-F83C-43F7-A969-4B20A9D2092A}" type="slidenum">
              <a:rPr lang="en-US" smtClean="0"/>
              <a:t>2</a:t>
            </a:fld>
            <a:endParaRPr lang="en-US" dirty="0"/>
          </a:p>
        </p:txBody>
      </p:sp>
    </p:spTree>
    <p:extLst>
      <p:ext uri="{BB962C8B-B14F-4D97-AF65-F5344CB8AC3E}">
        <p14:creationId xmlns:p14="http://schemas.microsoft.com/office/powerpoint/2010/main" val="257500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In the previous slide I mentioned our hybrid contracts that use CCSF and CMHF to support a single program. Those hybrid programs are listed below. I also want to point out that based on our Theory of Change, our goal is to increase the use of family system’s approaches. In our request for proposal, we asked for intergenerational approaches that treat children and their caregivers as one unit providing services across designed to stabilize families so that children can thrive. This was a new category for us, so many organizations were not quite ready to deliver services in that way. Our system is designed to separate youth and adults, so it is a significant transition to make. However, we will keep thinking through ways to build organizational capacity so that more organizations are able to take this approach. I’ll touch on a pilot that we support in an upcoming slide. For now, we maintain an Intergenerational category, but the hybrid contracts you see listed are not family systems’ approaches. They are instead programs that provide the same interventions to both youth and adults.</a:t>
            </a:r>
          </a:p>
        </p:txBody>
      </p:sp>
      <p:sp>
        <p:nvSpPr>
          <p:cNvPr id="4" name="Slide Number Placeholder 3"/>
          <p:cNvSpPr>
            <a:spLocks noGrp="1"/>
          </p:cNvSpPr>
          <p:nvPr>
            <p:ph type="sldNum" sz="quarter" idx="5"/>
          </p:nvPr>
        </p:nvSpPr>
        <p:spPr/>
        <p:txBody>
          <a:bodyPr/>
          <a:lstStyle/>
          <a:p>
            <a:fld id="{4DC67D71-F83C-43F7-A969-4B20A9D2092A}" type="slidenum">
              <a:rPr lang="en-US" smtClean="0"/>
              <a:t>13</a:t>
            </a:fld>
            <a:endParaRPr lang="en-US" dirty="0"/>
          </a:p>
        </p:txBody>
      </p:sp>
    </p:spTree>
    <p:extLst>
      <p:ext uri="{BB962C8B-B14F-4D97-AF65-F5344CB8AC3E}">
        <p14:creationId xmlns:p14="http://schemas.microsoft.com/office/powerpoint/2010/main" val="246362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b="1" dirty="0"/>
          </a:p>
          <a:p>
            <a:r>
              <a:rPr lang="en-US" b="0" dirty="0"/>
              <a:t>MHB can fund the types of services listed above. Keep in mind that these are adult services, so the 2</a:t>
            </a:r>
            <a:r>
              <a:rPr lang="en-US" b="0" baseline="30000" dirty="0"/>
              <a:t>nd</a:t>
            </a:r>
            <a:r>
              <a:rPr lang="en-US" b="0" dirty="0"/>
              <a:t> option is not childcare, it is daytime services for adults who can not be fully independent. These are categories of types of services, but just as with CSF, MHB prioritizes and offers guidance to potential applicants to help focus our impact. Since we are currently in our CMHF cycle, I will present this information in two sections. This first is just a broad overview of past and current CMHF programs. Later in the presentation I will offer a preview of the Trustee’s role in the current CMHF application cycle.</a:t>
            </a:r>
            <a:endParaRPr lang="en-US" b="0" u="sng" dirty="0">
              <a:solidFill>
                <a:srgbClr val="FF0000"/>
              </a:solidFill>
            </a:endParaRPr>
          </a:p>
        </p:txBody>
      </p:sp>
      <p:sp>
        <p:nvSpPr>
          <p:cNvPr id="4" name="Slide Number Placeholder 3"/>
          <p:cNvSpPr>
            <a:spLocks noGrp="1"/>
          </p:cNvSpPr>
          <p:nvPr>
            <p:ph type="sldNum" sz="quarter" idx="5"/>
          </p:nvPr>
        </p:nvSpPr>
        <p:spPr/>
        <p:txBody>
          <a:bodyPr/>
          <a:lstStyle/>
          <a:p>
            <a:fld id="{66C8E81A-B3E9-4EBD-B55A-B58CCD8BB202}" type="slidenum">
              <a:rPr lang="en-US" smtClean="0"/>
              <a:t>14</a:t>
            </a:fld>
            <a:endParaRPr lang="en-US" dirty="0"/>
          </a:p>
        </p:txBody>
      </p:sp>
    </p:spTree>
    <p:extLst>
      <p:ext uri="{BB962C8B-B14F-4D97-AF65-F5344CB8AC3E}">
        <p14:creationId xmlns:p14="http://schemas.microsoft.com/office/powerpoint/2010/main" val="210594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67D71-F83C-43F7-A969-4B20A9D2092A}" type="slidenum">
              <a:rPr lang="en-US" smtClean="0"/>
              <a:t>16</a:t>
            </a:fld>
            <a:endParaRPr lang="en-US" dirty="0"/>
          </a:p>
        </p:txBody>
      </p:sp>
    </p:spTree>
    <p:extLst>
      <p:ext uri="{BB962C8B-B14F-4D97-AF65-F5344CB8AC3E}">
        <p14:creationId xmlns:p14="http://schemas.microsoft.com/office/powerpoint/2010/main" val="275980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67D71-F83C-43F7-A969-4B20A9D2092A}" type="slidenum">
              <a:rPr lang="en-US" smtClean="0"/>
              <a:t>17</a:t>
            </a:fld>
            <a:endParaRPr lang="en-US" dirty="0"/>
          </a:p>
        </p:txBody>
      </p:sp>
    </p:spTree>
    <p:extLst>
      <p:ext uri="{BB962C8B-B14F-4D97-AF65-F5344CB8AC3E}">
        <p14:creationId xmlns:p14="http://schemas.microsoft.com/office/powerpoint/2010/main" val="241881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As we’ve discussed, MHB has the flexibility to adjust how we fund as needed. Previously, MHB provided funding through Partnerships &amp; Initiatives. Partnerships were programs that included multiple funders all coming together to support a specific project. Initiatives were initiated by MHB to meet a community need and did not include other funders. While we no longer have a category of funding called Partnerships &amp; Initiatives, the projects listed on this slide continue to receive support through our regular competitive grant cycle. The only exception is the Dunnica Sobering Support Center, which did not use the funding we initially awarded after receiving State funding to provide ongoing sustainability. They presented a new funding request to the Trustees earlier this fiscal year, using the prior approved dollars to create a Medical Respite program.  The Medical Respite program to be developed will provide safe, short-term recuperative care for people experiencing homelessness with co-occurring chronic illness and indicators of substance use disorder in need of treatment post-discharge.</a:t>
            </a:r>
          </a:p>
        </p:txBody>
      </p:sp>
      <p:sp>
        <p:nvSpPr>
          <p:cNvPr id="4" name="Slide Number Placeholder 3"/>
          <p:cNvSpPr>
            <a:spLocks noGrp="1"/>
          </p:cNvSpPr>
          <p:nvPr>
            <p:ph type="sldNum" sz="quarter" idx="5"/>
          </p:nvPr>
        </p:nvSpPr>
        <p:spPr/>
        <p:txBody>
          <a:bodyPr/>
          <a:lstStyle/>
          <a:p>
            <a:fld id="{4DC67D71-F83C-43F7-A969-4B20A9D2092A}" type="slidenum">
              <a:rPr lang="en-US" smtClean="0"/>
              <a:t>18</a:t>
            </a:fld>
            <a:endParaRPr lang="en-US" dirty="0"/>
          </a:p>
        </p:txBody>
      </p:sp>
    </p:spTree>
    <p:extLst>
      <p:ext uri="{BB962C8B-B14F-4D97-AF65-F5344CB8AC3E}">
        <p14:creationId xmlns:p14="http://schemas.microsoft.com/office/powerpoint/2010/main" val="288074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One of the reasons we phased out the Partnerships &amp; Initiatives category was to expand our use of the Emerging Needs fund. This fund is staff directed and allows us to make timely grant awards outside of the traditional three-year competitive grant cycle.</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19</a:t>
            </a:fld>
            <a:endParaRPr lang="en-US" dirty="0"/>
          </a:p>
        </p:txBody>
      </p:sp>
    </p:spTree>
    <p:extLst>
      <p:ext uri="{BB962C8B-B14F-4D97-AF65-F5344CB8AC3E}">
        <p14:creationId xmlns:p14="http://schemas.microsoft.com/office/powerpoint/2010/main" val="318377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dirty="0">
                <a:effectLst/>
                <a:latin typeface="Arial" panose="020B0604020202020204" pitchFamily="34" charset="0"/>
                <a:cs typeface="Arial" panose="020B0604020202020204" pitchFamily="34" charset="0"/>
              </a:rPr>
              <a:t>SERENA</a:t>
            </a:r>
          </a:p>
          <a:p>
            <a:pPr marL="0" indent="0">
              <a:buFont typeface="Arial" panose="020B0604020202020204" pitchFamily="34" charset="0"/>
              <a:buNone/>
            </a:pPr>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Permanent Supportive Housing (PSH) is defined as “a cost-effective combination of permanent, affordable housing with services that help people live more stable, productive lives.”</a:t>
            </a:r>
          </a:p>
          <a:p>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PSH works well for people who face the most complex challenges – individuals and families who are not only experiencing homelessness, but who also have very low incomes and serious, persistent issues that may include substance use, mental illness, and HIV/AIDS</a:t>
            </a:r>
          </a:p>
          <a:p>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Since 2011, Saint Louis MHB has supported this goal through its Supporting Housing Initiative, typically providing 10-year forgivable loans to support the creation of PSH units through either renovating existing structures or through construction of new sites that offer behavioral health services in conjunction with permanent housing </a:t>
            </a:r>
          </a:p>
          <a:p>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To date, MHB has awarded nearly $4.6 million for </a:t>
            </a:r>
            <a:r>
              <a:rPr lang="en-US" sz="1200" dirty="0">
                <a:latin typeface="Arial" panose="020B0604020202020204" pitchFamily="34" charset="0"/>
                <a:cs typeface="Arial" panose="020B0604020202020204" pitchFamily="34" charset="0"/>
              </a:rPr>
              <a:t>21</a:t>
            </a:r>
            <a:r>
              <a:rPr lang="en-US" sz="1200" b="0" i="0" dirty="0">
                <a:effectLst/>
                <a:latin typeface="Arial" panose="020B0604020202020204" pitchFamily="34" charset="0"/>
                <a:cs typeface="Arial" panose="020B0604020202020204" pitchFamily="34" charset="0"/>
              </a:rPr>
              <a:t> sites creating </a:t>
            </a:r>
            <a:r>
              <a:rPr lang="en-US" sz="1200" dirty="0">
                <a:latin typeface="Arial" panose="020B0604020202020204" pitchFamily="34" charset="0"/>
                <a:cs typeface="Arial" panose="020B0604020202020204" pitchFamily="34" charset="0"/>
              </a:rPr>
              <a:t>288</a:t>
            </a:r>
            <a:r>
              <a:rPr lang="en-US" sz="1200" b="0" i="0" dirty="0">
                <a:effectLst/>
                <a:latin typeface="Arial" panose="020B0604020202020204" pitchFamily="34" charset="0"/>
                <a:cs typeface="Arial" panose="020B0604020202020204" pitchFamily="34" charset="0"/>
              </a:rPr>
              <a:t> new units of permanent supportive</a:t>
            </a:r>
            <a:r>
              <a:rPr lang="en-US" b="0" i="0" dirty="0">
                <a:effectLst/>
                <a:latin typeface="Montserrat" panose="00000500000000000000" pitchFamily="2" charset="0"/>
              </a:rPr>
              <a:t> </a:t>
            </a:r>
            <a:r>
              <a:rPr lang="en-US" sz="1200" b="0" i="0" dirty="0">
                <a:effectLst/>
                <a:latin typeface="Arial" panose="020B0604020202020204" pitchFamily="34" charset="0"/>
                <a:cs typeface="Arial" panose="020B0604020202020204" pitchFamily="34" charset="0"/>
              </a:rPr>
              <a:t>housing</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DC67D71-F83C-43F7-A969-4B20A9D2092A}" type="slidenum">
              <a:rPr lang="en-US" smtClean="0"/>
              <a:t>20</a:t>
            </a:fld>
            <a:endParaRPr lang="en-US" dirty="0"/>
          </a:p>
        </p:txBody>
      </p:sp>
    </p:spTree>
    <p:extLst>
      <p:ext uri="{BB962C8B-B14F-4D97-AF65-F5344CB8AC3E}">
        <p14:creationId xmlns:p14="http://schemas.microsoft.com/office/powerpoint/2010/main" val="1894035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The System of Care is a great example of how MHB can leverage external funding. This federal program is designed for units of government to draw down funding through a cooperative agreement. This is a special funding mechanism that dedicates 30% of its budget to infrastructure, which greatly enhances our ability to advance systems change. This is important because our tax funds are primarily used to support program delivery, but without systems change, programs face an uphill battle in achieving population level impact.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22</a:t>
            </a:fld>
            <a:endParaRPr lang="en-US" dirty="0"/>
          </a:p>
        </p:txBody>
      </p:sp>
    </p:spTree>
    <p:extLst>
      <p:ext uri="{BB962C8B-B14F-4D97-AF65-F5344CB8AC3E}">
        <p14:creationId xmlns:p14="http://schemas.microsoft.com/office/powerpoint/2010/main" val="426313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You’ll recall that one of our strategic opportunities focused on maximizing all resources. This means not just focusing on the dollars we can invest, but also paying attention to our ability to convene, plan, and mobilize partners. The VPC is a great example of that type of work. This cross-sector partnership works regionally across multiple sectors to prevent and respond to gun violence. MHB serves as the fiscal sponsor and backbone organization for VPC, but the primary funding sources for VPC are external. MHB provides staff support, the coalition of nearly 60 members plays a critical role in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23</a:t>
            </a:fld>
            <a:endParaRPr lang="en-US" dirty="0"/>
          </a:p>
        </p:txBody>
      </p:sp>
    </p:spTree>
    <p:extLst>
      <p:ext uri="{BB962C8B-B14F-4D97-AF65-F5344CB8AC3E}">
        <p14:creationId xmlns:p14="http://schemas.microsoft.com/office/powerpoint/2010/main" val="3237902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90010"/>
          </a:xfrm>
        </p:spPr>
        <p:txBody>
          <a:bodyPr/>
          <a:lstStyle/>
          <a:p>
            <a:pPr marL="171450" marR="0" indent="-171450">
              <a:lnSpc>
                <a:spcPct val="107000"/>
              </a:lnSpc>
              <a:spcBef>
                <a:spcPts val="0"/>
              </a:spcBef>
              <a:spcAft>
                <a:spcPts val="800"/>
              </a:spcAft>
              <a:buFont typeface="Arial" panose="020B0604020202020204" pitchFamily="34" charset="0"/>
              <a:buChar char="•"/>
            </a:pPr>
            <a:r>
              <a:rPr lang="en-US" sz="1050" dirty="0">
                <a:effectLst/>
                <a:latin typeface="Arial" panose="020B0604020202020204" pitchFamily="34" charset="0"/>
                <a:ea typeface="Calibri" panose="020F0502020204030204" pitchFamily="34" charset="0"/>
                <a:cs typeface="Arial" panose="020B0604020202020204" pitchFamily="34" charset="0"/>
              </a:rPr>
              <a:t>VPC created the Gun Violence Response Network (GVRN) in 2020 as a step toward the objective of coordinating the community-level response to nonfatal shootings. </a:t>
            </a:r>
          </a:p>
          <a:p>
            <a:pPr marL="171450" marR="0" indent="-171450">
              <a:lnSpc>
                <a:spcPct val="107000"/>
              </a:lnSpc>
              <a:spcBef>
                <a:spcPts val="0"/>
              </a:spcBef>
              <a:spcAft>
                <a:spcPts val="800"/>
              </a:spcAft>
              <a:buFont typeface="Arial" panose="020B0604020202020204" pitchFamily="34" charset="0"/>
              <a:buChar char="•"/>
            </a:pPr>
            <a:r>
              <a:rPr lang="en-US" sz="1050" dirty="0">
                <a:effectLst/>
                <a:latin typeface="Arial" panose="020B0604020202020204" pitchFamily="34" charset="0"/>
                <a:ea typeface="Calibri" panose="020F0502020204030204" pitchFamily="34" charset="0"/>
                <a:cs typeface="Arial" panose="020B0604020202020204" pitchFamily="34" charset="0"/>
              </a:rPr>
              <a:t>It is a network of service providers with multiple entry points, a coordinated intake, and wraparound services for victims of violence. </a:t>
            </a:r>
          </a:p>
          <a:p>
            <a:pPr marL="171450" marR="0" indent="-171450">
              <a:lnSpc>
                <a:spcPct val="107000"/>
              </a:lnSpc>
              <a:spcBef>
                <a:spcPts val="0"/>
              </a:spcBef>
              <a:spcAft>
                <a:spcPts val="800"/>
              </a:spcAft>
              <a:buFont typeface="Arial" panose="020B0604020202020204" pitchFamily="34" charset="0"/>
              <a:buChar char="•"/>
            </a:pPr>
            <a:r>
              <a:rPr lang="en-US" sz="1050" dirty="0">
                <a:effectLst/>
                <a:latin typeface="Arial" panose="020B0604020202020204" pitchFamily="34" charset="0"/>
                <a:ea typeface="Calibri" panose="020F0502020204030204" pitchFamily="34" charset="0"/>
                <a:cs typeface="Arial" panose="020B0604020202020204" pitchFamily="34" charset="0"/>
              </a:rPr>
              <a:t>VPC convened victim service providers through the its Service Delivery Committee to identify unmet needs for victims of nonfatal shootings, to work with United Way 2-1-1 on a first of its kind gun violence intake, and to partner with resource agencies to meet victims' needs. The most unmet needs that the committee members identified were mental healthcare, employment, basic needs (like utility assistance), and funds to fix property damage.</a:t>
            </a:r>
          </a:p>
          <a:p>
            <a:pPr marL="171450" indent="-171450">
              <a:buFont typeface="Arial" panose="020B0604020202020204" pitchFamily="34" charset="0"/>
              <a:buChar char="•"/>
            </a:pPr>
            <a:r>
              <a:rPr lang="en-US" sz="1050" dirty="0">
                <a:effectLst/>
                <a:latin typeface="Arial" panose="020B0604020202020204" pitchFamily="34" charset="0"/>
                <a:ea typeface="Calibri" panose="020F0502020204030204" pitchFamily="34" charset="0"/>
                <a:cs typeface="Arial" panose="020B0604020202020204" pitchFamily="34" charset="0"/>
              </a:rPr>
              <a:t>VPC's objective to coordinate services for victims was created in response to the Department of Justice's (DOJ) Diagnostic Analysis for the City of St. Louis from 2017 which recommended that interventions focus on nonfatal shootings to interrupt the escalating cycle of violence. Victims of crime are also more likely than nonvictims to develop Post-Traumatic Stress Disorder. </a:t>
            </a:r>
          </a:p>
          <a:p>
            <a:pPr marL="171450" marR="0" indent="-171450">
              <a:lnSpc>
                <a:spcPct val="107000"/>
              </a:lnSpc>
              <a:spcBef>
                <a:spcPts val="0"/>
              </a:spcBef>
              <a:spcAft>
                <a:spcPts val="800"/>
              </a:spcAft>
              <a:buFont typeface="Arial" panose="020B0604020202020204" pitchFamily="34" charset="0"/>
              <a:buChar char="•"/>
            </a:pPr>
            <a:r>
              <a:rPr lang="en-US" sz="1050" dirty="0">
                <a:effectLst/>
                <a:latin typeface="Arial" panose="020B0604020202020204" pitchFamily="34" charset="0"/>
                <a:ea typeface="Calibri" panose="020F0502020204030204" pitchFamily="34" charset="0"/>
                <a:cs typeface="Arial" panose="020B0604020202020204" pitchFamily="34" charset="0"/>
              </a:rPr>
              <a:t>The GVRN provides a referral method for law enforcement and community partners to connect victims and families to services. The GVRN anticipates serving 600 victims of nonfatal shootings between St. Louis City and St. Louis County and linking them to mental health and other support services during the year of grant funding.</a:t>
            </a:r>
          </a:p>
          <a:p>
            <a:endParaRPr lang="en-US" dirty="0"/>
          </a:p>
        </p:txBody>
      </p:sp>
      <p:sp>
        <p:nvSpPr>
          <p:cNvPr id="4" name="Slide Number Placeholder 3"/>
          <p:cNvSpPr>
            <a:spLocks noGrp="1"/>
          </p:cNvSpPr>
          <p:nvPr>
            <p:ph type="sldNum" sz="quarter" idx="5"/>
          </p:nvPr>
        </p:nvSpPr>
        <p:spPr/>
        <p:txBody>
          <a:bodyPr/>
          <a:lstStyle/>
          <a:p>
            <a:fld id="{4DC67D71-F83C-43F7-A969-4B20A9D2092A}" type="slidenum">
              <a:rPr lang="en-US" smtClean="0"/>
              <a:t>24</a:t>
            </a:fld>
            <a:endParaRPr lang="en-US" dirty="0"/>
          </a:p>
        </p:txBody>
      </p:sp>
    </p:spTree>
    <p:extLst>
      <p:ext uri="{BB962C8B-B14F-4D97-AF65-F5344CB8AC3E}">
        <p14:creationId xmlns:p14="http://schemas.microsoft.com/office/powerpoint/2010/main" val="398161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a:t>
            </a:r>
          </a:p>
          <a:p>
            <a:endParaRPr lang="en-US" dirty="0"/>
          </a:p>
          <a:p>
            <a:r>
              <a:rPr lang="en-US" dirty="0"/>
              <a:t>I will provide a brief overview of the strategic plan and theory of change that guide our daily work at MHB. Our strategic plan follows a calendar year. We’ve made good progress with our current plan and are on track to meet all of our milestones by December 2023. In a future board meeting we will discuss what needs to be done to refresh or renew our plan to set goals and objectives for the next three years. We will likely recalibrate our timeline to align with our fiscal year which is July – June, so there may be overlap in wrapping up activities in the current plan and launching our new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100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Feedback form our most recently completed CCSF application process this past spring. Emphasize how different our approach is to grantmaking. We don’t just rely on the paper applications. We make ourselves available as a resource so that people have a chance to put their best effort forward.</a:t>
            </a:r>
          </a:p>
        </p:txBody>
      </p:sp>
      <p:sp>
        <p:nvSpPr>
          <p:cNvPr id="4" name="Slide Number Placeholder 3"/>
          <p:cNvSpPr>
            <a:spLocks noGrp="1"/>
          </p:cNvSpPr>
          <p:nvPr>
            <p:ph type="sldNum" sz="quarter" idx="5"/>
          </p:nvPr>
        </p:nvSpPr>
        <p:spPr/>
        <p:txBody>
          <a:bodyPr/>
          <a:lstStyle/>
          <a:p>
            <a:fld id="{97BA30C5-7907-2249-84A8-CA2905C88B24}" type="slidenum">
              <a:rPr lang="en-US" smtClean="0"/>
              <a:t>27</a:t>
            </a:fld>
            <a:endParaRPr lang="en-US" dirty="0"/>
          </a:p>
        </p:txBody>
      </p:sp>
    </p:spTree>
    <p:extLst>
      <p:ext uri="{BB962C8B-B14F-4D97-AF65-F5344CB8AC3E}">
        <p14:creationId xmlns:p14="http://schemas.microsoft.com/office/powerpoint/2010/main" val="2610176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MHB actively participates in peer funder cohorts to establish and uphold best practices in grantmaking. In 2021, the funders you see here adopted a set of standards that we call the Funded Partner Experience. It articulates our commitment to addressing the inherent power dynamics in grant making by respecting providers as partners in our mission to serve the community. These principles guide how we communicate, how we design our processes, and the value we place in the expertise of our partners who provide direct services.</a:t>
            </a:r>
          </a:p>
        </p:txBody>
      </p:sp>
      <p:sp>
        <p:nvSpPr>
          <p:cNvPr id="4" name="Slide Number Placeholder 3"/>
          <p:cNvSpPr>
            <a:spLocks noGrp="1"/>
          </p:cNvSpPr>
          <p:nvPr>
            <p:ph type="sldNum" sz="quarter" idx="5"/>
          </p:nvPr>
        </p:nvSpPr>
        <p:spPr/>
        <p:txBody>
          <a:bodyPr/>
          <a:lstStyle/>
          <a:p>
            <a:fld id="{4DC67D71-F83C-43F7-A969-4B20A9D2092A}" type="slidenum">
              <a:rPr lang="en-US" smtClean="0"/>
              <a:t>28</a:t>
            </a:fld>
            <a:endParaRPr lang="en-US" dirty="0"/>
          </a:p>
        </p:txBody>
      </p:sp>
    </p:spTree>
    <p:extLst>
      <p:ext uri="{BB962C8B-B14F-4D97-AF65-F5344CB8AC3E}">
        <p14:creationId xmlns:p14="http://schemas.microsoft.com/office/powerpoint/2010/main" val="1123190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Here are a few examples of what we do to engage service providers as partners.</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29</a:t>
            </a:fld>
            <a:endParaRPr lang="en-US" dirty="0"/>
          </a:p>
        </p:txBody>
      </p:sp>
    </p:spTree>
    <p:extLst>
      <p:ext uri="{BB962C8B-B14F-4D97-AF65-F5344CB8AC3E}">
        <p14:creationId xmlns:p14="http://schemas.microsoft.com/office/powerpoint/2010/main" val="136147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As we’ve discussed, the Trustees have always centered the purpose of the fund in their investment strategies. This quote is taken directly from the ballot language that was used to pass the original children’s service fund tax. While the statute lists types of programs that can be funded, the ballot language communicates the intent of the fund. The community approved a measure to support prevention programs for children, youth, and their families. This philosophy has guided our decision to support afterschool programming and paved the way for our most recent ballot initiative to establish a dedicated early childhood fund.</a:t>
            </a:r>
          </a:p>
        </p:txBody>
      </p:sp>
      <p:sp>
        <p:nvSpPr>
          <p:cNvPr id="4" name="Slide Number Placeholder 3"/>
          <p:cNvSpPr>
            <a:spLocks noGrp="1"/>
          </p:cNvSpPr>
          <p:nvPr>
            <p:ph type="sldNum" sz="quarter" idx="5"/>
          </p:nvPr>
        </p:nvSpPr>
        <p:spPr/>
        <p:txBody>
          <a:bodyPr/>
          <a:lstStyle/>
          <a:p>
            <a:fld id="{4DC67D71-F83C-43F7-A969-4B20A9D2092A}" type="slidenum">
              <a:rPr lang="en-US" smtClean="0"/>
              <a:t>30</a:t>
            </a:fld>
            <a:endParaRPr lang="en-US" dirty="0"/>
          </a:p>
        </p:txBody>
      </p:sp>
    </p:spTree>
    <p:extLst>
      <p:ext uri="{BB962C8B-B14F-4D97-AF65-F5344CB8AC3E}">
        <p14:creationId xmlns:p14="http://schemas.microsoft.com/office/powerpoint/2010/main" val="2133943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SERENA</a:t>
            </a:r>
          </a:p>
        </p:txBody>
      </p:sp>
      <p:sp>
        <p:nvSpPr>
          <p:cNvPr id="4" name="Slide Number Placeholder 3"/>
          <p:cNvSpPr>
            <a:spLocks noGrp="1"/>
          </p:cNvSpPr>
          <p:nvPr>
            <p:ph type="sldNum" sz="quarter" idx="5"/>
          </p:nvPr>
        </p:nvSpPr>
        <p:spPr/>
        <p:txBody>
          <a:bodyPr/>
          <a:lstStyle/>
          <a:p>
            <a:fld id="{4DC67D71-F83C-43F7-A969-4B20A9D2092A}" type="slidenum">
              <a:rPr lang="en-US" smtClean="0"/>
              <a:t>31</a:t>
            </a:fld>
            <a:endParaRPr lang="en-US" dirty="0"/>
          </a:p>
        </p:txBody>
      </p:sp>
    </p:spTree>
    <p:extLst>
      <p:ext uri="{BB962C8B-B14F-4D97-AF65-F5344CB8AC3E}">
        <p14:creationId xmlns:p14="http://schemas.microsoft.com/office/powerpoint/2010/main" val="348079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CASSANDRA</a:t>
            </a:r>
          </a:p>
          <a:p>
            <a:endParaRPr lang="en-US" sz="1200" dirty="0">
              <a:latin typeface="+mn-lt"/>
            </a:endParaRPr>
          </a:p>
          <a:p>
            <a:r>
              <a:rPr lang="en-US" sz="1200" dirty="0">
                <a:latin typeface="+mn-lt"/>
              </a:rPr>
              <a:t>Next, we want to share a high-level overview of our Community Investment Policies. All funded organizations:</a:t>
            </a:r>
          </a:p>
          <a:p>
            <a:endParaRPr lang="en-US" sz="1200" dirty="0">
              <a:latin typeface="+mn-lt"/>
            </a:endParaRPr>
          </a:p>
          <a:p>
            <a:pPr marL="228600" indent="-228600">
              <a:buAutoNum type="arabicPeriod"/>
            </a:pPr>
            <a:r>
              <a:rPr lang="en-US" sz="1200" dirty="0">
                <a:latin typeface="+mn-lt"/>
              </a:rPr>
              <a:t>Must demonstrate stability and responsibility in terms of finance, administration, and management.</a:t>
            </a:r>
          </a:p>
          <a:p>
            <a:pPr marL="228600" indent="-228600">
              <a:buAutoNum type="arabicPeriod"/>
            </a:pPr>
            <a:endParaRPr lang="en-US" sz="1200" dirty="0">
              <a:latin typeface="+mn-lt"/>
            </a:endParaRPr>
          </a:p>
          <a:p>
            <a:pPr marL="228600" indent="-228600">
              <a:buAutoNum type="arabicPeriod"/>
            </a:pPr>
            <a:r>
              <a:rPr lang="en-US" sz="1200" dirty="0">
                <a:latin typeface="+mn-lt"/>
              </a:rPr>
              <a:t>Must follow all local, state and federal requirements.</a:t>
            </a:r>
          </a:p>
          <a:p>
            <a:pPr marL="228600" indent="-228600">
              <a:buAutoNum type="arabicPeriod"/>
            </a:pPr>
            <a:endParaRPr lang="en-US" sz="1200" b="1" dirty="0">
              <a:latin typeface="+mn-lt"/>
            </a:endParaRPr>
          </a:p>
          <a:p>
            <a:pPr marL="228600" indent="-228600">
              <a:buAutoNum type="arabicPeriod"/>
            </a:pPr>
            <a:r>
              <a:rPr lang="en-US" sz="1200" b="0" u="none" dirty="0">
                <a:latin typeface="+mn-lt"/>
              </a:rPr>
              <a:t>For individuals receiving clinical MH services a documented diagnosis is required BUT this does not apply to those receiving prevention or early intervention services</a:t>
            </a:r>
          </a:p>
          <a:p>
            <a:pPr marL="228600" indent="-228600">
              <a:buAutoNum type="arabicPeriod"/>
            </a:pPr>
            <a:endParaRPr lang="en-US" sz="1200" b="1" u="sng" dirty="0">
              <a:latin typeface="+mn-lt"/>
            </a:endParaRPr>
          </a:p>
          <a:p>
            <a:pPr marL="228600" indent="-228600">
              <a:buAutoNum type="arabicPeriod"/>
            </a:pPr>
            <a:r>
              <a:rPr lang="en-US" sz="1200" dirty="0">
                <a:latin typeface="+mn-lt"/>
              </a:rPr>
              <a:t>Culturally &amp; linguistically appropriate services must be provided</a:t>
            </a:r>
          </a:p>
          <a:p>
            <a:pPr marL="228600" indent="-228600">
              <a:buAutoNum type="arabicPeriod"/>
            </a:pPr>
            <a:endParaRPr lang="en-US" sz="1200" dirty="0">
              <a:latin typeface="+mn-lt"/>
            </a:endParaRPr>
          </a:p>
          <a:p>
            <a:pPr marL="228600" indent="-228600">
              <a:buAutoNum type="arabicPeriod"/>
            </a:pPr>
            <a:r>
              <a:rPr lang="en-US" sz="1200" dirty="0">
                <a:latin typeface="+mn-lt"/>
              </a:rPr>
              <a:t>All services must be provided in a content neutral manner and cannot be used to support of any religious education, service, or mission</a:t>
            </a:r>
            <a:endParaRPr lang="en-US" dirty="0"/>
          </a:p>
        </p:txBody>
      </p:sp>
      <p:sp>
        <p:nvSpPr>
          <p:cNvPr id="4" name="Slide Number Placeholder 3"/>
          <p:cNvSpPr>
            <a:spLocks noGrp="1"/>
          </p:cNvSpPr>
          <p:nvPr>
            <p:ph type="sldNum" sz="quarter" idx="5"/>
          </p:nvPr>
        </p:nvSpPr>
        <p:spPr/>
        <p:txBody>
          <a:bodyPr/>
          <a:lstStyle/>
          <a:p>
            <a:fld id="{440613FA-95C2-487F-974C-C6E715B5F87C}" type="slidenum">
              <a:rPr lang="en-US" smtClean="0"/>
              <a:t>32</a:t>
            </a:fld>
            <a:endParaRPr lang="en-US" dirty="0"/>
          </a:p>
        </p:txBody>
      </p:sp>
    </p:spTree>
    <p:extLst>
      <p:ext uri="{BB962C8B-B14F-4D97-AF65-F5344CB8AC3E}">
        <p14:creationId xmlns:p14="http://schemas.microsoft.com/office/powerpoint/2010/main" val="251342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Font typeface="+mj-lt"/>
              <a:buNone/>
            </a:pPr>
            <a:r>
              <a:rPr lang="en-US" sz="1200" b="1" dirty="0">
                <a:latin typeface="+mn-lt"/>
              </a:rPr>
              <a:t>CASSANDRA</a:t>
            </a:r>
          </a:p>
          <a:p>
            <a:pPr marL="109728" indent="0">
              <a:buFont typeface="+mj-lt"/>
              <a:buNone/>
            </a:pPr>
            <a:endParaRPr lang="en-US" sz="1200" dirty="0">
              <a:latin typeface="+mn-lt"/>
            </a:endParaRPr>
          </a:p>
          <a:p>
            <a:pPr marL="624078" indent="-514350">
              <a:buFont typeface="+mj-lt"/>
              <a:buAutoNum type="arabicPeriod" startAt="6"/>
            </a:pPr>
            <a:r>
              <a:rPr lang="en-US" sz="1200" dirty="0">
                <a:latin typeface="+mn-lt"/>
              </a:rPr>
              <a:t>MHB funds cannot duplicate or replace any other funding received</a:t>
            </a:r>
          </a:p>
          <a:p>
            <a:pPr marL="624078" indent="-514350">
              <a:buFont typeface="+mj-lt"/>
              <a:buAutoNum type="arabicPeriod" startAt="6"/>
            </a:pPr>
            <a:r>
              <a:rPr lang="en-US" sz="1200" dirty="0">
                <a:latin typeface="+mn-lt"/>
              </a:rPr>
              <a:t>Specific eligibility requirements for CCSF grants must be met </a:t>
            </a:r>
          </a:p>
          <a:p>
            <a:pPr marL="624078" indent="-514350">
              <a:buFont typeface="+mj-lt"/>
              <a:buAutoNum type="arabicPeriod" startAt="6"/>
            </a:pPr>
            <a:r>
              <a:rPr lang="en-US" sz="1200" dirty="0">
                <a:latin typeface="+mn-lt"/>
              </a:rPr>
              <a:t>A maximum request of $750K may be made per program per year</a:t>
            </a:r>
          </a:p>
          <a:p>
            <a:pPr marL="624078" indent="-514350">
              <a:buFont typeface="+mj-lt"/>
              <a:buAutoNum type="arabicPeriod" startAt="6"/>
            </a:pPr>
            <a:r>
              <a:rPr lang="en-US" sz="1200" dirty="0">
                <a:latin typeface="+mn-lt"/>
              </a:rPr>
              <a:t>A maximum request of $100K may be made for start-up project in year 1</a:t>
            </a:r>
          </a:p>
          <a:p>
            <a:pPr marL="624078" indent="-514350">
              <a:buFont typeface="+mj-lt"/>
              <a:buAutoNum type="arabicPeriod" startAt="6"/>
            </a:pPr>
            <a:r>
              <a:rPr lang="en-US" sz="1200" dirty="0">
                <a:latin typeface="+mn-lt"/>
              </a:rPr>
              <a:t>If your program or service requires MO certification or licensure (e.g., DMH certification, licensed clinicians) MHB requires verification of these credentials</a:t>
            </a:r>
          </a:p>
          <a:p>
            <a:pPr marL="624078" indent="-514350">
              <a:buFont typeface="+mj-lt"/>
              <a:buAutoNum type="arabicPeriod" startAt="6"/>
            </a:pPr>
            <a:r>
              <a:rPr lang="en-US" sz="1200" dirty="0">
                <a:latin typeface="+mn-lt"/>
              </a:rPr>
              <a:t>And as a final note, it is preferred that funded organizations are accredited (when possible), board members reside in St. Louis City or County and service delivery occur in the City</a:t>
            </a:r>
          </a:p>
        </p:txBody>
      </p:sp>
      <p:sp>
        <p:nvSpPr>
          <p:cNvPr id="4" name="Slide Number Placeholder 3"/>
          <p:cNvSpPr>
            <a:spLocks noGrp="1"/>
          </p:cNvSpPr>
          <p:nvPr>
            <p:ph type="sldNum" sz="quarter" idx="5"/>
          </p:nvPr>
        </p:nvSpPr>
        <p:spPr/>
        <p:txBody>
          <a:bodyPr/>
          <a:lstStyle/>
          <a:p>
            <a:fld id="{440613FA-95C2-487F-974C-C6E715B5F87C}" type="slidenum">
              <a:rPr lang="en-US" smtClean="0"/>
              <a:t>33</a:t>
            </a:fld>
            <a:endParaRPr lang="en-US" dirty="0"/>
          </a:p>
        </p:txBody>
      </p:sp>
    </p:spTree>
    <p:extLst>
      <p:ext uri="{BB962C8B-B14F-4D97-AF65-F5344CB8AC3E}">
        <p14:creationId xmlns:p14="http://schemas.microsoft.com/office/powerpoint/2010/main" val="376495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CASSANDRA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Trustees make final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Explain limitations of sunshine law and open records with decision making in public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Now we are going to shift gears from understanding the application requirements to what we are calling ”the fine print” to ensure we are being as transparent as possible and seeking to explain the funding requirements as clearly as we can. </a:t>
            </a:r>
            <a:r>
              <a:rPr lang="en-US" sz="1000" b="0" i="0" u="none" strike="noStrike" kern="1200" dirty="0">
                <a:solidFill>
                  <a:schemeClr val="tx1"/>
                </a:solidFill>
                <a:effectLst/>
                <a:latin typeface="+mn-lt"/>
                <a:ea typeface="+mn-ea"/>
                <a:cs typeface="+mn-cs"/>
              </a:rPr>
              <a:t>Ultimately, MHB makes the best choices it can with the information available, but also like any written document it’s not possible to anticipate every possibility. This may mean that adjustments need to be made along the way and in all cases, we will be transparent whenever we need to course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Our disclaimers listed here outline </a:t>
            </a:r>
            <a:r>
              <a:rPr lang="en-US" sz="1000" b="0" i="0" u="none" strike="noStrike" kern="1200" dirty="0">
                <a:solidFill>
                  <a:schemeClr val="tx1"/>
                </a:solidFill>
                <a:effectLst/>
                <a:latin typeface="+mn-lt"/>
                <a:ea typeface="+mn-ea"/>
                <a:cs typeface="+mn-cs"/>
              </a:rPr>
              <a:t>MHB’s legal authority to make changes as needed to achieve the best outcomes possible for the community. In plain language this statement indicates that:</a:t>
            </a:r>
            <a:endParaRPr lang="en-US" sz="1000" dirty="0">
              <a:latin typeface="+mn-lt"/>
            </a:endParaRPr>
          </a:p>
          <a:p>
            <a:endParaRPr lang="en-US" sz="1000" b="0" i="0" dirty="0">
              <a:solidFill>
                <a:srgbClr val="000000"/>
              </a:solidFill>
              <a:effectLst/>
              <a:latin typeface="+mn-lt"/>
            </a:endParaRPr>
          </a:p>
          <a:p>
            <a:r>
              <a:rPr lang="en-US" sz="1000" b="0" i="0" dirty="0">
                <a:solidFill>
                  <a:srgbClr val="000000"/>
                </a:solidFill>
                <a:effectLst/>
                <a:latin typeface="+mn-lt"/>
              </a:rPr>
              <a:t>* The competitive funding application process can be amended, modified or cancelled at anytime</a:t>
            </a:r>
          </a:p>
          <a:p>
            <a:endParaRPr lang="en-US" sz="1000" b="0" i="0" dirty="0">
              <a:solidFill>
                <a:srgbClr val="000000"/>
              </a:solidFill>
              <a:effectLst/>
              <a:latin typeface="+mn-lt"/>
            </a:endParaRPr>
          </a:p>
          <a:p>
            <a:r>
              <a:rPr lang="en-US" sz="1000" b="0" i="0" dirty="0">
                <a:solidFill>
                  <a:srgbClr val="000000"/>
                </a:solidFill>
                <a:effectLst/>
                <a:latin typeface="+mn-lt"/>
              </a:rPr>
              <a:t>* Any and all applications can be rejected, formalities waived, and then applications selected at MHB’s sole discretion in the best interest of MHB as allowed by state statute or regulation</a:t>
            </a:r>
          </a:p>
          <a:p>
            <a:endParaRPr lang="en-US" sz="1000" b="0" i="0" dirty="0">
              <a:solidFill>
                <a:srgbClr val="000000"/>
              </a:solidFill>
              <a:effectLst/>
              <a:latin typeface="+mn-lt"/>
            </a:endParaRPr>
          </a:p>
          <a:p>
            <a:r>
              <a:rPr lang="en-US" sz="1000" b="0" i="0" dirty="0">
                <a:solidFill>
                  <a:srgbClr val="000000"/>
                </a:solidFill>
                <a:effectLst/>
                <a:latin typeface="+mn-lt"/>
              </a:rPr>
              <a:t>* Applications that are inconsistent with Missouri statutes and regulations, St. Louis City ordinances, or MHB policies and priorities can be rejected</a:t>
            </a:r>
          </a:p>
          <a:p>
            <a:br>
              <a:rPr lang="en-US" sz="1000" b="0" i="0" dirty="0">
                <a:solidFill>
                  <a:srgbClr val="000000"/>
                </a:solidFill>
                <a:effectLst/>
                <a:latin typeface="+mn-lt"/>
              </a:rPr>
            </a:br>
            <a:r>
              <a:rPr lang="en-US" sz="1000" b="0" i="0" dirty="0">
                <a:solidFill>
                  <a:srgbClr val="000000"/>
                </a:solidFill>
                <a:effectLst/>
                <a:latin typeface="+mn-lt"/>
              </a:rPr>
              <a:t>* Specific terms of an application can be negotiated </a:t>
            </a:r>
          </a:p>
          <a:p>
            <a:endParaRPr lang="en-US" sz="1000" b="0" i="0" dirty="0">
              <a:solidFill>
                <a:srgbClr val="000000"/>
              </a:solidFill>
              <a:effectLst/>
              <a:latin typeface="+mn-lt"/>
            </a:endParaRPr>
          </a:p>
          <a:p>
            <a:r>
              <a:rPr lang="en-US" sz="1000" b="0" i="0" dirty="0">
                <a:solidFill>
                  <a:srgbClr val="000000"/>
                </a:solidFill>
                <a:effectLst/>
                <a:latin typeface="+mn-lt"/>
              </a:rPr>
              <a:t>* Supplemental information or documentation from applicants to clarify and/or verify information provided in the application may be required </a:t>
            </a:r>
          </a:p>
          <a:p>
            <a:endParaRPr lang="en-US" sz="1000" b="0" i="0" dirty="0">
              <a:solidFill>
                <a:srgbClr val="000000"/>
              </a:solidFill>
              <a:effectLst/>
              <a:latin typeface="+mn-lt"/>
            </a:endParaRPr>
          </a:p>
          <a:p>
            <a:r>
              <a:rPr lang="en-US" sz="1000" b="0" i="0" dirty="0">
                <a:solidFill>
                  <a:srgbClr val="000000"/>
                </a:solidFill>
                <a:effectLst/>
                <a:latin typeface="+mn-lt"/>
              </a:rPr>
              <a:t>* The competitive funding application process does not mean MHB must select an applicant or pay any expenses associated with application preparation</a:t>
            </a:r>
          </a:p>
          <a:p>
            <a:endParaRPr lang="en-US" sz="1000" b="0" i="0" dirty="0">
              <a:solidFill>
                <a:srgbClr val="000000"/>
              </a:solidFill>
              <a:effectLst/>
              <a:latin typeface="+mn-lt"/>
            </a:endParaRPr>
          </a:p>
          <a:p>
            <a:r>
              <a:rPr lang="en-US" sz="1000" b="0" i="0" dirty="0">
                <a:solidFill>
                  <a:srgbClr val="000000"/>
                </a:solidFill>
                <a:effectLst/>
                <a:latin typeface="+mn-lt"/>
              </a:rPr>
              <a:t>* And finally any of the above can happen at any time without notice, without liability, and MHB is not responsible for any associated expenses</a:t>
            </a:r>
          </a:p>
        </p:txBody>
      </p:sp>
      <p:sp>
        <p:nvSpPr>
          <p:cNvPr id="4" name="Slide Number Placeholder 3"/>
          <p:cNvSpPr>
            <a:spLocks noGrp="1"/>
          </p:cNvSpPr>
          <p:nvPr>
            <p:ph type="sldNum" sz="quarter" idx="5"/>
          </p:nvPr>
        </p:nvSpPr>
        <p:spPr/>
        <p:txBody>
          <a:bodyPr/>
          <a:lstStyle/>
          <a:p>
            <a:fld id="{440613FA-95C2-487F-974C-C6E715B5F87C}" type="slidenum">
              <a:rPr lang="en-US" smtClean="0"/>
              <a:t>34</a:t>
            </a:fld>
            <a:endParaRPr lang="en-US" dirty="0"/>
          </a:p>
        </p:txBody>
      </p:sp>
    </p:spTree>
    <p:extLst>
      <p:ext uri="{BB962C8B-B14F-4D97-AF65-F5344CB8AC3E}">
        <p14:creationId xmlns:p14="http://schemas.microsoft.com/office/powerpoint/2010/main" val="407590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a:t>
            </a:r>
          </a:p>
        </p:txBody>
      </p:sp>
      <p:sp>
        <p:nvSpPr>
          <p:cNvPr id="4" name="Slide Number Placeholder 3"/>
          <p:cNvSpPr>
            <a:spLocks noGrp="1"/>
          </p:cNvSpPr>
          <p:nvPr>
            <p:ph type="sldNum" sz="quarter" idx="5"/>
          </p:nvPr>
        </p:nvSpPr>
        <p:spPr/>
        <p:txBody>
          <a:bodyPr/>
          <a:lstStyle/>
          <a:p>
            <a:fld id="{4DC67D71-F83C-43F7-A969-4B20A9D2092A}" type="slidenum">
              <a:rPr lang="en-US" smtClean="0"/>
              <a:t>38</a:t>
            </a:fld>
            <a:endParaRPr lang="en-US" dirty="0"/>
          </a:p>
        </p:txBody>
      </p:sp>
    </p:spTree>
    <p:extLst>
      <p:ext uri="{BB962C8B-B14F-4D97-AF65-F5344CB8AC3E}">
        <p14:creationId xmlns:p14="http://schemas.microsoft.com/office/powerpoint/2010/main" val="233289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CASSANDRA </a:t>
            </a:r>
          </a:p>
          <a:p>
            <a:endParaRPr lang="en-US" dirty="0"/>
          </a:p>
          <a:p>
            <a:endParaRPr lang="en-US" dirty="0"/>
          </a:p>
          <a:p>
            <a:r>
              <a:rPr lang="en-US" dirty="0"/>
              <a:t>Now I want to show you how all of what you’ve just heard comes together in our Theory of Change. At the core of our Theory of Change is a belief that People must be at the Center of everything we do. We adapted the University of Pennsylvania’s Center for High Impact Philanthropy 5 Strategies to Address Mental Health &amp; Addiction which emerged as the most promising ways for philanthropy to better address mental health disorders and addiction in the U.S.  The model was developed by the Center using the best available evidence synthesizing academic literature, research, and existing frameworks while incorporating the perspectives of donors, clinicians, and practitioners.  Additionally, in the process of developing the model the Center engaged individuals with lived experience, along with their caregivers and incorporated more than 50 experts in workshop and small group settings.  The five purple circles in the middle contain populations of focus and a brief description of the types of interventions that are most impactful for each population.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83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dirty="0">
                <a:solidFill>
                  <a:srgbClr val="A15EA5"/>
                </a:solidFill>
                <a:effectLst/>
                <a:latin typeface="Arial" panose="020B0604020202020204" pitchFamily="34" charset="0"/>
                <a:ea typeface="Arial" panose="020B0604020202020204" pitchFamily="34" charset="0"/>
              </a:rPr>
              <a:t>CASSANDRA</a:t>
            </a:r>
          </a:p>
          <a:p>
            <a:pPr marL="0" marR="0" lvl="0" indent="0">
              <a:lnSpc>
                <a:spcPct val="107000"/>
              </a:lnSpc>
              <a:spcBef>
                <a:spcPts val="0"/>
              </a:spcBef>
              <a:spcAft>
                <a:spcPts val="0"/>
              </a:spcAft>
              <a:buFont typeface="Symbol" panose="05050102010706020507" pitchFamily="18" charset="2"/>
              <a:buNone/>
            </a:pPr>
            <a:endParaRPr lang="en-US" sz="1200" b="1" dirty="0">
              <a:solidFill>
                <a:srgbClr val="A15EA5"/>
              </a:solidFill>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A15EA5"/>
                </a:solidFill>
                <a:effectLst/>
                <a:latin typeface="Arial" panose="020B0604020202020204" pitchFamily="34" charset="0"/>
                <a:ea typeface="Arial" panose="020B0604020202020204" pitchFamily="34" charset="0"/>
              </a:rPr>
              <a:t>Partnering</a:t>
            </a:r>
            <a:r>
              <a:rPr lang="en-US" sz="1200" dirty="0">
                <a:effectLst/>
                <a:latin typeface="Arial" panose="020B0604020202020204" pitchFamily="34" charset="0"/>
                <a:ea typeface="Arial" panose="020B0604020202020204" pitchFamily="34" charset="0"/>
              </a:rPr>
              <a:t>—by leveraging other funding sources and regional relationships, MHB supports multi-sector partnerships to build equitable, just systems of behavioral health and related services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9A9C1"/>
                </a:solidFill>
                <a:effectLst/>
                <a:latin typeface="Arial" panose="020B0604020202020204" pitchFamily="34" charset="0"/>
                <a:ea typeface="Arial" panose="020B0604020202020204" pitchFamily="34" charset="0"/>
              </a:rPr>
              <a:t>Investing</a:t>
            </a:r>
            <a:r>
              <a:rPr lang="en-US" sz="1200" dirty="0">
                <a:effectLst/>
                <a:latin typeface="Arial" panose="020B0604020202020204" pitchFamily="34" charset="0"/>
                <a:ea typeface="Arial" panose="020B0604020202020204" pitchFamily="34" charset="0"/>
              </a:rPr>
              <a:t>—MHB builds capacity in the City of St. Louis through funding, relationship building, and technical assistance for organizations who serve the behavioral health needs of City residents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A6CE39"/>
                </a:solidFill>
                <a:effectLst/>
                <a:latin typeface="Arial" panose="020B0604020202020204" pitchFamily="34" charset="0"/>
                <a:ea typeface="Arial" panose="020B0604020202020204" pitchFamily="34" charset="0"/>
              </a:rPr>
              <a:t>Empowering</a:t>
            </a:r>
            <a:r>
              <a:rPr lang="en-US" sz="1200" dirty="0">
                <a:effectLst/>
                <a:latin typeface="Arial" panose="020B0604020202020204" pitchFamily="34" charset="0"/>
                <a:ea typeface="Arial" panose="020B0604020202020204" pitchFamily="34" charset="0"/>
              </a:rPr>
              <a:t>—Community-driven solutions inform MHB’s efforts by highlighting gaps, inequitable root causes, and opportunities for innovation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82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Serena</a:t>
            </a:r>
          </a:p>
        </p:txBody>
      </p:sp>
      <p:sp>
        <p:nvSpPr>
          <p:cNvPr id="4" name="Slide Number Placeholder 3"/>
          <p:cNvSpPr>
            <a:spLocks noGrp="1"/>
          </p:cNvSpPr>
          <p:nvPr>
            <p:ph type="sldNum" sz="quarter" idx="5"/>
          </p:nvPr>
        </p:nvSpPr>
        <p:spPr/>
        <p:txBody>
          <a:bodyPr/>
          <a:lstStyle/>
          <a:p>
            <a:fld id="{4DC67D71-F83C-43F7-A969-4B20A9D2092A}" type="slidenum">
              <a:rPr lang="en-US" smtClean="0"/>
              <a:t>7</a:t>
            </a:fld>
            <a:endParaRPr lang="en-US" dirty="0"/>
          </a:p>
        </p:txBody>
      </p:sp>
    </p:spTree>
    <p:extLst>
      <p:ext uri="{BB962C8B-B14F-4D97-AF65-F5344CB8AC3E}">
        <p14:creationId xmlns:p14="http://schemas.microsoft.com/office/powerpoint/2010/main" val="100470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Most of MHB’s investment activity takes place using three-year grant application cycles. This approach has its advantages and drawbacks. In the next section of the presentation, we will discuss the major and minor (meaning smaller in scale, but not in significance) investment strategies currently used by MHB. As you learn about our current approach, please think about elements that you believe are strong and merit continuation. Also, listen for opportunities to make improvements. Receiving the information in this way, will help prepare you for the more in-depth discussions we will be having about proposed changes to our Investment Approach during our board retreat next week.</a:t>
            </a:r>
          </a:p>
        </p:txBody>
      </p:sp>
      <p:sp>
        <p:nvSpPr>
          <p:cNvPr id="4" name="Slide Number Placeholder 3"/>
          <p:cNvSpPr>
            <a:spLocks noGrp="1"/>
          </p:cNvSpPr>
          <p:nvPr>
            <p:ph type="sldNum" sz="quarter" idx="5"/>
          </p:nvPr>
        </p:nvSpPr>
        <p:spPr/>
        <p:txBody>
          <a:bodyPr/>
          <a:lstStyle/>
          <a:p>
            <a:fld id="{4DC67D71-F83C-43F7-A969-4B20A9D2092A}" type="slidenum">
              <a:rPr lang="en-US" smtClean="0"/>
              <a:t>8</a:t>
            </a:fld>
            <a:endParaRPr lang="en-US" dirty="0"/>
          </a:p>
        </p:txBody>
      </p:sp>
    </p:spTree>
    <p:extLst>
      <p:ext uri="{BB962C8B-B14F-4D97-AF65-F5344CB8AC3E}">
        <p14:creationId xmlns:p14="http://schemas.microsoft.com/office/powerpoint/2010/main" val="386361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SERENA</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will begin our overview with our largest fund, the Community Children’s Services Fund. </a:t>
            </a:r>
            <a:r>
              <a:rPr lang="en-US" b="0" i="0" dirty="0">
                <a:solidFill>
                  <a:srgbClr val="8A8C8E"/>
                </a:solidFill>
                <a:effectLst/>
                <a:latin typeface="Montserrat" panose="00000500000000000000" pitchFamily="2" charset="0"/>
              </a:rPr>
              <a:t>The CCSF was established in 2004 to improve the quality of life, stability and well-being of children, from birth through age 18, residing in the City.</a:t>
            </a:r>
          </a:p>
          <a:p>
            <a:r>
              <a:rPr lang="en-US" sz="1200" dirty="0">
                <a:latin typeface="+mn-lt"/>
              </a:rPr>
              <a:t>You will often hear us refer to this simply as the Children’s Fund or CSF. During your last orientation, you spent time learning about the governing statute that authorized the creation of MHB. This slide is just a refresher on the specific statute that governs how funds can be spent on children’s services. There are multiple Children’s Funds across the State that follow almost identical guidelines on what we fund. A key distinction to note is the funding source. In St. Louis City our fund is derived from property tax. The subset of rules for funds created in this way allow services for youth 18 and under. Conversely, the St. Louis County fund is derived from sales tax and the rules governing that fund limit services to youth 19 and under.</a:t>
            </a:r>
          </a:p>
          <a:p>
            <a:endParaRPr lang="en-US" dirty="0"/>
          </a:p>
          <a:p>
            <a:r>
              <a:rPr lang="en-US" dirty="0"/>
              <a:t>READ a few items from the slide and give examples</a:t>
            </a:r>
          </a:p>
          <a:p>
            <a:endParaRPr lang="en-US" dirty="0"/>
          </a:p>
        </p:txBody>
      </p:sp>
      <p:sp>
        <p:nvSpPr>
          <p:cNvPr id="4" name="Slide Number Placeholder 3"/>
          <p:cNvSpPr>
            <a:spLocks noGrp="1"/>
          </p:cNvSpPr>
          <p:nvPr>
            <p:ph type="sldNum" sz="quarter" idx="5"/>
          </p:nvPr>
        </p:nvSpPr>
        <p:spPr/>
        <p:txBody>
          <a:bodyPr/>
          <a:lstStyle/>
          <a:p>
            <a:fld id="{440613FA-95C2-487F-974C-C6E715B5F87C}" type="slidenum">
              <a:rPr lang="en-US" smtClean="0"/>
              <a:t>9</a:t>
            </a:fld>
            <a:endParaRPr lang="en-US" dirty="0"/>
          </a:p>
        </p:txBody>
      </p:sp>
    </p:spTree>
    <p:extLst>
      <p:ext uri="{BB962C8B-B14F-4D97-AF65-F5344CB8AC3E}">
        <p14:creationId xmlns:p14="http://schemas.microsoft.com/office/powerpoint/2010/main" val="366207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In order to further refine and focus our investment approach, for each funding cycle, MHB sets priorities based on community needs. This slide contains the two Impact Areas for the current funding cycle. Early childhood programs as well as traditional youth serving programs were selected based on their plans to deliver high quality programs that would achieve one of these outcomes. The Impact Areas are inclusive enough to support a wide range of activities. MHB’s approach is to trust our funded partners to be experts in service delivery. We are not prescriptive in the types of program activities that organizations need to provide. Instead, we assess the feasibility and appropriateness of each proposed project to determine the likelihood that it will help us achieve the desired community level impact.</a:t>
            </a:r>
          </a:p>
        </p:txBody>
      </p:sp>
      <p:sp>
        <p:nvSpPr>
          <p:cNvPr id="4" name="Slide Number Placeholder 3"/>
          <p:cNvSpPr>
            <a:spLocks noGrp="1"/>
          </p:cNvSpPr>
          <p:nvPr>
            <p:ph type="sldNum" sz="quarter" idx="5"/>
          </p:nvPr>
        </p:nvSpPr>
        <p:spPr/>
        <p:txBody>
          <a:bodyPr/>
          <a:lstStyle/>
          <a:p>
            <a:fld id="{4DC67D71-F83C-43F7-A969-4B20A9D2092A}" type="slidenum">
              <a:rPr lang="en-US" smtClean="0"/>
              <a:t>11</a:t>
            </a:fld>
            <a:endParaRPr lang="en-US" dirty="0"/>
          </a:p>
        </p:txBody>
      </p:sp>
    </p:spTree>
    <p:extLst>
      <p:ext uri="{BB962C8B-B14F-4D97-AF65-F5344CB8AC3E}">
        <p14:creationId xmlns:p14="http://schemas.microsoft.com/office/powerpoint/2010/main" val="374791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The previous slide contained a few programs that provided crisis support for the early childhood program. This slide focuses on the dedicated early childhood fund. This year marked the first time that MHB has a dedicated funding stream to support early childhood services</a:t>
            </a:r>
          </a:p>
          <a:p>
            <a:endParaRPr lang="en-US" dirty="0"/>
          </a:p>
          <a:p>
            <a:r>
              <a:rPr lang="en-US" dirty="0"/>
              <a:t>READ slide content</a:t>
            </a:r>
          </a:p>
        </p:txBody>
      </p:sp>
      <p:sp>
        <p:nvSpPr>
          <p:cNvPr id="4" name="Slide Number Placeholder 3"/>
          <p:cNvSpPr>
            <a:spLocks noGrp="1"/>
          </p:cNvSpPr>
          <p:nvPr>
            <p:ph type="sldNum" sz="quarter" idx="5"/>
          </p:nvPr>
        </p:nvSpPr>
        <p:spPr/>
        <p:txBody>
          <a:bodyPr/>
          <a:lstStyle/>
          <a:p>
            <a:fld id="{4DC67D71-F83C-43F7-A969-4B20A9D2092A}" type="slidenum">
              <a:rPr lang="en-US" smtClean="0"/>
              <a:t>12</a:t>
            </a:fld>
            <a:endParaRPr lang="en-US" dirty="0"/>
          </a:p>
        </p:txBody>
      </p:sp>
    </p:spTree>
    <p:extLst>
      <p:ext uri="{BB962C8B-B14F-4D97-AF65-F5344CB8AC3E}">
        <p14:creationId xmlns:p14="http://schemas.microsoft.com/office/powerpoint/2010/main" val="372439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312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8466350E-FD96-544C-AE0E-5023492063AA}" type="datetime4">
              <a:rPr lang="en-US" smtClean="0"/>
              <a:t>December 1, 2023</a:t>
            </a:fld>
            <a:endParaRPr lang="en-US" dirty="0"/>
          </a:p>
        </p:txBody>
      </p:sp>
      <p:sp>
        <p:nvSpPr>
          <p:cNvPr id="9"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90960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68F07696-A4C3-104F-B2B4-D0AAA6E4798F}" type="datetime4">
              <a:rPr lang="en-US" smtClean="0"/>
              <a:t>December 1, 2023</a:t>
            </a:fld>
            <a:endParaRPr lang="en-US" dirty="0"/>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6" name="Picture 5"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415424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192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9361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31502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45F9967-D669-2044-B7A4-59105BC695C9}" type="datetime4">
              <a:rPr lang="en-US" smtClean="0"/>
              <a:t>December 1, 2023</a:t>
            </a:fld>
            <a:endParaRPr lang="en-US" dirty="0"/>
          </a:p>
        </p:txBody>
      </p:sp>
      <p:sp>
        <p:nvSpPr>
          <p:cNvPr id="14"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42680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A8BD8249-E0F5-1049-8541-47EAF4DA503A}" type="datetime4">
              <a:rPr lang="en-US" smtClean="0"/>
              <a:t>December 1,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19166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A426BFE-2333-0746-A516-6DEF36BCF74C}" type="datetime4">
              <a:rPr lang="en-US" smtClean="0"/>
              <a:t>December 1,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93502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5B8800B-9F5F-F846-B616-8D93E75A6C84}" type="datetime4">
              <a:rPr lang="en-US" smtClean="0"/>
              <a:t>December 1, 2023</a:t>
            </a:fld>
            <a:endParaRPr lang="en-US" dirty="0"/>
          </a:p>
        </p:txBody>
      </p:sp>
      <p:sp>
        <p:nvSpPr>
          <p:cNvPr id="11"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5674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03313"/>
            <a:ext cx="4040188"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82306"/>
            <a:ext cx="4040188"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03313"/>
            <a:ext cx="4041775"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2306"/>
            <a:ext cx="4041775"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5FC0CE27-7AC2-F94C-A270-6413DED8A74C}" type="datetime4">
              <a:rPr lang="en-US" smtClean="0"/>
              <a:t>December 1, 2023</a:t>
            </a:fld>
            <a:endParaRPr lang="en-US" dirty="0"/>
          </a:p>
        </p:txBody>
      </p:sp>
      <p:sp>
        <p:nvSpPr>
          <p:cNvPr id="13" name="Slide Number Placeholder 5"/>
          <p:cNvSpPr>
            <a:spLocks noGrp="1"/>
          </p:cNvSpPr>
          <p:nvPr>
            <p:ph type="sldNum" sz="quarter" idx="11"/>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410567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457200" y="1008062"/>
            <a:ext cx="82677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127000"/>
            <a:ext cx="82296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134532"/>
            <a:ext cx="82296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14102CC-2C54-B544-AF45-0E6B8270D4F3}" type="datetime4">
              <a:rPr lang="en-US" smtClean="0"/>
              <a:t>December 1, 2023</a:t>
            </a:fld>
            <a:endParaRPr lang="en-US" dirty="0"/>
          </a:p>
        </p:txBody>
      </p:sp>
      <p:sp>
        <p:nvSpPr>
          <p:cNvPr id="6"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5" name="Picture 4" descr="STLMHB Brand Signature for PPT FOOTER RGB 042018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3384281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457200" rtl="0" eaLnBrk="1" latinLnBrk="0" hangingPunct="1">
        <a:lnSpc>
          <a:spcPts val="3300"/>
        </a:lnSpc>
        <a:spcBef>
          <a:spcPts val="0"/>
        </a:spcBef>
        <a:buNone/>
        <a:defRPr sz="3200" kern="1200">
          <a:solidFill>
            <a:schemeClr val="tx2"/>
          </a:solidFill>
          <a:latin typeface="+mj-lt"/>
          <a:ea typeface="+mj-ea"/>
          <a:cs typeface="+mj-cs"/>
        </a:defRPr>
      </a:lvl1pPr>
    </p:titleStyle>
    <p:bodyStyle>
      <a:lvl1pPr marL="227013" indent="-227013" algn="l" defTabSz="457200" rtl="0" eaLnBrk="1" latinLnBrk="0" hangingPunct="1">
        <a:spcBef>
          <a:spcPts val="1200"/>
        </a:spcBef>
        <a:buClr>
          <a:schemeClr val="accent1"/>
        </a:buClr>
        <a:buFont typeface="Arial"/>
        <a:buChar char="•"/>
        <a:defRPr sz="2400" kern="1200">
          <a:solidFill>
            <a:schemeClr val="tx2"/>
          </a:solidFill>
          <a:latin typeface="Arial"/>
          <a:ea typeface="+mn-ea"/>
          <a:cs typeface="Arial"/>
        </a:defRPr>
      </a:lvl1pPr>
      <a:lvl2pPr marL="573088" indent="-287338" algn="l" defTabSz="457200" rtl="0" eaLnBrk="1" latinLnBrk="0" hangingPunct="1">
        <a:spcBef>
          <a:spcPts val="1200"/>
        </a:spcBef>
        <a:buClr>
          <a:schemeClr val="accent1"/>
        </a:buClr>
        <a:buFont typeface="Lucida Grande"/>
        <a:buChar char="-"/>
        <a:defRPr sz="2000" kern="1200">
          <a:solidFill>
            <a:schemeClr val="tx2"/>
          </a:solidFill>
          <a:latin typeface="Arial"/>
          <a:ea typeface="+mn-ea"/>
          <a:cs typeface="Arial"/>
        </a:defRPr>
      </a:lvl2pPr>
      <a:lvl3pPr marL="857250" indent="-228600" algn="l" defTabSz="457200" rtl="0" eaLnBrk="1" latinLnBrk="0" hangingPunct="1">
        <a:spcBef>
          <a:spcPts val="1200"/>
        </a:spcBef>
        <a:buClr>
          <a:schemeClr val="accent1"/>
        </a:buClr>
        <a:buFont typeface="Lucida Grande"/>
        <a:buChar char="-"/>
        <a:defRPr sz="1800" kern="1200">
          <a:solidFill>
            <a:schemeClr val="tx2"/>
          </a:solidFill>
          <a:latin typeface="Arial"/>
          <a:ea typeface="+mn-ea"/>
          <a:cs typeface="Arial"/>
        </a:defRPr>
      </a:lvl3pPr>
      <a:lvl4pPr marL="1144588"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4pPr>
      <a:lvl5pPr marL="1433513"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stlmhb.com/wp-content/uploads/Community-Investments-Policies-9-23-11_website-version.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F5BC-9F1B-DB54-0FE2-50A770F540FD}"/>
              </a:ext>
            </a:extLst>
          </p:cNvPr>
          <p:cNvSpPr>
            <a:spLocks noGrp="1"/>
          </p:cNvSpPr>
          <p:nvPr>
            <p:ph type="ctrTitle"/>
          </p:nvPr>
        </p:nvSpPr>
        <p:spPr/>
        <p:txBody>
          <a:bodyPr/>
          <a:lstStyle/>
          <a:p>
            <a:r>
              <a:rPr lang="en-US" dirty="0"/>
              <a:t>Board of Trustees Orientation</a:t>
            </a:r>
            <a:br>
              <a:rPr lang="en-US" dirty="0"/>
            </a:br>
            <a:r>
              <a:rPr lang="en-US" dirty="0"/>
              <a:t>Part II</a:t>
            </a:r>
          </a:p>
        </p:txBody>
      </p:sp>
    </p:spTree>
    <p:extLst>
      <p:ext uri="{BB962C8B-B14F-4D97-AF65-F5344CB8AC3E}">
        <p14:creationId xmlns:p14="http://schemas.microsoft.com/office/powerpoint/2010/main" val="333744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BA59F7-D1DF-CAB5-67E9-4CF2E0E5F49F}"/>
              </a:ext>
            </a:extLst>
          </p:cNvPr>
          <p:cNvSpPr>
            <a:spLocks noGrp="1"/>
          </p:cNvSpPr>
          <p:nvPr>
            <p:ph type="title"/>
          </p:nvPr>
        </p:nvSpPr>
        <p:spPr/>
        <p:txBody>
          <a:bodyPr/>
          <a:lstStyle/>
          <a:p>
            <a:r>
              <a:rPr lang="en-US" dirty="0"/>
              <a:t>CCSF: 61 Funded Projects by Service Type</a:t>
            </a:r>
          </a:p>
        </p:txBody>
      </p:sp>
      <p:sp>
        <p:nvSpPr>
          <p:cNvPr id="6" name="Slide Number Placeholder 5">
            <a:extLst>
              <a:ext uri="{FF2B5EF4-FFF2-40B4-BE49-F238E27FC236}">
                <a16:creationId xmlns:a16="http://schemas.microsoft.com/office/drawing/2014/main" id="{A1F3D6AE-2D00-3A0E-98D5-702F595B9706}"/>
              </a:ext>
            </a:extLst>
          </p:cNvPr>
          <p:cNvSpPr>
            <a:spLocks noGrp="1"/>
          </p:cNvSpPr>
          <p:nvPr>
            <p:ph type="sldNum" sz="quarter" idx="4"/>
          </p:nvPr>
        </p:nvSpPr>
        <p:spPr/>
        <p:txBody>
          <a:bodyPr/>
          <a:lstStyle/>
          <a:p>
            <a:fld id="{287F944C-6315-6042-840E-B3BFFC821D31}" type="slidenum">
              <a:rPr lang="en-US" smtClean="0"/>
              <a:pPr/>
              <a:t>10</a:t>
            </a:fld>
            <a:endParaRPr lang="en-US" dirty="0"/>
          </a:p>
        </p:txBody>
      </p:sp>
      <p:graphicFrame>
        <p:nvGraphicFramePr>
          <p:cNvPr id="13" name="Content Placeholder 12">
            <a:extLst>
              <a:ext uri="{FF2B5EF4-FFF2-40B4-BE49-F238E27FC236}">
                <a16:creationId xmlns:a16="http://schemas.microsoft.com/office/drawing/2014/main" id="{1F9C40A5-5ED4-8878-0048-5BE228A6DFEA}"/>
              </a:ext>
            </a:extLst>
          </p:cNvPr>
          <p:cNvGraphicFramePr>
            <a:graphicFrameLocks noGrp="1"/>
          </p:cNvGraphicFramePr>
          <p:nvPr>
            <p:ph idx="1"/>
            <p:extLst>
              <p:ext uri="{D42A27DB-BD31-4B8C-83A1-F6EECF244321}">
                <p14:modId xmlns:p14="http://schemas.microsoft.com/office/powerpoint/2010/main" val="2650477528"/>
              </p:ext>
            </p:extLst>
          </p:nvPr>
        </p:nvGraphicFramePr>
        <p:xfrm>
          <a:off x="457200" y="1135063"/>
          <a:ext cx="8229600" cy="471487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D4E886B0-10E4-1813-B228-904D001C0D5D}"/>
              </a:ext>
            </a:extLst>
          </p:cNvPr>
          <p:cNvSpPr txBox="1"/>
          <p:nvPr/>
        </p:nvSpPr>
        <p:spPr>
          <a:xfrm>
            <a:off x="2502709" y="6004388"/>
            <a:ext cx="4184159" cy="369332"/>
          </a:xfrm>
          <a:prstGeom prst="rect">
            <a:avLst/>
          </a:prstGeom>
          <a:noFill/>
        </p:spPr>
        <p:txBody>
          <a:bodyPr wrap="none" rtlCol="0">
            <a:spAutoFit/>
          </a:bodyPr>
          <a:lstStyle/>
          <a:p>
            <a:r>
              <a:rPr lang="en-US" dirty="0">
                <a:solidFill>
                  <a:schemeClr val="tx2"/>
                </a:solidFill>
                <a:latin typeface="Arial" panose="020B0604020202020204" pitchFamily="34" charset="0"/>
                <a:cs typeface="Arial" panose="020B0604020202020204" pitchFamily="34" charset="0"/>
              </a:rPr>
              <a:t>Total FY24 CCSF Funding $10,586,922</a:t>
            </a:r>
          </a:p>
        </p:txBody>
      </p:sp>
    </p:spTree>
    <p:extLst>
      <p:ext uri="{BB962C8B-B14F-4D97-AF65-F5344CB8AC3E}">
        <p14:creationId xmlns:p14="http://schemas.microsoft.com/office/powerpoint/2010/main" val="190240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ACF3-1C17-5617-2A75-1F649786FA98}"/>
              </a:ext>
            </a:extLst>
          </p:cNvPr>
          <p:cNvSpPr>
            <a:spLocks noGrp="1"/>
          </p:cNvSpPr>
          <p:nvPr>
            <p:ph type="title"/>
          </p:nvPr>
        </p:nvSpPr>
        <p:spPr/>
        <p:txBody>
          <a:bodyPr/>
          <a:lstStyle/>
          <a:p>
            <a:r>
              <a:rPr lang="en-US" i="0" cap="all" dirty="0">
                <a:effectLst/>
              </a:rPr>
              <a:t>FY 23 – 25 </a:t>
            </a:r>
            <a:r>
              <a:rPr lang="en-US" dirty="0"/>
              <a:t>Key Impact Areas</a:t>
            </a:r>
          </a:p>
        </p:txBody>
      </p:sp>
      <p:sp>
        <p:nvSpPr>
          <p:cNvPr id="3" name="Content Placeholder 2">
            <a:extLst>
              <a:ext uri="{FF2B5EF4-FFF2-40B4-BE49-F238E27FC236}">
                <a16:creationId xmlns:a16="http://schemas.microsoft.com/office/drawing/2014/main" id="{C38D478C-7E54-5218-F0DD-A6A886BDE865}"/>
              </a:ext>
            </a:extLst>
          </p:cNvPr>
          <p:cNvSpPr>
            <a:spLocks noGrp="1"/>
          </p:cNvSpPr>
          <p:nvPr>
            <p:ph idx="1"/>
          </p:nvPr>
        </p:nvSpPr>
        <p:spPr/>
        <p:txBody>
          <a:bodyPr/>
          <a:lstStyle/>
          <a:p>
            <a:pPr marL="0" indent="0">
              <a:buNone/>
            </a:pPr>
            <a:r>
              <a:rPr lang="en-US" b="1" dirty="0">
                <a:solidFill>
                  <a:schemeClr val="accent1"/>
                </a:solidFill>
              </a:rPr>
              <a:t>Children and youth are emotionally healthy </a:t>
            </a:r>
          </a:p>
          <a:p>
            <a:r>
              <a:rPr lang="en-US" b="0" i="0" dirty="0">
                <a:effectLst/>
                <a:latin typeface="Arial" panose="020B0604020202020204" pitchFamily="34" charset="0"/>
                <a:cs typeface="Arial" panose="020B0604020202020204" pitchFamily="34" charset="0"/>
              </a:rPr>
              <a:t>Demonstrated by their ability to identify, manage, and appropriately express emotions; effectively manage behaviors; and possess knowledge and skills to make healthy life choices.</a:t>
            </a:r>
            <a:endParaRPr lang="en-US" b="1" i="0" cap="all" dirty="0">
              <a:effectLst/>
              <a:latin typeface="Arial" panose="020B0604020202020204" pitchFamily="34" charset="0"/>
              <a:cs typeface="Arial" panose="020B0604020202020204" pitchFamily="34" charset="0"/>
            </a:endParaRPr>
          </a:p>
          <a:p>
            <a:pPr marL="0" indent="0">
              <a:buNone/>
            </a:pPr>
            <a:r>
              <a:rPr lang="en-US" b="1" dirty="0">
                <a:solidFill>
                  <a:schemeClr val="accent1"/>
                </a:solidFill>
              </a:rPr>
              <a:t>Children and youth are socially connected </a:t>
            </a:r>
          </a:p>
          <a:p>
            <a:r>
              <a:rPr lang="en-US" b="0" i="0" dirty="0">
                <a:effectLst/>
                <a:latin typeface="Arial" panose="020B0604020202020204" pitchFamily="34" charset="0"/>
                <a:cs typeface="Arial" panose="020B0604020202020204" pitchFamily="34" charset="0"/>
              </a:rPr>
              <a:t>Demonstrated by their safe and healthy relationships; strong bonds with their school and other community groups; and strong families with nurturing parents/ caregivers.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73F18AB-D9C5-45F2-1268-617B1CB35C2D}"/>
              </a:ext>
            </a:extLst>
          </p:cNvPr>
          <p:cNvSpPr>
            <a:spLocks noGrp="1"/>
          </p:cNvSpPr>
          <p:nvPr>
            <p:ph type="sldNum" sz="quarter" idx="4"/>
          </p:nvPr>
        </p:nvSpPr>
        <p:spPr/>
        <p:txBody>
          <a:bodyPr/>
          <a:lstStyle/>
          <a:p>
            <a:fld id="{287F944C-6315-6042-840E-B3BFFC821D31}" type="slidenum">
              <a:rPr lang="en-US" smtClean="0"/>
              <a:pPr/>
              <a:t>11</a:t>
            </a:fld>
            <a:endParaRPr lang="en-US" dirty="0"/>
          </a:p>
        </p:txBody>
      </p:sp>
    </p:spTree>
    <p:extLst>
      <p:ext uri="{BB962C8B-B14F-4D97-AF65-F5344CB8AC3E}">
        <p14:creationId xmlns:p14="http://schemas.microsoft.com/office/powerpoint/2010/main" val="14989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AC9B-FCFB-485F-751D-1D17DE286FF7}"/>
              </a:ext>
            </a:extLst>
          </p:cNvPr>
          <p:cNvSpPr>
            <a:spLocks noGrp="1"/>
          </p:cNvSpPr>
          <p:nvPr>
            <p:ph type="title"/>
          </p:nvPr>
        </p:nvSpPr>
        <p:spPr/>
        <p:txBody>
          <a:bodyPr/>
          <a:lstStyle/>
          <a:p>
            <a:r>
              <a:rPr lang="en-US" dirty="0"/>
              <a:t>CCSF – Early Childhood</a:t>
            </a:r>
          </a:p>
        </p:txBody>
      </p:sp>
      <p:sp>
        <p:nvSpPr>
          <p:cNvPr id="3" name="Content Placeholder 2">
            <a:extLst>
              <a:ext uri="{FF2B5EF4-FFF2-40B4-BE49-F238E27FC236}">
                <a16:creationId xmlns:a16="http://schemas.microsoft.com/office/drawing/2014/main" id="{DE46F913-47B9-54CE-94EA-70D52B9EDBE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$0.06 increase to the CCSF tax was approved in November 2020 to fund s</a:t>
            </a:r>
            <a:r>
              <a:rPr lang="en-US" b="0" i="0" dirty="0">
                <a:effectLst/>
                <a:latin typeface="Arial" panose="020B0604020202020204" pitchFamily="34" charset="0"/>
                <a:cs typeface="Arial" panose="020B0604020202020204" pitchFamily="34" charset="0"/>
              </a:rPr>
              <a:t>ervices that focus on ensuring city children ages 0-5 are socially and emotionally healthy and ready for kindergarten. </a:t>
            </a:r>
          </a:p>
          <a:p>
            <a:r>
              <a:rPr lang="en-US" b="0" i="0" dirty="0">
                <a:effectLst/>
                <a:latin typeface="Arial" panose="020B0604020202020204" pitchFamily="34" charset="0"/>
                <a:cs typeface="Arial" panose="020B0604020202020204" pitchFamily="34" charset="0"/>
              </a:rPr>
              <a:t>$2.75 million available annually</a:t>
            </a:r>
          </a:p>
          <a:p>
            <a:r>
              <a:rPr lang="en-US" dirty="0">
                <a:latin typeface="Arial" panose="020B0604020202020204" pitchFamily="34" charset="0"/>
                <a:cs typeface="Arial" panose="020B0604020202020204" pitchFamily="34" charset="0"/>
              </a:rPr>
              <a:t>Eleven FY23-25 funded partners</a:t>
            </a:r>
          </a:p>
          <a:p>
            <a:pPr lvl="1"/>
            <a:r>
              <a:rPr lang="en-US" b="0" i="0" dirty="0">
                <a:effectLst/>
                <a:latin typeface="Arial" panose="020B0604020202020204" pitchFamily="34" charset="0"/>
                <a:cs typeface="Arial" panose="020B0604020202020204" pitchFamily="34" charset="0"/>
              </a:rPr>
              <a:t>3 Cohorts focused on capacity building</a:t>
            </a:r>
          </a:p>
          <a:p>
            <a:pPr lvl="1"/>
            <a:r>
              <a:rPr lang="en-US" dirty="0">
                <a:latin typeface="Arial" panose="020B0604020202020204" pitchFamily="34" charset="0"/>
                <a:cs typeface="Arial" panose="020B0604020202020204" pitchFamily="34" charset="0"/>
              </a:rPr>
              <a:t>4 Childcare providers focused on social emotional learning and therapeutic support</a:t>
            </a:r>
          </a:p>
          <a:p>
            <a:pPr lvl="1"/>
            <a:r>
              <a:rPr lang="en-US" b="0" i="0" dirty="0">
                <a:effectLst/>
                <a:latin typeface="Arial" panose="020B0604020202020204" pitchFamily="34" charset="0"/>
                <a:cs typeface="Arial" panose="020B0604020202020204" pitchFamily="34" charset="0"/>
              </a:rPr>
              <a:t>4 Programs providing clinical services and supports for childcare providers and families</a:t>
            </a:r>
          </a:p>
          <a:p>
            <a:endParaRPr lang="en-US" dirty="0"/>
          </a:p>
          <a:p>
            <a:endParaRPr lang="en-US" dirty="0"/>
          </a:p>
        </p:txBody>
      </p:sp>
      <p:sp>
        <p:nvSpPr>
          <p:cNvPr id="4" name="Slide Number Placeholder 3">
            <a:extLst>
              <a:ext uri="{FF2B5EF4-FFF2-40B4-BE49-F238E27FC236}">
                <a16:creationId xmlns:a16="http://schemas.microsoft.com/office/drawing/2014/main" id="{FB635569-7A05-8DEE-E873-AD59BA20A498}"/>
              </a:ext>
            </a:extLst>
          </p:cNvPr>
          <p:cNvSpPr>
            <a:spLocks noGrp="1"/>
          </p:cNvSpPr>
          <p:nvPr>
            <p:ph type="sldNum" sz="quarter" idx="4"/>
          </p:nvPr>
        </p:nvSpPr>
        <p:spPr/>
        <p:txBody>
          <a:bodyPr/>
          <a:lstStyle/>
          <a:p>
            <a:fld id="{287F944C-6315-6042-840E-B3BFFC821D31}" type="slidenum">
              <a:rPr lang="en-US" smtClean="0"/>
              <a:pPr/>
              <a:t>12</a:t>
            </a:fld>
            <a:endParaRPr lang="en-US" dirty="0"/>
          </a:p>
        </p:txBody>
      </p:sp>
    </p:spTree>
    <p:extLst>
      <p:ext uri="{BB962C8B-B14F-4D97-AF65-F5344CB8AC3E}">
        <p14:creationId xmlns:p14="http://schemas.microsoft.com/office/powerpoint/2010/main" val="218886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60BF-2FF4-C30C-9C35-41C1C4BAE266}"/>
              </a:ext>
            </a:extLst>
          </p:cNvPr>
          <p:cNvSpPr>
            <a:spLocks noGrp="1"/>
          </p:cNvSpPr>
          <p:nvPr>
            <p:ph type="title"/>
          </p:nvPr>
        </p:nvSpPr>
        <p:spPr>
          <a:xfrm>
            <a:off x="457200" y="127000"/>
            <a:ext cx="8229600" cy="853613"/>
          </a:xfrm>
        </p:spPr>
        <p:txBody>
          <a:bodyPr anchor="b">
            <a:normAutofit/>
          </a:bodyPr>
          <a:lstStyle/>
          <a:p>
            <a:r>
              <a:rPr lang="en-US" dirty="0"/>
              <a:t>CCSF - Intergenerational</a:t>
            </a:r>
          </a:p>
        </p:txBody>
      </p:sp>
      <p:sp>
        <p:nvSpPr>
          <p:cNvPr id="4" name="Slide Number Placeholder 3">
            <a:extLst>
              <a:ext uri="{FF2B5EF4-FFF2-40B4-BE49-F238E27FC236}">
                <a16:creationId xmlns:a16="http://schemas.microsoft.com/office/drawing/2014/main" id="{29E5CDCF-FA97-BDD5-E1A4-61F3933162F7}"/>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13</a:t>
            </a:fld>
            <a:endParaRPr lang="en-US" dirty="0"/>
          </a:p>
        </p:txBody>
      </p:sp>
      <p:graphicFrame>
        <p:nvGraphicFramePr>
          <p:cNvPr id="6" name="Content Placeholder 2">
            <a:extLst>
              <a:ext uri="{FF2B5EF4-FFF2-40B4-BE49-F238E27FC236}">
                <a16:creationId xmlns:a16="http://schemas.microsoft.com/office/drawing/2014/main" id="{A23E12B6-565F-1615-51FB-678FB074F0D8}"/>
              </a:ext>
            </a:extLst>
          </p:cNvPr>
          <p:cNvGraphicFramePr>
            <a:graphicFrameLocks noGrp="1"/>
          </p:cNvGraphicFramePr>
          <p:nvPr>
            <p:ph idx="1"/>
            <p:extLst>
              <p:ext uri="{D42A27DB-BD31-4B8C-83A1-F6EECF244321}">
                <p14:modId xmlns:p14="http://schemas.microsoft.com/office/powerpoint/2010/main" val="84091978"/>
              </p:ext>
            </p:extLst>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48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197D-4655-CA01-410B-12A4F2448390}"/>
              </a:ext>
            </a:extLst>
          </p:cNvPr>
          <p:cNvSpPr>
            <a:spLocks noGrp="1"/>
          </p:cNvSpPr>
          <p:nvPr>
            <p:ph type="title"/>
          </p:nvPr>
        </p:nvSpPr>
        <p:spPr/>
        <p:txBody>
          <a:bodyPr/>
          <a:lstStyle/>
          <a:p>
            <a:r>
              <a:rPr lang="en-US" dirty="0"/>
              <a:t>Community Mental Health Fund Statute</a:t>
            </a:r>
          </a:p>
        </p:txBody>
      </p:sp>
      <p:sp>
        <p:nvSpPr>
          <p:cNvPr id="5" name="Content Placeholder 4">
            <a:extLst>
              <a:ext uri="{FF2B5EF4-FFF2-40B4-BE49-F238E27FC236}">
                <a16:creationId xmlns:a16="http://schemas.microsoft.com/office/drawing/2014/main" id="{C1B1F90B-AF26-95B8-1F18-1F9668D25CC0}"/>
              </a:ext>
            </a:extLst>
          </p:cNvPr>
          <p:cNvSpPr>
            <a:spLocks noGrp="1"/>
          </p:cNvSpPr>
          <p:nvPr>
            <p:ph sz="half" idx="1"/>
          </p:nvPr>
        </p:nvSpPr>
        <p:spPr/>
        <p:txBody>
          <a:bodyPr/>
          <a:lstStyle/>
          <a:p>
            <a:pPr marL="468051" indent="-385763">
              <a:buFont typeface="+mj-lt"/>
              <a:buAutoNum type="arabicPeriod"/>
            </a:pPr>
            <a:r>
              <a:rPr lang="en-US" sz="2400" dirty="0"/>
              <a:t>Outpatient services</a:t>
            </a:r>
          </a:p>
          <a:p>
            <a:pPr marL="468051" indent="-385763">
              <a:buFont typeface="+mj-lt"/>
              <a:buAutoNum type="arabicPeriod"/>
            </a:pPr>
            <a:r>
              <a:rPr lang="en-US" sz="2400" dirty="0"/>
              <a:t>Day care services</a:t>
            </a:r>
          </a:p>
          <a:p>
            <a:pPr marL="468051" indent="-385763">
              <a:buFont typeface="+mj-lt"/>
              <a:buAutoNum type="arabicPeriod"/>
            </a:pPr>
            <a:r>
              <a:rPr lang="en-US" sz="2400" dirty="0"/>
              <a:t>Emergency services</a:t>
            </a:r>
          </a:p>
          <a:p>
            <a:pPr marL="468051" indent="-385763">
              <a:buFont typeface="+mj-lt"/>
              <a:buAutoNum type="arabicPeriod"/>
            </a:pPr>
            <a:r>
              <a:rPr lang="en-US" sz="2400" dirty="0"/>
              <a:t>Diagnostic and treatment services</a:t>
            </a:r>
          </a:p>
          <a:p>
            <a:pPr marL="468051" indent="-385763">
              <a:buFont typeface="+mj-lt"/>
              <a:buAutoNum type="arabicPeriod"/>
            </a:pPr>
            <a:r>
              <a:rPr lang="en-US" sz="2400" dirty="0"/>
              <a:t>Liaison and follow-up services</a:t>
            </a:r>
          </a:p>
          <a:p>
            <a:pPr marL="468051" indent="-385763">
              <a:buFont typeface="+mj-lt"/>
              <a:buAutoNum type="arabicPeriod"/>
            </a:pPr>
            <a:r>
              <a:rPr lang="en-US" sz="2400" dirty="0"/>
              <a:t>Consultation and education services</a:t>
            </a:r>
          </a:p>
          <a:p>
            <a:pPr marL="468051" indent="-385763">
              <a:buFont typeface="+mj-lt"/>
              <a:buAutoNum type="arabicPeriod"/>
            </a:pPr>
            <a:r>
              <a:rPr lang="en-US" sz="2400" dirty="0"/>
              <a:t>Rehabilitation services</a:t>
            </a:r>
          </a:p>
        </p:txBody>
      </p:sp>
      <p:sp>
        <p:nvSpPr>
          <p:cNvPr id="6" name="Content Placeholder 5">
            <a:extLst>
              <a:ext uri="{FF2B5EF4-FFF2-40B4-BE49-F238E27FC236}">
                <a16:creationId xmlns:a16="http://schemas.microsoft.com/office/drawing/2014/main" id="{6D14FC82-1315-2C44-4981-F258181A54C2}"/>
              </a:ext>
            </a:extLst>
          </p:cNvPr>
          <p:cNvSpPr>
            <a:spLocks noGrp="1"/>
          </p:cNvSpPr>
          <p:nvPr>
            <p:ph sz="half" idx="2"/>
          </p:nvPr>
        </p:nvSpPr>
        <p:spPr/>
        <p:txBody>
          <a:bodyPr/>
          <a:lstStyle/>
          <a:p>
            <a:pPr marL="468051" indent="-385763">
              <a:buFont typeface="+mj-lt"/>
              <a:buAutoNum type="arabicPeriod" startAt="8"/>
            </a:pPr>
            <a:r>
              <a:rPr lang="en-US" sz="2400" dirty="0"/>
              <a:t>Prevention Services</a:t>
            </a:r>
          </a:p>
          <a:p>
            <a:pPr marL="468051" indent="-385763">
              <a:buFont typeface="+mj-lt"/>
              <a:buAutoNum type="arabicPeriod" startAt="8"/>
            </a:pPr>
            <a:r>
              <a:rPr lang="en-US" sz="2400" dirty="0"/>
              <a:t>Screening services</a:t>
            </a:r>
          </a:p>
          <a:p>
            <a:pPr marL="468051" indent="-385763">
              <a:buFont typeface="+mj-lt"/>
              <a:buAutoNum type="arabicPeriod" startAt="8"/>
            </a:pPr>
            <a:r>
              <a:rPr lang="en-US" sz="2400" dirty="0"/>
              <a:t>Follow-up care services</a:t>
            </a:r>
          </a:p>
          <a:p>
            <a:pPr marL="468051" indent="-385763">
              <a:buFont typeface="+mj-lt"/>
              <a:buAutoNum type="arabicPeriod" startAt="8"/>
            </a:pPr>
            <a:r>
              <a:rPr lang="en-US" sz="2400" dirty="0"/>
              <a:t>Transitional living services</a:t>
            </a:r>
          </a:p>
          <a:p>
            <a:pPr marL="468051" indent="-385763">
              <a:buFont typeface="+mj-lt"/>
              <a:buAutoNum type="arabicPeriod" startAt="8"/>
            </a:pPr>
            <a:r>
              <a:rPr lang="en-US" sz="2400" dirty="0"/>
              <a:t>Alcoholism and alcohol abuse prevention and treatment services</a:t>
            </a:r>
          </a:p>
          <a:p>
            <a:pPr marL="468051" indent="-385763">
              <a:buFont typeface="+mj-lt"/>
              <a:buAutoNum type="arabicPeriod" startAt="8"/>
            </a:pPr>
            <a:r>
              <a:rPr lang="en-US" sz="2400" dirty="0"/>
              <a:t>Drug addiction and drug abuse prevention and treatment services</a:t>
            </a:r>
          </a:p>
          <a:p>
            <a:pPr marL="0" indent="0">
              <a:buNone/>
            </a:pPr>
            <a:endParaRPr lang="en-US" dirty="0"/>
          </a:p>
        </p:txBody>
      </p:sp>
      <p:sp>
        <p:nvSpPr>
          <p:cNvPr id="4" name="Slide Number Placeholder 3">
            <a:extLst>
              <a:ext uri="{FF2B5EF4-FFF2-40B4-BE49-F238E27FC236}">
                <a16:creationId xmlns:a16="http://schemas.microsoft.com/office/drawing/2014/main" id="{CAB77167-0B45-4320-19B9-1515814F0A60}"/>
              </a:ext>
            </a:extLst>
          </p:cNvPr>
          <p:cNvSpPr>
            <a:spLocks noGrp="1"/>
          </p:cNvSpPr>
          <p:nvPr>
            <p:ph type="sldNum" sz="quarter" idx="4"/>
          </p:nvPr>
        </p:nvSpPr>
        <p:spPr/>
        <p:txBody>
          <a:bodyPr/>
          <a:lstStyle/>
          <a:p>
            <a:fld id="{287F944C-6315-6042-840E-B3BFFC821D31}" type="slidenum">
              <a:rPr lang="en-US" smtClean="0"/>
              <a:pPr/>
              <a:t>14</a:t>
            </a:fld>
            <a:endParaRPr lang="en-US" dirty="0"/>
          </a:p>
        </p:txBody>
      </p:sp>
    </p:spTree>
    <p:extLst>
      <p:ext uri="{BB962C8B-B14F-4D97-AF65-F5344CB8AC3E}">
        <p14:creationId xmlns:p14="http://schemas.microsoft.com/office/powerpoint/2010/main" val="232048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CD816-A207-9B3B-F9A2-A246E6DFEF61}"/>
              </a:ext>
            </a:extLst>
          </p:cNvPr>
          <p:cNvSpPr>
            <a:spLocks noGrp="1"/>
          </p:cNvSpPr>
          <p:nvPr>
            <p:ph type="title"/>
          </p:nvPr>
        </p:nvSpPr>
        <p:spPr/>
        <p:txBody>
          <a:bodyPr/>
          <a:lstStyle/>
          <a:p>
            <a:r>
              <a:rPr lang="en-US" sz="2800" dirty="0"/>
              <a:t>CMHF: 16 Funded Projects by Service Type</a:t>
            </a:r>
          </a:p>
        </p:txBody>
      </p:sp>
      <p:sp>
        <p:nvSpPr>
          <p:cNvPr id="6" name="Slide Number Placeholder 5">
            <a:extLst>
              <a:ext uri="{FF2B5EF4-FFF2-40B4-BE49-F238E27FC236}">
                <a16:creationId xmlns:a16="http://schemas.microsoft.com/office/drawing/2014/main" id="{E4727FB0-D5F4-6D51-061E-80BE42021397}"/>
              </a:ext>
            </a:extLst>
          </p:cNvPr>
          <p:cNvSpPr>
            <a:spLocks noGrp="1"/>
          </p:cNvSpPr>
          <p:nvPr>
            <p:ph type="sldNum" sz="quarter" idx="4"/>
          </p:nvPr>
        </p:nvSpPr>
        <p:spPr/>
        <p:txBody>
          <a:bodyPr/>
          <a:lstStyle/>
          <a:p>
            <a:fld id="{287F944C-6315-6042-840E-B3BFFC821D31}" type="slidenum">
              <a:rPr lang="en-US" smtClean="0"/>
              <a:pPr/>
              <a:t>15</a:t>
            </a:fld>
            <a:endParaRPr lang="en-US" dirty="0"/>
          </a:p>
        </p:txBody>
      </p:sp>
      <p:graphicFrame>
        <p:nvGraphicFramePr>
          <p:cNvPr id="9" name="Content Placeholder 8">
            <a:extLst>
              <a:ext uri="{FF2B5EF4-FFF2-40B4-BE49-F238E27FC236}">
                <a16:creationId xmlns:a16="http://schemas.microsoft.com/office/drawing/2014/main" id="{AD683F8E-9FA2-DBB1-EEB5-A0D7358C13F6}"/>
              </a:ext>
            </a:extLst>
          </p:cNvPr>
          <p:cNvGraphicFramePr>
            <a:graphicFrameLocks noGrp="1"/>
          </p:cNvGraphicFramePr>
          <p:nvPr>
            <p:ph idx="1"/>
            <p:extLst>
              <p:ext uri="{D42A27DB-BD31-4B8C-83A1-F6EECF244321}">
                <p14:modId xmlns:p14="http://schemas.microsoft.com/office/powerpoint/2010/main" val="2272782388"/>
              </p:ext>
            </p:extLst>
          </p:nvPr>
        </p:nvGraphicFramePr>
        <p:xfrm>
          <a:off x="457200" y="1135063"/>
          <a:ext cx="8229600" cy="47148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8372295-6B5C-D74B-D1C1-745BB3C42775}"/>
              </a:ext>
            </a:extLst>
          </p:cNvPr>
          <p:cNvSpPr txBox="1"/>
          <p:nvPr/>
        </p:nvSpPr>
        <p:spPr>
          <a:xfrm>
            <a:off x="2413853" y="6004388"/>
            <a:ext cx="4134530" cy="369332"/>
          </a:xfrm>
          <a:prstGeom prst="rect">
            <a:avLst/>
          </a:prstGeom>
          <a:noFill/>
        </p:spPr>
        <p:txBody>
          <a:bodyPr wrap="none" rtlCol="0">
            <a:spAutoFit/>
          </a:bodyPr>
          <a:lstStyle/>
          <a:p>
            <a:r>
              <a:rPr lang="en-US" dirty="0">
                <a:solidFill>
                  <a:schemeClr val="tx2"/>
                </a:solidFill>
                <a:latin typeface="Arial" panose="020B0604020202020204" pitchFamily="34" charset="0"/>
                <a:cs typeface="Arial" panose="020B0604020202020204" pitchFamily="34" charset="0"/>
              </a:rPr>
              <a:t>Total FY24 CMHF Funding $3,468,846</a:t>
            </a:r>
          </a:p>
        </p:txBody>
      </p:sp>
    </p:spTree>
    <p:extLst>
      <p:ext uri="{BB962C8B-B14F-4D97-AF65-F5344CB8AC3E}">
        <p14:creationId xmlns:p14="http://schemas.microsoft.com/office/powerpoint/2010/main" val="38971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E7A78A-906E-A9C6-5534-A8072F886834}"/>
              </a:ext>
            </a:extLst>
          </p:cNvPr>
          <p:cNvSpPr>
            <a:spLocks noGrp="1"/>
          </p:cNvSpPr>
          <p:nvPr>
            <p:ph type="title"/>
          </p:nvPr>
        </p:nvSpPr>
        <p:spPr/>
        <p:txBody>
          <a:bodyPr/>
          <a:lstStyle/>
          <a:p>
            <a:r>
              <a:rPr lang="en-US" sz="2800" dirty="0"/>
              <a:t>CMHF Funding Priorities &amp; Outcome Statements</a:t>
            </a:r>
          </a:p>
        </p:txBody>
      </p:sp>
      <p:sp>
        <p:nvSpPr>
          <p:cNvPr id="8" name="Text Placeholder 7">
            <a:extLst>
              <a:ext uri="{FF2B5EF4-FFF2-40B4-BE49-F238E27FC236}">
                <a16:creationId xmlns:a16="http://schemas.microsoft.com/office/drawing/2014/main" id="{494BA6FA-6EE8-18AD-8E1C-0CF90B6B746B}"/>
              </a:ext>
            </a:extLst>
          </p:cNvPr>
          <p:cNvSpPr>
            <a:spLocks noGrp="1"/>
          </p:cNvSpPr>
          <p:nvPr>
            <p:ph type="body" idx="1"/>
          </p:nvPr>
        </p:nvSpPr>
        <p:spPr/>
        <p:txBody>
          <a:bodyPr/>
          <a:lstStyle/>
          <a:p>
            <a:pPr algn="ctr"/>
            <a:r>
              <a:rPr lang="en-US" dirty="0"/>
              <a:t>Funding Priority 1</a:t>
            </a:r>
          </a:p>
        </p:txBody>
      </p:sp>
      <p:sp>
        <p:nvSpPr>
          <p:cNvPr id="9" name="Content Placeholder 8">
            <a:extLst>
              <a:ext uri="{FF2B5EF4-FFF2-40B4-BE49-F238E27FC236}">
                <a16:creationId xmlns:a16="http://schemas.microsoft.com/office/drawing/2014/main" id="{A58AB535-0FF7-433F-A564-D1CA724CF5E7}"/>
              </a:ext>
            </a:extLst>
          </p:cNvPr>
          <p:cNvSpPr>
            <a:spLocks noGrp="1"/>
          </p:cNvSpPr>
          <p:nvPr>
            <p:ph sz="half" idx="2"/>
          </p:nvPr>
        </p:nvSpPr>
        <p:spPr/>
        <p:txBody>
          <a:bodyPr/>
          <a:lstStyle/>
          <a:p>
            <a:pPr marL="0" indent="0">
              <a:buNone/>
            </a:pPr>
            <a:r>
              <a:rPr lang="en-US" dirty="0"/>
              <a:t>Reduce barriers to evidence-based care in clinical and non-clinical settings for groups disproportionately experiencing mental health disorders and substance use disorders</a:t>
            </a:r>
          </a:p>
        </p:txBody>
      </p:sp>
      <p:sp>
        <p:nvSpPr>
          <p:cNvPr id="10" name="Text Placeholder 9">
            <a:extLst>
              <a:ext uri="{FF2B5EF4-FFF2-40B4-BE49-F238E27FC236}">
                <a16:creationId xmlns:a16="http://schemas.microsoft.com/office/drawing/2014/main" id="{F3E3DBD4-C536-5F49-7596-E955F07A94C7}"/>
              </a:ext>
            </a:extLst>
          </p:cNvPr>
          <p:cNvSpPr>
            <a:spLocks noGrp="1"/>
          </p:cNvSpPr>
          <p:nvPr>
            <p:ph type="body" sz="quarter" idx="3"/>
          </p:nvPr>
        </p:nvSpPr>
        <p:spPr/>
        <p:txBody>
          <a:bodyPr/>
          <a:lstStyle/>
          <a:p>
            <a:pPr algn="ctr"/>
            <a:r>
              <a:rPr lang="en-US" dirty="0"/>
              <a:t>Outcomes 1 &amp; 2</a:t>
            </a:r>
          </a:p>
        </p:txBody>
      </p:sp>
      <p:sp>
        <p:nvSpPr>
          <p:cNvPr id="11" name="Content Placeholder 10">
            <a:extLst>
              <a:ext uri="{FF2B5EF4-FFF2-40B4-BE49-F238E27FC236}">
                <a16:creationId xmlns:a16="http://schemas.microsoft.com/office/drawing/2014/main" id="{FE8B2AFB-0274-268C-F3B1-BDF7DE19A515}"/>
              </a:ext>
            </a:extLst>
          </p:cNvPr>
          <p:cNvSpPr>
            <a:spLocks noGrp="1"/>
          </p:cNvSpPr>
          <p:nvPr>
            <p:ph sz="quarter" idx="4"/>
          </p:nvPr>
        </p:nvSpPr>
        <p:spPr>
          <a:xfrm>
            <a:off x="4645025" y="1682306"/>
            <a:ext cx="4041775" cy="4818702"/>
          </a:xfrm>
        </p:spPr>
        <p:txBody>
          <a:bodyPr/>
          <a:lstStyle/>
          <a:p>
            <a:r>
              <a:rPr lang="en-US" b="1" dirty="0"/>
              <a:t>Outcome 1:</a:t>
            </a:r>
            <a:r>
              <a:rPr lang="en-US" dirty="0"/>
              <a:t> People disproportionately experiencing mental health disorders and/or substance use disorders Initiate and sustain health behaviors.</a:t>
            </a:r>
          </a:p>
          <a:p>
            <a:r>
              <a:rPr lang="en-US" b="1" dirty="0"/>
              <a:t>Outcome 2: </a:t>
            </a:r>
            <a:r>
              <a:rPr lang="en-US" dirty="0"/>
              <a:t>People disproportionately experiencing mental health disorders and/or substance use disorders experience fewer barriers, resulting in increased access to and participation in behavioral health programs and services</a:t>
            </a:r>
          </a:p>
          <a:p>
            <a:pPr marL="0" indent="0">
              <a:buNone/>
            </a:pPr>
            <a:r>
              <a:rPr lang="en-US" sz="1400" i="1" dirty="0"/>
              <a:t>Note:  Funded partners are required to complete both outcomes</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CCF768C8-D22E-9EBD-E4D2-91A51D54ED5E}"/>
              </a:ext>
            </a:extLst>
          </p:cNvPr>
          <p:cNvSpPr>
            <a:spLocks noGrp="1"/>
          </p:cNvSpPr>
          <p:nvPr>
            <p:ph type="sldNum" sz="quarter" idx="11"/>
          </p:nvPr>
        </p:nvSpPr>
        <p:spPr/>
        <p:txBody>
          <a:bodyPr/>
          <a:lstStyle/>
          <a:p>
            <a:fld id="{287F944C-6315-6042-840E-B3BFFC821D31}" type="slidenum">
              <a:rPr lang="en-US" smtClean="0"/>
              <a:pPr/>
              <a:t>16</a:t>
            </a:fld>
            <a:endParaRPr lang="en-US" dirty="0"/>
          </a:p>
        </p:txBody>
      </p:sp>
    </p:spTree>
    <p:extLst>
      <p:ext uri="{BB962C8B-B14F-4D97-AF65-F5344CB8AC3E}">
        <p14:creationId xmlns:p14="http://schemas.microsoft.com/office/powerpoint/2010/main" val="564645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E7A78A-906E-A9C6-5534-A8072F886834}"/>
              </a:ext>
            </a:extLst>
          </p:cNvPr>
          <p:cNvSpPr>
            <a:spLocks noGrp="1"/>
          </p:cNvSpPr>
          <p:nvPr>
            <p:ph type="title"/>
          </p:nvPr>
        </p:nvSpPr>
        <p:spPr/>
        <p:txBody>
          <a:bodyPr/>
          <a:lstStyle/>
          <a:p>
            <a:r>
              <a:rPr lang="en-US" sz="2800" dirty="0"/>
              <a:t>CMHF Funding Priorities &amp; Outcome Statements</a:t>
            </a:r>
          </a:p>
        </p:txBody>
      </p:sp>
      <p:sp>
        <p:nvSpPr>
          <p:cNvPr id="8" name="Text Placeholder 7">
            <a:extLst>
              <a:ext uri="{FF2B5EF4-FFF2-40B4-BE49-F238E27FC236}">
                <a16:creationId xmlns:a16="http://schemas.microsoft.com/office/drawing/2014/main" id="{494BA6FA-6EE8-18AD-8E1C-0CF90B6B746B}"/>
              </a:ext>
            </a:extLst>
          </p:cNvPr>
          <p:cNvSpPr>
            <a:spLocks noGrp="1"/>
          </p:cNvSpPr>
          <p:nvPr>
            <p:ph type="body" idx="1"/>
          </p:nvPr>
        </p:nvSpPr>
        <p:spPr/>
        <p:txBody>
          <a:bodyPr/>
          <a:lstStyle/>
          <a:p>
            <a:pPr algn="ctr"/>
            <a:r>
              <a:rPr lang="en-US" dirty="0"/>
              <a:t>Funding Priority 2</a:t>
            </a:r>
          </a:p>
        </p:txBody>
      </p:sp>
      <p:sp>
        <p:nvSpPr>
          <p:cNvPr id="9" name="Content Placeholder 8">
            <a:extLst>
              <a:ext uri="{FF2B5EF4-FFF2-40B4-BE49-F238E27FC236}">
                <a16:creationId xmlns:a16="http://schemas.microsoft.com/office/drawing/2014/main" id="{A58AB535-0FF7-433F-A564-D1CA724CF5E7}"/>
              </a:ext>
            </a:extLst>
          </p:cNvPr>
          <p:cNvSpPr>
            <a:spLocks noGrp="1"/>
          </p:cNvSpPr>
          <p:nvPr>
            <p:ph sz="half" idx="2"/>
          </p:nvPr>
        </p:nvSpPr>
        <p:spPr/>
        <p:txBody>
          <a:bodyPr/>
          <a:lstStyle/>
          <a:p>
            <a:pPr marL="0" indent="0">
              <a:buNone/>
            </a:pPr>
            <a:r>
              <a:rPr lang="en-US" dirty="0"/>
              <a:t>Provide care at an appropriate level of intensity, consistency, and stability for people with serious mental health disorders and/or substance use disorders</a:t>
            </a:r>
          </a:p>
        </p:txBody>
      </p:sp>
      <p:sp>
        <p:nvSpPr>
          <p:cNvPr id="10" name="Text Placeholder 9">
            <a:extLst>
              <a:ext uri="{FF2B5EF4-FFF2-40B4-BE49-F238E27FC236}">
                <a16:creationId xmlns:a16="http://schemas.microsoft.com/office/drawing/2014/main" id="{F3E3DBD4-C536-5F49-7596-E955F07A94C7}"/>
              </a:ext>
            </a:extLst>
          </p:cNvPr>
          <p:cNvSpPr>
            <a:spLocks noGrp="1"/>
          </p:cNvSpPr>
          <p:nvPr>
            <p:ph type="body" sz="quarter" idx="3"/>
          </p:nvPr>
        </p:nvSpPr>
        <p:spPr/>
        <p:txBody>
          <a:bodyPr/>
          <a:lstStyle/>
          <a:p>
            <a:pPr algn="ctr"/>
            <a:r>
              <a:rPr lang="en-US" dirty="0"/>
              <a:t>Outcome</a:t>
            </a:r>
          </a:p>
        </p:txBody>
      </p:sp>
      <p:sp>
        <p:nvSpPr>
          <p:cNvPr id="11" name="Content Placeholder 10">
            <a:extLst>
              <a:ext uri="{FF2B5EF4-FFF2-40B4-BE49-F238E27FC236}">
                <a16:creationId xmlns:a16="http://schemas.microsoft.com/office/drawing/2014/main" id="{FE8B2AFB-0274-268C-F3B1-BDF7DE19A515}"/>
              </a:ext>
            </a:extLst>
          </p:cNvPr>
          <p:cNvSpPr>
            <a:spLocks noGrp="1"/>
          </p:cNvSpPr>
          <p:nvPr>
            <p:ph sz="quarter" idx="4"/>
          </p:nvPr>
        </p:nvSpPr>
        <p:spPr>
          <a:xfrm>
            <a:off x="4645025" y="1682306"/>
            <a:ext cx="4041775" cy="4818702"/>
          </a:xfrm>
        </p:spPr>
        <p:txBody>
          <a:bodyPr/>
          <a:lstStyle/>
          <a:p>
            <a:pPr marL="0" indent="0">
              <a:buNone/>
            </a:pPr>
            <a:r>
              <a:rPr lang="en-US" dirty="0"/>
              <a:t>People with serious mental health disorders and/or substance use disorders initiate and sustain healthy behaviors</a:t>
            </a:r>
          </a:p>
          <a:p>
            <a:endParaRPr lang="en-US" dirty="0"/>
          </a:p>
          <a:p>
            <a:endParaRPr lang="en-US" dirty="0"/>
          </a:p>
        </p:txBody>
      </p:sp>
      <p:sp>
        <p:nvSpPr>
          <p:cNvPr id="6" name="Slide Number Placeholder 5">
            <a:extLst>
              <a:ext uri="{FF2B5EF4-FFF2-40B4-BE49-F238E27FC236}">
                <a16:creationId xmlns:a16="http://schemas.microsoft.com/office/drawing/2014/main" id="{CCF768C8-D22E-9EBD-E4D2-91A51D54ED5E}"/>
              </a:ext>
            </a:extLst>
          </p:cNvPr>
          <p:cNvSpPr>
            <a:spLocks noGrp="1"/>
          </p:cNvSpPr>
          <p:nvPr>
            <p:ph type="sldNum" sz="quarter" idx="11"/>
          </p:nvPr>
        </p:nvSpPr>
        <p:spPr/>
        <p:txBody>
          <a:bodyPr/>
          <a:lstStyle/>
          <a:p>
            <a:fld id="{287F944C-6315-6042-840E-B3BFFC821D31}" type="slidenum">
              <a:rPr lang="en-US" smtClean="0"/>
              <a:pPr/>
              <a:t>17</a:t>
            </a:fld>
            <a:endParaRPr lang="en-US" dirty="0"/>
          </a:p>
        </p:txBody>
      </p:sp>
    </p:spTree>
    <p:extLst>
      <p:ext uri="{BB962C8B-B14F-4D97-AF65-F5344CB8AC3E}">
        <p14:creationId xmlns:p14="http://schemas.microsoft.com/office/powerpoint/2010/main" val="182770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748D-2690-406E-6AF2-BF6A10E30D84}"/>
              </a:ext>
            </a:extLst>
          </p:cNvPr>
          <p:cNvSpPr>
            <a:spLocks noGrp="1"/>
          </p:cNvSpPr>
          <p:nvPr>
            <p:ph type="title"/>
          </p:nvPr>
        </p:nvSpPr>
        <p:spPr/>
        <p:txBody>
          <a:bodyPr/>
          <a:lstStyle/>
          <a:p>
            <a:r>
              <a:rPr lang="en-US" dirty="0"/>
              <a:t>CMHF – Historical Partnerships</a:t>
            </a:r>
          </a:p>
        </p:txBody>
      </p:sp>
      <p:sp>
        <p:nvSpPr>
          <p:cNvPr id="3" name="Content Placeholder 2">
            <a:extLst>
              <a:ext uri="{FF2B5EF4-FFF2-40B4-BE49-F238E27FC236}">
                <a16:creationId xmlns:a16="http://schemas.microsoft.com/office/drawing/2014/main" id="{293F11A7-2CB8-1A30-4FAC-EBF7599323A7}"/>
              </a:ext>
            </a:extLst>
          </p:cNvPr>
          <p:cNvSpPr>
            <a:spLocks noGrp="1"/>
          </p:cNvSpPr>
          <p:nvPr>
            <p:ph idx="1"/>
          </p:nvPr>
        </p:nvSpPr>
        <p:spPr/>
        <p:txBody>
          <a:bodyPr/>
          <a:lstStyle/>
          <a:p>
            <a:r>
              <a:rPr lang="en-US" dirty="0"/>
              <a:t>Care Access for New Americans</a:t>
            </a:r>
          </a:p>
          <a:p>
            <a:pPr lvl="1"/>
            <a:r>
              <a:rPr lang="en-US" dirty="0"/>
              <a:t>International Institute</a:t>
            </a:r>
          </a:p>
          <a:p>
            <a:pPr lvl="1"/>
            <a:r>
              <a:rPr lang="en-US" dirty="0"/>
              <a:t>Bilingual International Assistant Services</a:t>
            </a:r>
          </a:p>
          <a:p>
            <a:r>
              <a:rPr lang="en-US" dirty="0"/>
              <a:t>Project Success</a:t>
            </a:r>
          </a:p>
          <a:p>
            <a:pPr lvl="1"/>
            <a:r>
              <a:rPr lang="en-US" dirty="0"/>
              <a:t>Places for People</a:t>
            </a:r>
          </a:p>
          <a:p>
            <a:pPr lvl="1"/>
            <a:r>
              <a:rPr lang="en-US" dirty="0"/>
              <a:t>University of Missouri – Center for Trauma Recovery</a:t>
            </a:r>
          </a:p>
          <a:p>
            <a:r>
              <a:rPr lang="en-US" dirty="0"/>
              <a:t>Behavioral Health Network</a:t>
            </a:r>
          </a:p>
          <a:p>
            <a:pPr lvl="1"/>
            <a:r>
              <a:rPr lang="en-US" dirty="0"/>
              <a:t>Dunnica Sobering Support Center funding to be repurposed for Healing for Recovery Medical Respite</a:t>
            </a:r>
          </a:p>
        </p:txBody>
      </p:sp>
      <p:sp>
        <p:nvSpPr>
          <p:cNvPr id="4" name="Slide Number Placeholder 3">
            <a:extLst>
              <a:ext uri="{FF2B5EF4-FFF2-40B4-BE49-F238E27FC236}">
                <a16:creationId xmlns:a16="http://schemas.microsoft.com/office/drawing/2014/main" id="{500DE888-B717-DCD7-AE08-EE6704490B0C}"/>
              </a:ext>
            </a:extLst>
          </p:cNvPr>
          <p:cNvSpPr>
            <a:spLocks noGrp="1"/>
          </p:cNvSpPr>
          <p:nvPr>
            <p:ph type="sldNum" sz="quarter" idx="4"/>
          </p:nvPr>
        </p:nvSpPr>
        <p:spPr/>
        <p:txBody>
          <a:bodyPr/>
          <a:lstStyle/>
          <a:p>
            <a:fld id="{287F944C-6315-6042-840E-B3BFFC821D31}" type="slidenum">
              <a:rPr lang="en-US" smtClean="0"/>
              <a:pPr/>
              <a:t>18</a:t>
            </a:fld>
            <a:endParaRPr lang="en-US" dirty="0"/>
          </a:p>
        </p:txBody>
      </p:sp>
    </p:spTree>
    <p:extLst>
      <p:ext uri="{BB962C8B-B14F-4D97-AF65-F5344CB8AC3E}">
        <p14:creationId xmlns:p14="http://schemas.microsoft.com/office/powerpoint/2010/main" val="212952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0FD0-E547-D919-7646-3471B1D508DC}"/>
              </a:ext>
            </a:extLst>
          </p:cNvPr>
          <p:cNvSpPr>
            <a:spLocks noGrp="1"/>
          </p:cNvSpPr>
          <p:nvPr>
            <p:ph type="title"/>
          </p:nvPr>
        </p:nvSpPr>
        <p:spPr>
          <a:xfrm>
            <a:off x="457200" y="127000"/>
            <a:ext cx="8229600" cy="853613"/>
          </a:xfrm>
        </p:spPr>
        <p:txBody>
          <a:bodyPr anchor="b">
            <a:normAutofit/>
          </a:bodyPr>
          <a:lstStyle/>
          <a:p>
            <a:r>
              <a:rPr lang="en-US" dirty="0"/>
              <a:t>Emerging Needs</a:t>
            </a:r>
          </a:p>
        </p:txBody>
      </p:sp>
      <p:sp>
        <p:nvSpPr>
          <p:cNvPr id="4" name="Slide Number Placeholder 3">
            <a:extLst>
              <a:ext uri="{FF2B5EF4-FFF2-40B4-BE49-F238E27FC236}">
                <a16:creationId xmlns:a16="http://schemas.microsoft.com/office/drawing/2014/main" id="{A25EE1B0-B333-E245-A59F-5BAEFB8AC8D7}"/>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19</a:t>
            </a:fld>
            <a:endParaRPr lang="en-US" dirty="0"/>
          </a:p>
        </p:txBody>
      </p:sp>
      <p:graphicFrame>
        <p:nvGraphicFramePr>
          <p:cNvPr id="6" name="Content Placeholder 2">
            <a:extLst>
              <a:ext uri="{FF2B5EF4-FFF2-40B4-BE49-F238E27FC236}">
                <a16:creationId xmlns:a16="http://schemas.microsoft.com/office/drawing/2014/main" id="{102CD0B4-569C-4591-4DEA-843C6BD3EAFD}"/>
              </a:ext>
            </a:extLst>
          </p:cNvPr>
          <p:cNvGraphicFramePr>
            <a:graphicFrameLocks noGrp="1"/>
          </p:cNvGraphicFramePr>
          <p:nvPr>
            <p:ph idx="1"/>
            <p:extLst>
              <p:ext uri="{D42A27DB-BD31-4B8C-83A1-F6EECF244321}">
                <p14:modId xmlns:p14="http://schemas.microsoft.com/office/powerpoint/2010/main" val="3382250896"/>
              </p:ext>
            </p:extLst>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33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C1FFB-3672-4F41-9C9E-C252EF0CF26E}"/>
              </a:ext>
            </a:extLst>
          </p:cNvPr>
          <p:cNvSpPr>
            <a:spLocks noGrp="1"/>
          </p:cNvSpPr>
          <p:nvPr>
            <p:ph type="title"/>
          </p:nvPr>
        </p:nvSpPr>
        <p:spPr>
          <a:xfrm>
            <a:off x="457200" y="127000"/>
            <a:ext cx="8229600" cy="853613"/>
          </a:xfrm>
        </p:spPr>
        <p:txBody>
          <a:bodyPr anchor="b">
            <a:normAutofit/>
          </a:bodyPr>
          <a:lstStyle/>
          <a:p>
            <a:r>
              <a:rPr lang="en-US" dirty="0"/>
              <a:t>Orientation Topic Areas</a:t>
            </a:r>
          </a:p>
        </p:txBody>
      </p:sp>
      <p:sp>
        <p:nvSpPr>
          <p:cNvPr id="11" name="Slide Number Placeholder 3">
            <a:extLst>
              <a:ext uri="{FF2B5EF4-FFF2-40B4-BE49-F238E27FC236}">
                <a16:creationId xmlns:a16="http://schemas.microsoft.com/office/drawing/2014/main" id="{856DF97F-E435-37D1-1E27-A35E69A59B7D}"/>
              </a:ext>
            </a:extLst>
          </p:cNvPr>
          <p:cNvSpPr>
            <a:spLocks noGrp="1"/>
          </p:cNvSpPr>
          <p:nvPr>
            <p:ph type="sldNum" sz="quarter" idx="4"/>
          </p:nvPr>
        </p:nvSpPr>
        <p:spPr>
          <a:xfrm>
            <a:off x="6641292" y="6356350"/>
            <a:ext cx="2133600" cy="365125"/>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graphicFrame>
        <p:nvGraphicFramePr>
          <p:cNvPr id="7" name="Content Placeholder 4">
            <a:extLst>
              <a:ext uri="{FF2B5EF4-FFF2-40B4-BE49-F238E27FC236}">
                <a16:creationId xmlns:a16="http://schemas.microsoft.com/office/drawing/2014/main" id="{42A30F89-F7B1-B4E8-A476-636A36EEA851}"/>
              </a:ext>
            </a:extLst>
          </p:cNvPr>
          <p:cNvGraphicFramePr>
            <a:graphicFrameLocks noGrp="1"/>
          </p:cNvGraphicFramePr>
          <p:nvPr>
            <p:ph idx="1"/>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C9C1-DD83-06F0-D2F9-215DAADEE2D6}"/>
              </a:ext>
            </a:extLst>
          </p:cNvPr>
          <p:cNvSpPr>
            <a:spLocks noGrp="1"/>
          </p:cNvSpPr>
          <p:nvPr>
            <p:ph type="title"/>
          </p:nvPr>
        </p:nvSpPr>
        <p:spPr/>
        <p:txBody>
          <a:bodyPr/>
          <a:lstStyle/>
          <a:p>
            <a:r>
              <a:rPr lang="en-US" dirty="0"/>
              <a:t>Permanent Supportive Housing</a:t>
            </a:r>
          </a:p>
        </p:txBody>
      </p:sp>
      <p:sp>
        <p:nvSpPr>
          <p:cNvPr id="6" name="Slide Number Placeholder 5">
            <a:extLst>
              <a:ext uri="{FF2B5EF4-FFF2-40B4-BE49-F238E27FC236}">
                <a16:creationId xmlns:a16="http://schemas.microsoft.com/office/drawing/2014/main" id="{8F6C3134-AA14-3A6D-45C8-9E5113F43B18}"/>
              </a:ext>
            </a:extLst>
          </p:cNvPr>
          <p:cNvSpPr>
            <a:spLocks noGrp="1"/>
          </p:cNvSpPr>
          <p:nvPr>
            <p:ph type="sldNum" sz="quarter" idx="4"/>
          </p:nvPr>
        </p:nvSpPr>
        <p:spPr/>
        <p:txBody>
          <a:bodyPr/>
          <a:lstStyle/>
          <a:p>
            <a:fld id="{287F944C-6315-6042-840E-B3BFFC821D31}" type="slidenum">
              <a:rPr lang="en-US" smtClean="0"/>
              <a:pPr/>
              <a:t>20</a:t>
            </a:fld>
            <a:endParaRPr lang="en-US" dirty="0"/>
          </a:p>
        </p:txBody>
      </p:sp>
      <p:pic>
        <p:nvPicPr>
          <p:cNvPr id="7" name="Content Placeholder 6">
            <a:extLst>
              <a:ext uri="{FF2B5EF4-FFF2-40B4-BE49-F238E27FC236}">
                <a16:creationId xmlns:a16="http://schemas.microsoft.com/office/drawing/2014/main" id="{5B29F70D-75BE-3A91-8212-F2AEF78A1B3B}"/>
              </a:ext>
            </a:extLst>
          </p:cNvPr>
          <p:cNvPicPr>
            <a:picLocks noGrp="1" noChangeAspect="1"/>
          </p:cNvPicPr>
          <p:nvPr>
            <p:ph sz="half" idx="1"/>
          </p:nvPr>
        </p:nvPicPr>
        <p:blipFill>
          <a:blip r:embed="rId3"/>
          <a:stretch>
            <a:fillRect/>
          </a:stretch>
        </p:blipFill>
        <p:spPr>
          <a:xfrm>
            <a:off x="457201" y="1130300"/>
            <a:ext cx="4038600" cy="3171735"/>
          </a:xfrm>
          <a:prstGeom prst="rect">
            <a:avLst/>
          </a:prstGeom>
        </p:spPr>
      </p:pic>
      <p:sp>
        <p:nvSpPr>
          <p:cNvPr id="8" name="Rectangle 7">
            <a:extLst>
              <a:ext uri="{FF2B5EF4-FFF2-40B4-BE49-F238E27FC236}">
                <a16:creationId xmlns:a16="http://schemas.microsoft.com/office/drawing/2014/main" id="{D564822F-6CFA-8075-90E9-AA0D9262300E}"/>
              </a:ext>
            </a:extLst>
          </p:cNvPr>
          <p:cNvSpPr/>
          <p:nvPr/>
        </p:nvSpPr>
        <p:spPr>
          <a:xfrm>
            <a:off x="369109" y="4394209"/>
            <a:ext cx="4202892" cy="1815882"/>
          </a:xfrm>
          <a:prstGeom prst="rect">
            <a:avLst/>
          </a:prstGeom>
        </p:spPr>
        <p:txBody>
          <a:bodyPr wrap="square">
            <a:spAutoFit/>
          </a:bodyPr>
          <a:lstStyle/>
          <a:p>
            <a:r>
              <a:rPr lang="en-US" sz="1600" b="1" dirty="0">
                <a:solidFill>
                  <a:schemeClr val="tx2"/>
                </a:solidFill>
                <a:latin typeface="Arial" panose="020B0604020202020204" pitchFamily="34" charset="0"/>
                <a:cs typeface="Arial" panose="020B0604020202020204" pitchFamily="34" charset="0"/>
              </a:rPr>
              <a:t>Keyway Center for Diversion and Reentry</a:t>
            </a:r>
          </a:p>
          <a:p>
            <a:r>
              <a:rPr lang="en-US" sz="1600" b="1" i="1" dirty="0">
                <a:solidFill>
                  <a:schemeClr val="tx2"/>
                </a:solidFill>
                <a:latin typeface="Arial" panose="020B0604020202020204" pitchFamily="34" charset="0"/>
                <a:cs typeface="Arial" panose="020B0604020202020204" pitchFamily="34" charset="0"/>
              </a:rPr>
              <a:t>Sharon House (Central West End)</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$250K funding award 2020</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15 units – congregate living</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Low-income, post-incarcerated women who struggle with substance use and behavioral health issues</a:t>
            </a:r>
          </a:p>
        </p:txBody>
      </p:sp>
      <p:sp>
        <p:nvSpPr>
          <p:cNvPr id="13" name="Rectangle 12">
            <a:extLst>
              <a:ext uri="{FF2B5EF4-FFF2-40B4-BE49-F238E27FC236}">
                <a16:creationId xmlns:a16="http://schemas.microsoft.com/office/drawing/2014/main" id="{74225B63-395C-E86F-9DC3-64DA1B5FA49E}"/>
              </a:ext>
            </a:extLst>
          </p:cNvPr>
          <p:cNvSpPr/>
          <p:nvPr/>
        </p:nvSpPr>
        <p:spPr>
          <a:xfrm>
            <a:off x="4640093" y="4394209"/>
            <a:ext cx="4572000" cy="338554"/>
          </a:xfrm>
          <a:prstGeom prst="rect">
            <a:avLst/>
          </a:prstGeom>
        </p:spPr>
        <p:txBody>
          <a:bodyPr>
            <a:spAutoFit/>
          </a:bodyPr>
          <a:lstStyle/>
          <a:p>
            <a:endParaRPr lang="en-US" sz="1600" dirty="0">
              <a:solidFill>
                <a:schemeClr val="tx2"/>
              </a:solidFill>
              <a:latin typeface="Arial" panose="020B0604020202020204" pitchFamily="34" charset="0"/>
              <a:cs typeface="Arial" panose="020B0604020202020204" pitchFamily="34" charset="0"/>
            </a:endParaRPr>
          </a:p>
        </p:txBody>
      </p:sp>
      <p:graphicFrame>
        <p:nvGraphicFramePr>
          <p:cNvPr id="12" name="Content Placeholder 11">
            <a:extLst>
              <a:ext uri="{FF2B5EF4-FFF2-40B4-BE49-F238E27FC236}">
                <a16:creationId xmlns:a16="http://schemas.microsoft.com/office/drawing/2014/main" id="{31817161-354C-4F95-F583-7F1343CAF3E6}"/>
              </a:ext>
            </a:extLst>
          </p:cNvPr>
          <p:cNvGraphicFramePr>
            <a:graphicFrameLocks noGrp="1"/>
          </p:cNvGraphicFramePr>
          <p:nvPr>
            <p:ph sz="half" idx="2"/>
            <p:extLst>
              <p:ext uri="{D42A27DB-BD31-4B8C-83A1-F6EECF244321}">
                <p14:modId xmlns:p14="http://schemas.microsoft.com/office/powerpoint/2010/main" val="3584371763"/>
              </p:ext>
            </p:extLst>
          </p:nvPr>
        </p:nvGraphicFramePr>
        <p:xfrm>
          <a:off x="4648200" y="1130300"/>
          <a:ext cx="4038600" cy="5079788"/>
        </p:xfrm>
        <a:graphic>
          <a:graphicData uri="http://schemas.openxmlformats.org/drawingml/2006/table">
            <a:tbl>
              <a:tblPr/>
              <a:tblGrid>
                <a:gridCol w="2140944">
                  <a:extLst>
                    <a:ext uri="{9D8B030D-6E8A-4147-A177-3AD203B41FA5}">
                      <a16:colId xmlns:a16="http://schemas.microsoft.com/office/drawing/2014/main" val="3236901506"/>
                    </a:ext>
                  </a:extLst>
                </a:gridCol>
                <a:gridCol w="932609">
                  <a:extLst>
                    <a:ext uri="{9D8B030D-6E8A-4147-A177-3AD203B41FA5}">
                      <a16:colId xmlns:a16="http://schemas.microsoft.com/office/drawing/2014/main" val="859741650"/>
                    </a:ext>
                  </a:extLst>
                </a:gridCol>
                <a:gridCol w="421701">
                  <a:extLst>
                    <a:ext uri="{9D8B030D-6E8A-4147-A177-3AD203B41FA5}">
                      <a16:colId xmlns:a16="http://schemas.microsoft.com/office/drawing/2014/main" val="2207791003"/>
                    </a:ext>
                  </a:extLst>
                </a:gridCol>
                <a:gridCol w="543346">
                  <a:extLst>
                    <a:ext uri="{9D8B030D-6E8A-4147-A177-3AD203B41FA5}">
                      <a16:colId xmlns:a16="http://schemas.microsoft.com/office/drawing/2014/main" val="1412256358"/>
                    </a:ext>
                  </a:extLst>
                </a:gridCol>
              </a:tblGrid>
              <a:tr h="492182">
                <a:tc>
                  <a:txBody>
                    <a:bodyPr/>
                    <a:lstStyle/>
                    <a:p>
                      <a:pPr algn="ctr" fontAlgn="b"/>
                      <a:r>
                        <a:rPr lang="en-US" sz="700" b="1" i="0" u="none" strike="noStrike" dirty="0">
                          <a:solidFill>
                            <a:srgbClr val="000000"/>
                          </a:solidFill>
                          <a:effectLst/>
                          <a:latin typeface="Arial" panose="020B0604020202020204" pitchFamily="34" charset="0"/>
                        </a:rPr>
                        <a:t>Agency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dirty="0">
                          <a:solidFill>
                            <a:srgbClr val="000000"/>
                          </a:solidFill>
                          <a:effectLst/>
                          <a:latin typeface="Arial" panose="020B0604020202020204" pitchFamily="34" charset="0"/>
                        </a:rPr>
                        <a:t>Neighborhood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dirty="0">
                          <a:solidFill>
                            <a:srgbClr val="000000"/>
                          </a:solidFill>
                          <a:effectLst/>
                          <a:latin typeface="Arial" panose="020B0604020202020204" pitchFamily="34" charset="0"/>
                        </a:rPr>
                        <a:t>Number of PSH Units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dirty="0">
                          <a:solidFill>
                            <a:srgbClr val="000000"/>
                          </a:solidFill>
                          <a:effectLst/>
                          <a:latin typeface="Arial" panose="020B0604020202020204" pitchFamily="34" charset="0"/>
                        </a:rPr>
                        <a:t>Loan/Grant Amount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628736"/>
                  </a:ext>
                </a:extLst>
              </a:tr>
              <a:tr h="171692">
                <a:tc>
                  <a:txBody>
                    <a:bodyPr/>
                    <a:lstStyle/>
                    <a:p>
                      <a:pPr algn="l" fontAlgn="ctr"/>
                      <a:r>
                        <a:rPr lang="en-US" sz="700" b="0" i="0" u="none" strike="noStrike" dirty="0">
                          <a:solidFill>
                            <a:srgbClr val="000000"/>
                          </a:solidFill>
                          <a:effectLst/>
                          <a:latin typeface="Arial" panose="020B0604020202020204" pitchFamily="34" charset="0"/>
                        </a:rPr>
                        <a:t>Shalom House (agency closed)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Forest Park Southeast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   100,000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1534611838"/>
                  </a:ext>
                </a:extLst>
              </a:tr>
              <a:tr h="171692">
                <a:tc>
                  <a:txBody>
                    <a:bodyPr/>
                    <a:lstStyle/>
                    <a:p>
                      <a:pPr algn="l" fontAlgn="ctr"/>
                      <a:r>
                        <a:rPr lang="en-US" sz="700" b="0" i="0" u="none" strike="noStrike" dirty="0">
                          <a:solidFill>
                            <a:srgbClr val="000000"/>
                          </a:solidFill>
                          <a:effectLst/>
                          <a:latin typeface="Arial" panose="020B0604020202020204" pitchFamily="34" charset="0"/>
                        </a:rPr>
                        <a:t>DOORWAYS Interfaith Residence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Bevo Mill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3748034682"/>
                  </a:ext>
                </a:extLst>
              </a:tr>
              <a:tr h="171692">
                <a:tc>
                  <a:txBody>
                    <a:bodyPr/>
                    <a:lstStyle/>
                    <a:p>
                      <a:pPr algn="l" fontAlgn="ctr"/>
                      <a:r>
                        <a:rPr lang="en-US" sz="700" b="0" i="0" u="none" strike="noStrike" dirty="0">
                          <a:solidFill>
                            <a:srgbClr val="000000"/>
                          </a:solidFill>
                          <a:effectLst/>
                          <a:latin typeface="Arial" panose="020B0604020202020204" pitchFamily="34" charset="0"/>
                        </a:rPr>
                        <a:t>YWCA Metro St. Louis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Midtown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     30,000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2633083188"/>
                  </a:ext>
                </a:extLst>
              </a:tr>
              <a:tr h="171692">
                <a:tc>
                  <a:txBody>
                    <a:bodyPr/>
                    <a:lstStyle/>
                    <a:p>
                      <a:pPr algn="l" fontAlgn="ctr"/>
                      <a:r>
                        <a:rPr lang="en-US" sz="700" b="0" i="0" u="none" strike="noStrike" dirty="0">
                          <a:solidFill>
                            <a:srgbClr val="000000"/>
                          </a:solidFill>
                          <a:effectLst/>
                          <a:latin typeface="Arial" panose="020B0604020202020204" pitchFamily="34" charset="0"/>
                        </a:rPr>
                        <a:t>Queen of Peace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Penrose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   330,000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3094543592"/>
                  </a:ext>
                </a:extLst>
              </a:tr>
              <a:tr h="171692">
                <a:tc>
                  <a:txBody>
                    <a:bodyPr/>
                    <a:lstStyle/>
                    <a:p>
                      <a:pPr algn="l" fontAlgn="ctr"/>
                      <a:r>
                        <a:rPr lang="en-US" sz="700" b="0" i="0" u="none" strike="noStrike" dirty="0">
                          <a:solidFill>
                            <a:srgbClr val="000000"/>
                          </a:solidFill>
                          <a:effectLst/>
                          <a:latin typeface="Arial" panose="020B0604020202020204" pitchFamily="34" charset="0"/>
                        </a:rPr>
                        <a:t>ALM Hopewell Center, Inc.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Central West 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     80,000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580091072"/>
                  </a:ext>
                </a:extLst>
              </a:tr>
              <a:tr h="171692">
                <a:tc>
                  <a:txBody>
                    <a:bodyPr/>
                    <a:lstStyle/>
                    <a:p>
                      <a:pPr algn="l" fontAlgn="ctr"/>
                      <a:r>
                        <a:rPr lang="en-US" sz="700" b="0" i="0" u="none" strike="noStrike" dirty="0">
                          <a:solidFill>
                            <a:srgbClr val="000000"/>
                          </a:solidFill>
                          <a:effectLst/>
                          <a:latin typeface="Arial" panose="020B0604020202020204" pitchFamily="34" charset="0"/>
                        </a:rPr>
                        <a:t>Grace Hill Settlement House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College Hill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   150,000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1342159952"/>
                  </a:ext>
                </a:extLst>
              </a:tr>
              <a:tr h="171692">
                <a:tc>
                  <a:txBody>
                    <a:bodyPr/>
                    <a:lstStyle/>
                    <a:p>
                      <a:pPr algn="l" fontAlgn="ctr"/>
                      <a:r>
                        <a:rPr lang="en-US" sz="700" b="0" i="0" u="none" strike="noStrike" dirty="0">
                          <a:solidFill>
                            <a:srgbClr val="000000"/>
                          </a:solidFill>
                          <a:effectLst/>
                          <a:latin typeface="Arial" panose="020B0604020202020204" pitchFamily="34" charset="0"/>
                        </a:rPr>
                        <a:t>Preferred Family Healthcare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l" fontAlgn="ctr"/>
                      <a:r>
                        <a:rPr lang="en-US" sz="700" b="0" i="0" u="none" strike="noStrike" dirty="0">
                          <a:solidFill>
                            <a:srgbClr val="000000"/>
                          </a:solidFill>
                          <a:effectLst/>
                          <a:latin typeface="Arial" panose="020B0604020202020204" pitchFamily="34" charset="0"/>
                        </a:rPr>
                        <a:t>St. Louis 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tc>
                  <a:txBody>
                    <a:bodyPr/>
                    <a:lstStyle/>
                    <a:p>
                      <a:pPr algn="r" fontAlgn="ctr"/>
                      <a:r>
                        <a:rPr lang="en-US" sz="700" b="0" i="0" u="none" strike="noStrike" dirty="0">
                          <a:solidFill>
                            <a:srgbClr val="000000"/>
                          </a:solidFill>
                          <a:effectLst/>
                          <a:latin typeface="Arial" panose="020B0604020202020204" pitchFamily="34" charset="0"/>
                        </a:rPr>
                        <a:t> $   291,180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4096884470"/>
                  </a:ext>
                </a:extLst>
              </a:tr>
              <a:tr h="171692">
                <a:tc>
                  <a:txBody>
                    <a:bodyPr/>
                    <a:lstStyle/>
                    <a:p>
                      <a:pPr algn="l" fontAlgn="ctr"/>
                      <a:r>
                        <a:rPr lang="en-US" sz="700" b="0" i="0" u="none" strike="noStrike" dirty="0">
                          <a:solidFill>
                            <a:srgbClr val="000000"/>
                          </a:solidFill>
                          <a:effectLst/>
                          <a:latin typeface="Arial" panose="020B0604020202020204" pitchFamily="34" charset="0"/>
                        </a:rPr>
                        <a:t>Peter &amp; Paul Community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Benton Park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256886"/>
                  </a:ext>
                </a:extLst>
              </a:tr>
              <a:tr h="171692">
                <a:tc>
                  <a:txBody>
                    <a:bodyPr/>
                    <a:lstStyle/>
                    <a:p>
                      <a:pPr algn="l" fontAlgn="ctr"/>
                      <a:r>
                        <a:rPr lang="en-US" sz="700" b="0" i="0" u="none" strike="noStrike" dirty="0">
                          <a:solidFill>
                            <a:srgbClr val="000000"/>
                          </a:solidFill>
                          <a:effectLst/>
                          <a:latin typeface="Arial" panose="020B0604020202020204" pitchFamily="34" charset="0"/>
                        </a:rPr>
                        <a:t>Horizon Housing Development Company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College Hill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86,000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647689"/>
                  </a:ext>
                </a:extLst>
              </a:tr>
              <a:tr h="171692">
                <a:tc>
                  <a:txBody>
                    <a:bodyPr/>
                    <a:lstStyle/>
                    <a:p>
                      <a:pPr algn="l" fontAlgn="ctr"/>
                      <a:r>
                        <a:rPr lang="en-US" sz="700" b="0" i="0" u="none" strike="noStrike" dirty="0">
                          <a:solidFill>
                            <a:srgbClr val="000000"/>
                          </a:solidFill>
                          <a:effectLst/>
                          <a:latin typeface="Arial" panose="020B0604020202020204" pitchFamily="34" charset="0"/>
                        </a:rPr>
                        <a:t>Queen of Peace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Tower Grove South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270,712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219271"/>
                  </a:ext>
                </a:extLst>
              </a:tr>
              <a:tr h="171692">
                <a:tc>
                  <a:txBody>
                    <a:bodyPr/>
                    <a:lstStyle/>
                    <a:p>
                      <a:pPr algn="l" fontAlgn="ctr"/>
                      <a:r>
                        <a:rPr lang="en-US" sz="700" b="0" i="0" u="none" strike="noStrike" dirty="0">
                          <a:solidFill>
                            <a:srgbClr val="000000"/>
                          </a:solidFill>
                          <a:effectLst/>
                          <a:latin typeface="Arial" panose="020B0604020202020204" pitchFamily="34" charset="0"/>
                        </a:rPr>
                        <a:t>Gateway Housing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Dutchtown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215,000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470373"/>
                  </a:ext>
                </a:extLst>
              </a:tr>
              <a:tr h="171692">
                <a:tc>
                  <a:txBody>
                    <a:bodyPr/>
                    <a:lstStyle/>
                    <a:p>
                      <a:pPr algn="l" fontAlgn="ctr"/>
                      <a:r>
                        <a:rPr lang="en-US" sz="700" b="0" i="0" u="none" strike="noStrike" dirty="0">
                          <a:solidFill>
                            <a:srgbClr val="000000"/>
                          </a:solidFill>
                          <a:effectLst/>
                          <a:latin typeface="Arial" panose="020B0604020202020204" pitchFamily="34" charset="0"/>
                        </a:rPr>
                        <a:t>Depaul, USA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Benton Park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916447"/>
                  </a:ext>
                </a:extLst>
              </a:tr>
              <a:tr h="171692">
                <a:tc>
                  <a:txBody>
                    <a:bodyPr/>
                    <a:lstStyle/>
                    <a:p>
                      <a:pPr algn="l" fontAlgn="ctr"/>
                      <a:r>
                        <a:rPr lang="en-US" sz="700" b="0" i="0" u="none" strike="noStrike" dirty="0">
                          <a:solidFill>
                            <a:srgbClr val="000000"/>
                          </a:solidFill>
                          <a:effectLst/>
                          <a:latin typeface="Arial" panose="020B0604020202020204" pitchFamily="34" charset="0"/>
                        </a:rPr>
                        <a:t>Gateway Housing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Hamilton Heights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955851"/>
                  </a:ext>
                </a:extLst>
              </a:tr>
              <a:tr h="171692">
                <a:tc>
                  <a:txBody>
                    <a:bodyPr/>
                    <a:lstStyle/>
                    <a:p>
                      <a:pPr algn="l" fontAlgn="ctr"/>
                      <a:r>
                        <a:rPr lang="en-US" sz="700" b="0" i="0" u="none" strike="noStrike" dirty="0">
                          <a:solidFill>
                            <a:srgbClr val="000000"/>
                          </a:solidFill>
                          <a:effectLst/>
                          <a:latin typeface="Arial" panose="020B0604020202020204" pitchFamily="34" charset="0"/>
                        </a:rPr>
                        <a:t>Horizon Housing Development Company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Penrose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167,000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041605"/>
                  </a:ext>
                </a:extLst>
              </a:tr>
              <a:tr h="171692">
                <a:tc>
                  <a:txBody>
                    <a:bodyPr/>
                    <a:lstStyle/>
                    <a:p>
                      <a:pPr algn="l" fontAlgn="ctr"/>
                      <a:r>
                        <a:rPr lang="en-US" sz="700" b="0" i="0" u="none" strike="noStrike" dirty="0">
                          <a:solidFill>
                            <a:srgbClr val="000000"/>
                          </a:solidFill>
                          <a:effectLst/>
                          <a:latin typeface="Arial" panose="020B0604020202020204" pitchFamily="34" charset="0"/>
                        </a:rPr>
                        <a:t>Gateway Housing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Tower Grove South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580947"/>
                  </a:ext>
                </a:extLst>
              </a:tr>
              <a:tr h="171692">
                <a:tc>
                  <a:txBody>
                    <a:bodyPr/>
                    <a:lstStyle/>
                    <a:p>
                      <a:pPr algn="l" fontAlgn="ctr"/>
                      <a:r>
                        <a:rPr lang="en-US" sz="700" b="0" i="0" u="none" strike="noStrike" dirty="0">
                          <a:solidFill>
                            <a:srgbClr val="000000"/>
                          </a:solidFill>
                          <a:effectLst/>
                          <a:latin typeface="Arial" panose="020B0604020202020204" pitchFamily="34" charset="0"/>
                        </a:rPr>
                        <a:t>Keyway Center for Diversion and Reentry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Central West 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26115"/>
                  </a:ext>
                </a:extLst>
              </a:tr>
              <a:tr h="171692">
                <a:tc>
                  <a:txBody>
                    <a:bodyPr/>
                    <a:lstStyle/>
                    <a:p>
                      <a:pPr algn="l" fontAlgn="ctr"/>
                      <a:r>
                        <a:rPr lang="en-US" sz="700" b="0" i="0" u="none" strike="noStrike" dirty="0">
                          <a:solidFill>
                            <a:srgbClr val="000000"/>
                          </a:solidFill>
                          <a:effectLst/>
                          <a:latin typeface="Arial" panose="020B0604020202020204" pitchFamily="34" charset="0"/>
                        </a:rPr>
                        <a:t>Gateway Housing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Dutchtown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121,000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359231"/>
                  </a:ext>
                </a:extLst>
              </a:tr>
              <a:tr h="171692">
                <a:tc>
                  <a:txBody>
                    <a:bodyPr/>
                    <a:lstStyle/>
                    <a:p>
                      <a:pPr algn="l" fontAlgn="ctr"/>
                      <a:r>
                        <a:rPr lang="en-US" sz="700" b="0" i="0" u="none" strike="noStrike" dirty="0">
                          <a:solidFill>
                            <a:srgbClr val="000000"/>
                          </a:solidFill>
                          <a:effectLst/>
                          <a:latin typeface="Arial" panose="020B0604020202020204" pitchFamily="34" charset="0"/>
                        </a:rPr>
                        <a:t>Horizon Housing Development Company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Carondelet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20515"/>
                  </a:ext>
                </a:extLst>
              </a:tr>
              <a:tr h="171692">
                <a:tc>
                  <a:txBody>
                    <a:bodyPr/>
                    <a:lstStyle/>
                    <a:p>
                      <a:pPr algn="l" fontAlgn="ctr"/>
                      <a:r>
                        <a:rPr lang="en-US" sz="700" b="0" i="0" u="none" strike="noStrike" dirty="0">
                          <a:solidFill>
                            <a:srgbClr val="000000"/>
                          </a:solidFill>
                          <a:effectLst/>
                          <a:latin typeface="Arial" panose="020B0604020202020204" pitchFamily="34" charset="0"/>
                        </a:rPr>
                        <a:t>Criminal Justice Ministry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Dutchtown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473824"/>
                  </a:ext>
                </a:extLst>
              </a:tr>
              <a:tr h="171692">
                <a:tc>
                  <a:txBody>
                    <a:bodyPr/>
                    <a:lstStyle/>
                    <a:p>
                      <a:pPr algn="l" fontAlgn="ctr"/>
                      <a:r>
                        <a:rPr lang="en-US" sz="700" b="0" i="0" u="none" strike="noStrike" dirty="0">
                          <a:solidFill>
                            <a:srgbClr val="000000"/>
                          </a:solidFill>
                          <a:effectLst/>
                          <a:latin typeface="Arial" panose="020B0604020202020204" pitchFamily="34" charset="0"/>
                        </a:rPr>
                        <a:t>DOORWAYS Interfaith Residence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JeffVanderLou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092785"/>
                  </a:ext>
                </a:extLst>
              </a:tr>
              <a:tr h="171692">
                <a:tc>
                  <a:txBody>
                    <a:bodyPr/>
                    <a:lstStyle/>
                    <a:p>
                      <a:pPr algn="l" fontAlgn="ctr"/>
                      <a:r>
                        <a:rPr lang="en-US" sz="700" b="0" i="0" u="none" strike="noStrike" dirty="0">
                          <a:solidFill>
                            <a:srgbClr val="000000"/>
                          </a:solidFill>
                          <a:effectLst/>
                          <a:latin typeface="Arial" panose="020B0604020202020204" pitchFamily="34" charset="0"/>
                        </a:rPr>
                        <a:t>DOORWAYS Interfaith Residence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JeffVanderLou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262218"/>
                  </a:ext>
                </a:extLst>
              </a:tr>
              <a:tr h="467000">
                <a:tc>
                  <a:txBody>
                    <a:bodyPr/>
                    <a:lstStyle/>
                    <a:p>
                      <a:pPr algn="l" fontAlgn="ctr"/>
                      <a:r>
                        <a:rPr lang="en-US" sz="700" b="0" i="0" u="none" strike="noStrike" dirty="0">
                          <a:solidFill>
                            <a:srgbClr val="000000"/>
                          </a:solidFill>
                          <a:effectLst/>
                          <a:latin typeface="Arial" panose="020B0604020202020204" pitchFamily="34" charset="0"/>
                        </a:rPr>
                        <a:t>Gateway Housing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panose="020B0604020202020204" pitchFamily="34" charset="0"/>
                        </a:rPr>
                        <a:t>Shaw, Forest Park Southeast, Marine Villa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767503"/>
                  </a:ext>
                </a:extLst>
              </a:tr>
              <a:tr h="343382">
                <a:tc>
                  <a:txBody>
                    <a:bodyPr/>
                    <a:lstStyle/>
                    <a:p>
                      <a:pPr algn="l" fontAlgn="ctr"/>
                      <a:r>
                        <a:rPr lang="en-US" sz="700" b="0" i="0" u="none" strike="noStrike" dirty="0">
                          <a:solidFill>
                            <a:srgbClr val="000000"/>
                          </a:solidFill>
                          <a:effectLst/>
                          <a:latin typeface="Arial" panose="020B0604020202020204" pitchFamily="34" charset="0"/>
                        </a:rPr>
                        <a:t>Lutheran Development Group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4D7"/>
                    </a:solidFill>
                  </a:tcPr>
                </a:tc>
                <a:tc>
                  <a:txBody>
                    <a:bodyPr/>
                    <a:lstStyle/>
                    <a:p>
                      <a:pPr algn="l" fontAlgn="ctr"/>
                      <a:r>
                        <a:rPr lang="en-US" sz="700" b="0" i="0" u="none" strike="noStrike" dirty="0">
                          <a:solidFill>
                            <a:srgbClr val="000000"/>
                          </a:solidFill>
                          <a:effectLst/>
                          <a:latin typeface="Arial" panose="020B0604020202020204" pitchFamily="34" charset="0"/>
                        </a:rPr>
                        <a:t>Dutchtown, Gravois Park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4D7"/>
                    </a:solidFill>
                  </a:tcPr>
                </a:tc>
                <a:tc>
                  <a:txBody>
                    <a:bodyPr/>
                    <a:lstStyle/>
                    <a:p>
                      <a:pPr algn="r" fontAlgn="ctr"/>
                      <a:r>
                        <a:rPr lang="en-US" sz="7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4D7"/>
                    </a:solidFill>
                  </a:tcPr>
                </a:tc>
                <a:tc>
                  <a:txBody>
                    <a:bodyPr/>
                    <a:lstStyle/>
                    <a:p>
                      <a:pPr algn="r" fontAlgn="ctr"/>
                      <a:r>
                        <a:rPr lang="en-US" sz="700" b="0" i="0" u="none" strike="noStrike" dirty="0">
                          <a:solidFill>
                            <a:srgbClr val="000000"/>
                          </a:solidFill>
                          <a:effectLst/>
                          <a:latin typeface="Arial" panose="020B0604020202020204" pitchFamily="34" charset="0"/>
                        </a:rPr>
                        <a:t> $   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F4D7"/>
                    </a:solidFill>
                  </a:tcPr>
                </a:tc>
                <a:extLst>
                  <a:ext uri="{0D108BD9-81ED-4DB2-BD59-A6C34878D82A}">
                    <a16:rowId xmlns:a16="http://schemas.microsoft.com/office/drawing/2014/main" val="952451390"/>
                  </a:ext>
                </a:extLst>
              </a:tr>
              <a:tr h="171692">
                <a:tc>
                  <a:txBody>
                    <a:bodyPr/>
                    <a:lstStyle/>
                    <a:p>
                      <a:pPr algn="l" fontAlgn="b"/>
                      <a:r>
                        <a:rPr lang="en-US" sz="700" b="1" i="0" u="none" strike="noStrike" dirty="0">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a:solidFill>
                            <a:srgbClr val="000000"/>
                          </a:solidFill>
                          <a:effectLst/>
                          <a:latin typeface="Arial" panose="020B0604020202020204" pitchFamily="34" charset="0"/>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a:solidFill>
                            <a:srgbClr val="000000"/>
                          </a:solidFill>
                          <a:effectLst/>
                          <a:latin typeface="Arial" panose="020B0604020202020204" pitchFamily="34" charset="0"/>
                        </a:rPr>
                        <a:t> $4,640,892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43280"/>
                  </a:ext>
                </a:extLst>
              </a:tr>
            </a:tbl>
          </a:graphicData>
        </a:graphic>
      </p:graphicFrame>
    </p:spTree>
    <p:extLst>
      <p:ext uri="{BB962C8B-B14F-4D97-AF65-F5344CB8AC3E}">
        <p14:creationId xmlns:p14="http://schemas.microsoft.com/office/powerpoint/2010/main" val="246067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7F41-6F77-B154-231A-0A789F11948F}"/>
              </a:ext>
            </a:extLst>
          </p:cNvPr>
          <p:cNvSpPr>
            <a:spLocks noGrp="1"/>
          </p:cNvSpPr>
          <p:nvPr>
            <p:ph type="title"/>
          </p:nvPr>
        </p:nvSpPr>
        <p:spPr>
          <a:xfrm>
            <a:off x="459453" y="1682700"/>
            <a:ext cx="8225094" cy="1746300"/>
          </a:xfrm>
        </p:spPr>
        <p:txBody>
          <a:bodyPr/>
          <a:lstStyle/>
          <a:p>
            <a:pPr algn="ctr"/>
            <a:r>
              <a:rPr lang="en-US" sz="4400" dirty="0"/>
              <a:t>Strategic Initiatives</a:t>
            </a:r>
          </a:p>
        </p:txBody>
      </p:sp>
      <p:sp>
        <p:nvSpPr>
          <p:cNvPr id="5" name="Slide Number Placeholder 4">
            <a:extLst>
              <a:ext uri="{FF2B5EF4-FFF2-40B4-BE49-F238E27FC236}">
                <a16:creationId xmlns:a16="http://schemas.microsoft.com/office/drawing/2014/main" id="{5C35E749-C7FA-4F59-100C-DE63BE94FC23}"/>
              </a:ext>
            </a:extLst>
          </p:cNvPr>
          <p:cNvSpPr>
            <a:spLocks noGrp="1"/>
          </p:cNvSpPr>
          <p:nvPr>
            <p:ph type="sldNum" sz="quarter" idx="4"/>
          </p:nvPr>
        </p:nvSpPr>
        <p:spPr/>
        <p:txBody>
          <a:bodyPr/>
          <a:lstStyle/>
          <a:p>
            <a:fld id="{287F944C-6315-6042-840E-B3BFFC821D31}" type="slidenum">
              <a:rPr lang="en-US" smtClean="0"/>
              <a:pPr/>
              <a:t>21</a:t>
            </a:fld>
            <a:endParaRPr lang="en-US" dirty="0"/>
          </a:p>
        </p:txBody>
      </p:sp>
    </p:spTree>
    <p:extLst>
      <p:ext uri="{BB962C8B-B14F-4D97-AF65-F5344CB8AC3E}">
        <p14:creationId xmlns:p14="http://schemas.microsoft.com/office/powerpoint/2010/main" val="61680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3769-2B13-8AE6-3143-AD56DDA10804}"/>
              </a:ext>
            </a:extLst>
          </p:cNvPr>
          <p:cNvSpPr>
            <a:spLocks noGrp="1"/>
          </p:cNvSpPr>
          <p:nvPr>
            <p:ph type="title"/>
          </p:nvPr>
        </p:nvSpPr>
        <p:spPr/>
        <p:txBody>
          <a:bodyPr/>
          <a:lstStyle/>
          <a:p>
            <a:r>
              <a:rPr lang="en-US" dirty="0"/>
              <a:t>Strategic Initiatives</a:t>
            </a:r>
          </a:p>
        </p:txBody>
      </p:sp>
      <p:sp>
        <p:nvSpPr>
          <p:cNvPr id="3" name="Content Placeholder 2">
            <a:extLst>
              <a:ext uri="{FF2B5EF4-FFF2-40B4-BE49-F238E27FC236}">
                <a16:creationId xmlns:a16="http://schemas.microsoft.com/office/drawing/2014/main" id="{51272C17-BB95-D2C0-4ECC-C1157270D521}"/>
              </a:ext>
            </a:extLst>
          </p:cNvPr>
          <p:cNvSpPr>
            <a:spLocks noGrp="1"/>
          </p:cNvSpPr>
          <p:nvPr>
            <p:ph idx="1"/>
          </p:nvPr>
        </p:nvSpPr>
        <p:spPr>
          <a:xfrm>
            <a:off x="457200" y="2644703"/>
            <a:ext cx="8229600" cy="3493050"/>
          </a:xfrm>
        </p:spPr>
        <p:txBody>
          <a:bodyPr/>
          <a:lstStyle/>
          <a:p>
            <a:pPr marL="0" indent="0">
              <a:buNone/>
            </a:pPr>
            <a:r>
              <a:rPr lang="en-US" sz="1700" b="1" dirty="0"/>
              <a:t>Role:</a:t>
            </a:r>
            <a:r>
              <a:rPr lang="en-US" sz="1700" dirty="0"/>
              <a:t> </a:t>
            </a:r>
            <a:r>
              <a:rPr lang="en-US" sz="1700" i="0" dirty="0">
                <a:effectLst/>
                <a:latin typeface="Arial" panose="020B0604020202020204" pitchFamily="34" charset="0"/>
                <a:cs typeface="Arial" panose="020B0604020202020204" pitchFamily="34" charset="0"/>
              </a:rPr>
              <a:t>The System of Care (SOC) is a collaborative network of agencies, families, and youth focused on the total health of children and families with, or at risk for, serious emotional disorders.</a:t>
            </a:r>
            <a:r>
              <a:rPr lang="en-US" sz="1700" b="0" i="0" dirty="0">
                <a:effectLst/>
                <a:latin typeface="Noto Serif" panose="020B0604020202020204" pitchFamily="18" charset="0"/>
              </a:rPr>
              <a:t> </a:t>
            </a:r>
            <a:r>
              <a:rPr lang="en-US" sz="1700" b="0" i="0" dirty="0">
                <a:effectLst/>
                <a:latin typeface="Arial" panose="020B0604020202020204" pitchFamily="34" charset="0"/>
                <a:cs typeface="Arial" panose="020B0604020202020204" pitchFamily="34" charset="0"/>
              </a:rPr>
              <a:t>The SOC supports a family-driven, youth-guided approach to care.  Youth of color and LGBTQI youth experience significant disparities in homelessness, therefore MHB’s 3</a:t>
            </a:r>
            <a:r>
              <a:rPr lang="en-US" sz="1700" b="0" i="0" baseline="30000" dirty="0">
                <a:effectLst/>
                <a:latin typeface="Arial" panose="020B0604020202020204" pitchFamily="34" charset="0"/>
                <a:cs typeface="Arial" panose="020B0604020202020204" pitchFamily="34" charset="0"/>
              </a:rPr>
              <a:t>rd</a:t>
            </a:r>
            <a:r>
              <a:rPr lang="en-US" sz="1700" b="0" i="0" dirty="0">
                <a:effectLst/>
                <a:latin typeface="Arial" panose="020B0604020202020204" pitchFamily="34" charset="0"/>
                <a:cs typeface="Arial" panose="020B0604020202020204" pitchFamily="34" charset="0"/>
              </a:rPr>
              <a:t> SAMHSA Federal Cooperative Agreement will focus on these populations.</a:t>
            </a:r>
            <a:endParaRPr lang="en-US" sz="1700" dirty="0">
              <a:latin typeface="Arial" panose="020B0604020202020204" pitchFamily="34" charset="0"/>
              <a:cs typeface="Arial" panose="020B0604020202020204" pitchFamily="34" charset="0"/>
            </a:endParaRPr>
          </a:p>
          <a:p>
            <a:pPr marL="0" indent="0">
              <a:buNone/>
            </a:pPr>
            <a:r>
              <a:rPr lang="en-US" sz="1700" b="1" dirty="0"/>
              <a:t>Funding:</a:t>
            </a:r>
            <a:r>
              <a:rPr lang="en-US" sz="1700" dirty="0"/>
              <a:t> Substance Abuse and Mental Health Services Administration Cooperative Agreement; $997,909 annually for 4 years through September 29, 2027.</a:t>
            </a:r>
          </a:p>
          <a:p>
            <a:pPr marL="0" indent="0">
              <a:buNone/>
            </a:pPr>
            <a:r>
              <a:rPr lang="en-US" sz="1700" b="1" dirty="0"/>
              <a:t>Key Partners: </a:t>
            </a:r>
            <a:r>
              <a:rPr lang="en-US" sz="1700" dirty="0"/>
              <a:t>Vision for Children at Risk, St. Louis Queer Support Helpline, Behavioral Health Response, Youth In Need, Motivating Purpose with Education and Readiness (MPWER), Keys to Knowledge and Action, Missouri Institute for Mental Health</a:t>
            </a:r>
          </a:p>
        </p:txBody>
      </p:sp>
      <p:sp>
        <p:nvSpPr>
          <p:cNvPr id="6" name="Slide Number Placeholder 5">
            <a:extLst>
              <a:ext uri="{FF2B5EF4-FFF2-40B4-BE49-F238E27FC236}">
                <a16:creationId xmlns:a16="http://schemas.microsoft.com/office/drawing/2014/main" id="{502FF5BF-68FF-E5F2-324C-7614F608BC7E}"/>
              </a:ext>
            </a:extLst>
          </p:cNvPr>
          <p:cNvSpPr>
            <a:spLocks noGrp="1"/>
          </p:cNvSpPr>
          <p:nvPr>
            <p:ph type="sldNum" sz="quarter" idx="4"/>
          </p:nvPr>
        </p:nvSpPr>
        <p:spPr/>
        <p:txBody>
          <a:bodyPr/>
          <a:lstStyle/>
          <a:p>
            <a:fld id="{287F944C-6315-6042-840E-B3BFFC821D31}" type="slidenum">
              <a:rPr lang="en-US" smtClean="0"/>
              <a:pPr/>
              <a:t>22</a:t>
            </a:fld>
            <a:endParaRPr lang="en-US" dirty="0"/>
          </a:p>
        </p:txBody>
      </p:sp>
      <p:pic>
        <p:nvPicPr>
          <p:cNvPr id="11" name="Content Placeholder 7" descr="SOC Logo">
            <a:extLst>
              <a:ext uri="{FF2B5EF4-FFF2-40B4-BE49-F238E27FC236}">
                <a16:creationId xmlns:a16="http://schemas.microsoft.com/office/drawing/2014/main" id="{042153F4-BF0C-1FC6-9D86-3D0D5134B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 y="-245729"/>
            <a:ext cx="8470135" cy="4763498"/>
          </a:xfrm>
          <a:prstGeom prst="rect">
            <a:avLst/>
          </a:prstGeom>
        </p:spPr>
      </p:pic>
    </p:spTree>
    <p:extLst>
      <p:ext uri="{BB962C8B-B14F-4D97-AF65-F5344CB8AC3E}">
        <p14:creationId xmlns:p14="http://schemas.microsoft.com/office/powerpoint/2010/main" val="54430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4A75-08FE-A8D0-3ACA-66EA27D8EFB1}"/>
              </a:ext>
            </a:extLst>
          </p:cNvPr>
          <p:cNvSpPr>
            <a:spLocks noGrp="1"/>
          </p:cNvSpPr>
          <p:nvPr>
            <p:ph type="title"/>
          </p:nvPr>
        </p:nvSpPr>
        <p:spPr>
          <a:xfrm>
            <a:off x="457200" y="127000"/>
            <a:ext cx="8229600" cy="853613"/>
          </a:xfrm>
        </p:spPr>
        <p:txBody>
          <a:bodyPr anchor="b">
            <a:normAutofit/>
          </a:bodyPr>
          <a:lstStyle/>
          <a:p>
            <a:r>
              <a:rPr lang="en-US" dirty="0"/>
              <a:t>Strategic Initiatives</a:t>
            </a:r>
          </a:p>
        </p:txBody>
      </p:sp>
      <p:sp>
        <p:nvSpPr>
          <p:cNvPr id="3" name="Content Placeholder 2">
            <a:extLst>
              <a:ext uri="{FF2B5EF4-FFF2-40B4-BE49-F238E27FC236}">
                <a16:creationId xmlns:a16="http://schemas.microsoft.com/office/drawing/2014/main" id="{158AAF6D-0480-C673-C1A2-82784C22A7FE}"/>
              </a:ext>
            </a:extLst>
          </p:cNvPr>
          <p:cNvSpPr>
            <a:spLocks noGrp="1"/>
          </p:cNvSpPr>
          <p:nvPr>
            <p:ph sz="half" idx="2"/>
          </p:nvPr>
        </p:nvSpPr>
        <p:spPr>
          <a:xfrm>
            <a:off x="4771292" y="3300230"/>
            <a:ext cx="4038600" cy="2800847"/>
          </a:xfrm>
        </p:spPr>
        <p:txBody>
          <a:bodyPr>
            <a:normAutofit/>
          </a:bodyPr>
          <a:lstStyle/>
          <a:p>
            <a:pPr marL="0" indent="0">
              <a:buNone/>
            </a:pPr>
            <a:r>
              <a:rPr lang="en-US" sz="1800" b="1" dirty="0"/>
              <a:t>St. Louis Area Violence Prevention Commission Funding:</a:t>
            </a:r>
          </a:p>
          <a:p>
            <a:pPr lvl="1">
              <a:buFont typeface="Arial" panose="020B0604020202020204" pitchFamily="34" charset="0"/>
              <a:buChar char="•"/>
            </a:pPr>
            <a:r>
              <a:rPr lang="en-US" dirty="0"/>
              <a:t>Missouri Foundation for Health $500,000 over 5 years</a:t>
            </a:r>
          </a:p>
          <a:p>
            <a:pPr lvl="1">
              <a:buFont typeface="Arial" panose="020B0604020202020204" pitchFamily="34" charset="0"/>
              <a:buChar char="•"/>
            </a:pPr>
            <a:r>
              <a:rPr lang="en-US" dirty="0"/>
              <a:t>City of St. Louis Department of Health $1,000,000 over 5 years</a:t>
            </a:r>
          </a:p>
          <a:p>
            <a:pPr lvl="1">
              <a:buFont typeface="Arial" panose="020B0604020202020204" pitchFamily="34" charset="0"/>
              <a:buChar char="•"/>
            </a:pPr>
            <a:r>
              <a:rPr lang="en-US" dirty="0"/>
              <a:t>Saint Louis MHB $40,000 annually</a:t>
            </a:r>
          </a:p>
        </p:txBody>
      </p:sp>
      <p:sp>
        <p:nvSpPr>
          <p:cNvPr id="4" name="Slide Number Placeholder 3">
            <a:extLst>
              <a:ext uri="{FF2B5EF4-FFF2-40B4-BE49-F238E27FC236}">
                <a16:creationId xmlns:a16="http://schemas.microsoft.com/office/drawing/2014/main" id="{31098D85-48FC-74E0-B2CC-5F83E9D690AC}"/>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23</a:t>
            </a:fld>
            <a:endParaRPr lang="en-US" dirty="0"/>
          </a:p>
        </p:txBody>
      </p:sp>
      <p:sp>
        <p:nvSpPr>
          <p:cNvPr id="8" name="TextBox 7">
            <a:extLst>
              <a:ext uri="{FF2B5EF4-FFF2-40B4-BE49-F238E27FC236}">
                <a16:creationId xmlns:a16="http://schemas.microsoft.com/office/drawing/2014/main" id="{568E8D95-2AEC-6418-CCAE-67A0CCB036E4}"/>
              </a:ext>
            </a:extLst>
          </p:cNvPr>
          <p:cNvSpPr txBox="1"/>
          <p:nvPr/>
        </p:nvSpPr>
        <p:spPr>
          <a:xfrm>
            <a:off x="457200" y="3300231"/>
            <a:ext cx="4191000" cy="2585323"/>
          </a:xfrm>
          <a:prstGeom prst="rect">
            <a:avLst/>
          </a:prstGeom>
          <a:noFill/>
        </p:spPr>
        <p:txBody>
          <a:bodyPr wrap="square" rtlCol="0">
            <a:spAutoFit/>
          </a:bodyPr>
          <a:lstStyle/>
          <a:p>
            <a:pPr algn="l" fontAlgn="base"/>
            <a:r>
              <a:rPr lang="en-US" b="1" i="0" dirty="0">
                <a:solidFill>
                  <a:srgbClr val="000000"/>
                </a:solidFill>
                <a:effectLst/>
                <a:latin typeface="Arial" panose="020B0604020202020204" pitchFamily="34" charset="0"/>
                <a:cs typeface="Arial" panose="020B0604020202020204" pitchFamily="34" charset="0"/>
              </a:rPr>
              <a:t>Role: </a:t>
            </a:r>
            <a:r>
              <a:rPr lang="en-US" b="0" i="0" dirty="0">
                <a:solidFill>
                  <a:srgbClr val="000000"/>
                </a:solidFill>
                <a:effectLst/>
                <a:latin typeface="Arial" panose="020B0604020202020204" pitchFamily="34" charset="0"/>
                <a:cs typeface="Arial" panose="020B0604020202020204" pitchFamily="34" charset="0"/>
              </a:rPr>
              <a:t>To align, convene, communicate, and connect the organizations addressing Gun Violence Prevention and Reduction.</a:t>
            </a:r>
          </a:p>
          <a:p>
            <a:pPr algn="l" fontAlgn="base"/>
            <a:r>
              <a:rPr lang="en-US" b="0" i="0" dirty="0">
                <a:solidFill>
                  <a:srgbClr val="000000"/>
                </a:solidFill>
                <a:effectLst/>
                <a:latin typeface="Arial" panose="020B0604020202020204" pitchFamily="34" charset="0"/>
                <a:cs typeface="Arial" panose="020B0604020202020204" pitchFamily="34" charset="0"/>
              </a:rPr>
              <a:t>​</a:t>
            </a:r>
          </a:p>
          <a:p>
            <a:pPr algn="l" fontAlgn="base"/>
            <a:r>
              <a:rPr lang="en-US" b="1" i="0" dirty="0">
                <a:solidFill>
                  <a:srgbClr val="000000"/>
                </a:solidFill>
                <a:effectLst/>
                <a:latin typeface="Arial" panose="020B0604020202020204" pitchFamily="34" charset="0"/>
                <a:cs typeface="Arial" panose="020B0604020202020204" pitchFamily="34" charset="0"/>
              </a:rPr>
              <a:t>Goal: </a:t>
            </a:r>
            <a:r>
              <a:rPr lang="en-US" b="0" i="0" dirty="0">
                <a:solidFill>
                  <a:srgbClr val="000000"/>
                </a:solidFill>
                <a:effectLst/>
                <a:latin typeface="Arial" panose="020B0604020202020204" pitchFamily="34" charset="0"/>
                <a:cs typeface="Arial" panose="020B0604020202020204" pitchFamily="34" charset="0"/>
              </a:rPr>
              <a:t>A reduction in gun related crimes, injuries, and deaths throughout the St. Louis Region focusing on high-risk youth.​</a:t>
            </a:r>
          </a:p>
        </p:txBody>
      </p:sp>
      <p:pic>
        <p:nvPicPr>
          <p:cNvPr id="9" name="Picture 8" descr="Logo&#10;&#10;Description automatically generated">
            <a:extLst>
              <a:ext uri="{FF2B5EF4-FFF2-40B4-BE49-F238E27FC236}">
                <a16:creationId xmlns:a16="http://schemas.microsoft.com/office/drawing/2014/main" id="{E8A81667-AD73-FD72-D48C-F5B9FE61B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296" y="1175092"/>
            <a:ext cx="4038600" cy="1605343"/>
          </a:xfrm>
          <a:prstGeom prst="rect">
            <a:avLst/>
          </a:prstGeom>
          <a:noFill/>
        </p:spPr>
      </p:pic>
    </p:spTree>
    <p:extLst>
      <p:ext uri="{BB962C8B-B14F-4D97-AF65-F5344CB8AC3E}">
        <p14:creationId xmlns:p14="http://schemas.microsoft.com/office/powerpoint/2010/main" val="118106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C300EB-4EC0-8C85-4AC2-6BB4E05E334B}"/>
              </a:ext>
            </a:extLst>
          </p:cNvPr>
          <p:cNvSpPr>
            <a:spLocks noGrp="1"/>
          </p:cNvSpPr>
          <p:nvPr>
            <p:ph type="title"/>
          </p:nvPr>
        </p:nvSpPr>
        <p:spPr/>
        <p:txBody>
          <a:bodyPr/>
          <a:lstStyle/>
          <a:p>
            <a:r>
              <a:rPr lang="en-US" dirty="0"/>
              <a:t>Strategic Initiatives</a:t>
            </a:r>
          </a:p>
        </p:txBody>
      </p:sp>
      <p:sp>
        <p:nvSpPr>
          <p:cNvPr id="8" name="Content Placeholder 7">
            <a:extLst>
              <a:ext uri="{FF2B5EF4-FFF2-40B4-BE49-F238E27FC236}">
                <a16:creationId xmlns:a16="http://schemas.microsoft.com/office/drawing/2014/main" id="{9880EFAA-C8C1-3D87-AB34-BDD143A3AD65}"/>
              </a:ext>
            </a:extLst>
          </p:cNvPr>
          <p:cNvSpPr>
            <a:spLocks noGrp="1"/>
          </p:cNvSpPr>
          <p:nvPr>
            <p:ph idx="1"/>
          </p:nvPr>
        </p:nvSpPr>
        <p:spPr>
          <a:xfrm>
            <a:off x="545292" y="2384477"/>
            <a:ext cx="8229600" cy="5831835"/>
          </a:xfrm>
        </p:spPr>
        <p:txBody>
          <a:bodyPr/>
          <a:lstStyle/>
          <a:p>
            <a:pPr marL="0" indent="0">
              <a:spcBef>
                <a:spcPts val="0"/>
              </a:spcBef>
              <a:buNone/>
            </a:pPr>
            <a:endParaRPr lang="en-US" sz="2000" b="1" dirty="0">
              <a:solidFill>
                <a:schemeClr val="accent1"/>
              </a:solidFill>
            </a:endParaRPr>
          </a:p>
          <a:p>
            <a:pPr marL="0" indent="0">
              <a:spcBef>
                <a:spcPts val="0"/>
              </a:spcBef>
              <a:buNone/>
            </a:pPr>
            <a:r>
              <a:rPr lang="en-US" sz="2000" b="1" dirty="0"/>
              <a:t>Role:</a:t>
            </a:r>
            <a:r>
              <a:rPr lang="en-US" sz="2000" dirty="0"/>
              <a:t> Coordinate the community-level response to nonfatal shootings</a:t>
            </a:r>
          </a:p>
          <a:p>
            <a:pPr marL="0" indent="0">
              <a:spcBef>
                <a:spcPts val="0"/>
              </a:spcBef>
              <a:buNone/>
            </a:pPr>
            <a:endParaRPr lang="en-US" sz="2000" dirty="0"/>
          </a:p>
          <a:p>
            <a:pPr marL="0" indent="0">
              <a:spcBef>
                <a:spcPts val="0"/>
              </a:spcBef>
              <a:buNone/>
            </a:pPr>
            <a:r>
              <a:rPr lang="en-US" sz="2000" b="1" dirty="0"/>
              <a:t>Funding:</a:t>
            </a:r>
            <a:r>
              <a:rPr lang="en-US" sz="2000" dirty="0"/>
              <a:t> 1-Year Substance Abuse and Mental Health Services Administration Community Project Grant; $600,000 for FFY23 with 12-month no-cost extension</a:t>
            </a:r>
          </a:p>
          <a:p>
            <a:pPr marL="0" indent="0">
              <a:spcBef>
                <a:spcPts val="0"/>
              </a:spcBef>
              <a:buNone/>
            </a:pPr>
            <a:endParaRPr lang="en-US" sz="2000" dirty="0"/>
          </a:p>
          <a:p>
            <a:pPr marL="0" indent="0">
              <a:spcBef>
                <a:spcPts val="0"/>
              </a:spcBef>
              <a:buNone/>
            </a:pPr>
            <a:r>
              <a:rPr lang="en-US" sz="2000" b="1" dirty="0"/>
              <a:t>Key Partners: </a:t>
            </a:r>
            <a:r>
              <a:rPr lang="en-US" sz="2000" dirty="0"/>
              <a:t>Provident Behavioral Health, Safe Streets Safe Neighborhoods, Conversions Global Marketing, Haven of Light School of Mental Health, Crime Victim Center, InPower Institute, Power4STL, St. Louis Community Health Worker Coalition, United Way 211</a:t>
            </a:r>
          </a:p>
          <a:p>
            <a:pPr>
              <a:spcBef>
                <a:spcPts val="0"/>
              </a:spcBef>
            </a:pPr>
            <a:endParaRPr lang="en-US" dirty="0"/>
          </a:p>
        </p:txBody>
      </p:sp>
      <p:sp>
        <p:nvSpPr>
          <p:cNvPr id="6" name="Slide Number Placeholder 5">
            <a:extLst>
              <a:ext uri="{FF2B5EF4-FFF2-40B4-BE49-F238E27FC236}">
                <a16:creationId xmlns:a16="http://schemas.microsoft.com/office/drawing/2014/main" id="{ADCA37D1-5990-0E7B-9603-2042AE0CDFCE}"/>
              </a:ext>
            </a:extLst>
          </p:cNvPr>
          <p:cNvSpPr>
            <a:spLocks noGrp="1"/>
          </p:cNvSpPr>
          <p:nvPr>
            <p:ph type="sldNum" sz="quarter" idx="4"/>
          </p:nvPr>
        </p:nvSpPr>
        <p:spPr/>
        <p:txBody>
          <a:bodyPr/>
          <a:lstStyle/>
          <a:p>
            <a:fld id="{287F944C-6315-6042-840E-B3BFFC821D31}" type="slidenum">
              <a:rPr lang="en-US" smtClean="0"/>
              <a:pPr/>
              <a:t>24</a:t>
            </a:fld>
            <a:endParaRPr lang="en-US" dirty="0"/>
          </a:p>
        </p:txBody>
      </p:sp>
      <p:pic>
        <p:nvPicPr>
          <p:cNvPr id="2" name="Picture 1">
            <a:extLst>
              <a:ext uri="{FF2B5EF4-FFF2-40B4-BE49-F238E27FC236}">
                <a16:creationId xmlns:a16="http://schemas.microsoft.com/office/drawing/2014/main" id="{676CF197-24D3-7369-F5D8-07602D4ED6DA}"/>
              </a:ext>
            </a:extLst>
          </p:cNvPr>
          <p:cNvPicPr>
            <a:picLocks noChangeAspect="1"/>
          </p:cNvPicPr>
          <p:nvPr/>
        </p:nvPicPr>
        <p:blipFill>
          <a:blip r:embed="rId3"/>
          <a:stretch>
            <a:fillRect/>
          </a:stretch>
        </p:blipFill>
        <p:spPr>
          <a:xfrm>
            <a:off x="545292" y="1394308"/>
            <a:ext cx="1869504" cy="741598"/>
          </a:xfrm>
          <a:prstGeom prst="rect">
            <a:avLst/>
          </a:prstGeom>
        </p:spPr>
      </p:pic>
      <p:sp>
        <p:nvSpPr>
          <p:cNvPr id="4" name="TextBox 3">
            <a:extLst>
              <a:ext uri="{FF2B5EF4-FFF2-40B4-BE49-F238E27FC236}">
                <a16:creationId xmlns:a16="http://schemas.microsoft.com/office/drawing/2014/main" id="{6CD430C8-41F5-3ADB-3EEE-09E90B438556}"/>
              </a:ext>
            </a:extLst>
          </p:cNvPr>
          <p:cNvSpPr txBox="1"/>
          <p:nvPr/>
        </p:nvSpPr>
        <p:spPr>
          <a:xfrm>
            <a:off x="2552472" y="1304909"/>
            <a:ext cx="604623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A05DBB"/>
              </a:buClr>
              <a:buSzTx/>
              <a:buFont typeface="Arial"/>
              <a:buNone/>
              <a:tabLst/>
              <a:defRPr/>
            </a:pPr>
            <a:r>
              <a:rPr kumimoji="0" lang="en-US" sz="2400" b="1" i="0" u="none" strike="noStrike" kern="1200" cap="none" spc="0" normalizeH="0" baseline="0" noProof="0" dirty="0">
                <a:ln>
                  <a:noFill/>
                </a:ln>
                <a:solidFill>
                  <a:schemeClr val="tx2"/>
                </a:solidFill>
                <a:effectLst/>
                <a:uLnTx/>
                <a:uFillTx/>
                <a:latin typeface="Arial"/>
                <a:ea typeface="+mn-ea"/>
                <a:cs typeface="Arial"/>
              </a:rPr>
              <a:t>Gun Violence Response Network with Mental Health Access Project</a:t>
            </a:r>
          </a:p>
        </p:txBody>
      </p:sp>
    </p:spTree>
    <p:extLst>
      <p:ext uri="{BB962C8B-B14F-4D97-AF65-F5344CB8AC3E}">
        <p14:creationId xmlns:p14="http://schemas.microsoft.com/office/powerpoint/2010/main" val="93366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2AD680-0B5E-9E1D-07E3-84820B3E9F96}"/>
              </a:ext>
            </a:extLst>
          </p:cNvPr>
          <p:cNvSpPr>
            <a:spLocks noGrp="1"/>
          </p:cNvSpPr>
          <p:nvPr>
            <p:ph type="title"/>
          </p:nvPr>
        </p:nvSpPr>
        <p:spPr/>
        <p:txBody>
          <a:bodyPr/>
          <a:lstStyle/>
          <a:p>
            <a:r>
              <a:rPr lang="en-US" dirty="0"/>
              <a:t>Federal Grants, Fiscal Sponsorships &amp; Other Significant Funding Partnerships</a:t>
            </a:r>
          </a:p>
        </p:txBody>
      </p:sp>
      <p:graphicFrame>
        <p:nvGraphicFramePr>
          <p:cNvPr id="9" name="Content Placeholder 8">
            <a:extLst>
              <a:ext uri="{FF2B5EF4-FFF2-40B4-BE49-F238E27FC236}">
                <a16:creationId xmlns:a16="http://schemas.microsoft.com/office/drawing/2014/main" id="{627C542C-CA8C-9708-7065-99067380A81C}"/>
              </a:ext>
            </a:extLst>
          </p:cNvPr>
          <p:cNvGraphicFramePr>
            <a:graphicFrameLocks noGrp="1"/>
          </p:cNvGraphicFramePr>
          <p:nvPr>
            <p:ph idx="1"/>
            <p:extLst>
              <p:ext uri="{D42A27DB-BD31-4B8C-83A1-F6EECF244321}">
                <p14:modId xmlns:p14="http://schemas.microsoft.com/office/powerpoint/2010/main" val="1393696387"/>
              </p:ext>
            </p:extLst>
          </p:nvPr>
        </p:nvGraphicFramePr>
        <p:xfrm>
          <a:off x="1419726" y="1103552"/>
          <a:ext cx="6581272" cy="4954746"/>
        </p:xfrm>
        <a:graphic>
          <a:graphicData uri="http://schemas.openxmlformats.org/drawingml/2006/table">
            <a:tbl>
              <a:tblPr firstRow="1" firstCol="1" bandRow="1"/>
              <a:tblGrid>
                <a:gridCol w="1096644">
                  <a:extLst>
                    <a:ext uri="{9D8B030D-6E8A-4147-A177-3AD203B41FA5}">
                      <a16:colId xmlns:a16="http://schemas.microsoft.com/office/drawing/2014/main" val="2139977658"/>
                    </a:ext>
                  </a:extLst>
                </a:gridCol>
                <a:gridCol w="1096644">
                  <a:extLst>
                    <a:ext uri="{9D8B030D-6E8A-4147-A177-3AD203B41FA5}">
                      <a16:colId xmlns:a16="http://schemas.microsoft.com/office/drawing/2014/main" val="1266523251"/>
                    </a:ext>
                  </a:extLst>
                </a:gridCol>
                <a:gridCol w="1096644">
                  <a:extLst>
                    <a:ext uri="{9D8B030D-6E8A-4147-A177-3AD203B41FA5}">
                      <a16:colId xmlns:a16="http://schemas.microsoft.com/office/drawing/2014/main" val="516706496"/>
                    </a:ext>
                  </a:extLst>
                </a:gridCol>
                <a:gridCol w="1096644">
                  <a:extLst>
                    <a:ext uri="{9D8B030D-6E8A-4147-A177-3AD203B41FA5}">
                      <a16:colId xmlns:a16="http://schemas.microsoft.com/office/drawing/2014/main" val="2968407649"/>
                    </a:ext>
                  </a:extLst>
                </a:gridCol>
                <a:gridCol w="1097348">
                  <a:extLst>
                    <a:ext uri="{9D8B030D-6E8A-4147-A177-3AD203B41FA5}">
                      <a16:colId xmlns:a16="http://schemas.microsoft.com/office/drawing/2014/main" val="701961946"/>
                    </a:ext>
                  </a:extLst>
                </a:gridCol>
                <a:gridCol w="1097348">
                  <a:extLst>
                    <a:ext uri="{9D8B030D-6E8A-4147-A177-3AD203B41FA5}">
                      <a16:colId xmlns:a16="http://schemas.microsoft.com/office/drawing/2014/main" val="1777515721"/>
                    </a:ext>
                  </a:extLst>
                </a:gridCol>
              </a:tblGrid>
              <a:tr h="596783">
                <a:tc>
                  <a:txBody>
                    <a:bodyPr/>
                    <a:lstStyle/>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Federal Grants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Backbone Organization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Cooperative Agreement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Fiscal Sponsor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Local Government Fund Distribution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6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DMH Partnership for Medicaid Match</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918941925"/>
                  </a:ext>
                </a:extLst>
              </a:tr>
              <a:tr h="1956108">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New SAMHSA SOC 4-YR Cooperative Agreement 9/23 – 9/27</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 Louis Area Violence Prevention Commission</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Director is MHB staff member</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Housed at MHB</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City of St. Louis Senior Fund</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Housed at MHB</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Provide services of MHB Controller</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 Louis Area Violence Prevention Commission</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City Community Development Administration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American Rescue Plan Act COVID-19 Federal relief funding for early childhood providers</a:t>
                      </a: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(distributed in FY23)</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Adolescent C-STAR program offered by Preferred Family Healthcare</a:t>
                      </a: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(funded annually since 2007)</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085511"/>
                  </a:ext>
                </a:extLst>
              </a:tr>
              <a:tr h="1805072">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SAMHSA Community Funded Project VPC Gun Violence Response Network 1-YR Grant</a:t>
                      </a: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9/22 – 9/23</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12-month no-cost extension thru 9/24</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City of St. Louis Office of Violence Prevention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900" i="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National League of Cities Reimaging Public Safety 2-year grant 9/22 – 9/24</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407487"/>
                  </a:ext>
                </a:extLst>
              </a:tr>
              <a:tr h="596783">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VPC APRA 5-YR Youth Safe Space Grant 11/21 – 12/26</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b="1"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9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19" marR="76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26828"/>
                  </a:ext>
                </a:extLst>
              </a:tr>
            </a:tbl>
          </a:graphicData>
        </a:graphic>
      </p:graphicFrame>
      <p:sp>
        <p:nvSpPr>
          <p:cNvPr id="6" name="Slide Number Placeholder 5">
            <a:extLst>
              <a:ext uri="{FF2B5EF4-FFF2-40B4-BE49-F238E27FC236}">
                <a16:creationId xmlns:a16="http://schemas.microsoft.com/office/drawing/2014/main" id="{6BC14BE9-4FDE-7B47-556B-522FB462D54F}"/>
              </a:ext>
            </a:extLst>
          </p:cNvPr>
          <p:cNvSpPr>
            <a:spLocks noGrp="1"/>
          </p:cNvSpPr>
          <p:nvPr>
            <p:ph type="sldNum" sz="quarter" idx="4"/>
          </p:nvPr>
        </p:nvSpPr>
        <p:spPr/>
        <p:txBody>
          <a:bodyPr/>
          <a:lstStyle/>
          <a:p>
            <a:fld id="{287F944C-6315-6042-840E-B3BFFC821D31}" type="slidenum">
              <a:rPr lang="en-US" smtClean="0"/>
              <a:pPr/>
              <a:t>25</a:t>
            </a:fld>
            <a:endParaRPr lang="en-US" dirty="0"/>
          </a:p>
        </p:txBody>
      </p:sp>
    </p:spTree>
    <p:extLst>
      <p:ext uri="{BB962C8B-B14F-4D97-AF65-F5344CB8AC3E}">
        <p14:creationId xmlns:p14="http://schemas.microsoft.com/office/powerpoint/2010/main" val="3984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61B0-5708-685C-C0A8-D4EC54737B53}"/>
              </a:ext>
            </a:extLst>
          </p:cNvPr>
          <p:cNvSpPr>
            <a:spLocks noGrp="1"/>
          </p:cNvSpPr>
          <p:nvPr>
            <p:ph type="title"/>
          </p:nvPr>
        </p:nvSpPr>
        <p:spPr>
          <a:xfrm>
            <a:off x="459453" y="1903479"/>
            <a:ext cx="8225094" cy="1746300"/>
          </a:xfrm>
        </p:spPr>
        <p:txBody>
          <a:bodyPr/>
          <a:lstStyle/>
          <a:p>
            <a:pPr algn="ctr">
              <a:lnSpc>
                <a:spcPct val="108000"/>
              </a:lnSpc>
            </a:pPr>
            <a:r>
              <a:rPr lang="en-US" sz="4400" dirty="0"/>
              <a:t>Allocations and </a:t>
            </a:r>
            <a:br>
              <a:rPr lang="en-US" sz="4400" dirty="0"/>
            </a:br>
            <a:r>
              <a:rPr lang="en-US" sz="4400" dirty="0"/>
              <a:t>Grant Making</a:t>
            </a:r>
          </a:p>
        </p:txBody>
      </p:sp>
      <p:sp>
        <p:nvSpPr>
          <p:cNvPr id="5" name="Slide Number Placeholder 4">
            <a:extLst>
              <a:ext uri="{FF2B5EF4-FFF2-40B4-BE49-F238E27FC236}">
                <a16:creationId xmlns:a16="http://schemas.microsoft.com/office/drawing/2014/main" id="{9B62F950-85C4-B891-BF94-78DCB8BB1834}"/>
              </a:ext>
            </a:extLst>
          </p:cNvPr>
          <p:cNvSpPr>
            <a:spLocks noGrp="1"/>
          </p:cNvSpPr>
          <p:nvPr>
            <p:ph type="sldNum" sz="quarter" idx="4"/>
          </p:nvPr>
        </p:nvSpPr>
        <p:spPr/>
        <p:txBody>
          <a:bodyPr/>
          <a:lstStyle/>
          <a:p>
            <a:fld id="{287F944C-6315-6042-840E-B3BFFC821D31}" type="slidenum">
              <a:rPr lang="en-US" smtClean="0"/>
              <a:pPr/>
              <a:t>26</a:t>
            </a:fld>
            <a:endParaRPr lang="en-US" dirty="0"/>
          </a:p>
        </p:txBody>
      </p:sp>
    </p:spTree>
    <p:extLst>
      <p:ext uri="{BB962C8B-B14F-4D97-AF65-F5344CB8AC3E}">
        <p14:creationId xmlns:p14="http://schemas.microsoft.com/office/powerpoint/2010/main" val="387310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97D4-C6A9-40BD-B113-8E0E62B96499}"/>
              </a:ext>
            </a:extLst>
          </p:cNvPr>
          <p:cNvSpPr>
            <a:spLocks noGrp="1"/>
          </p:cNvSpPr>
          <p:nvPr>
            <p:ph type="title"/>
          </p:nvPr>
        </p:nvSpPr>
        <p:spPr/>
        <p:txBody>
          <a:bodyPr/>
          <a:lstStyle/>
          <a:p>
            <a:pPr marL="0" indent="0">
              <a:buNone/>
            </a:pPr>
            <a:r>
              <a:rPr lang="en-US" dirty="0">
                <a:latin typeface="+mn-lt"/>
                <a:cs typeface="Arial" panose="020B0604020202020204" pitchFamily="34" charset="0"/>
              </a:rPr>
              <a:t>Equitable and Accessible Grantmaking</a:t>
            </a:r>
            <a:endParaRPr lang="en-US" i="0" dirty="0">
              <a:effectLst/>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CD15DA9E-5CEF-4924-B188-234011429055}"/>
              </a:ext>
            </a:extLst>
          </p:cNvPr>
          <p:cNvSpPr>
            <a:spLocks noGrp="1"/>
          </p:cNvSpPr>
          <p:nvPr>
            <p:ph idx="1"/>
          </p:nvPr>
        </p:nvSpPr>
        <p:spPr/>
        <p:txBody>
          <a:bodyPr/>
          <a:lstStyle/>
          <a:p>
            <a:pPr marL="0" indent="0">
              <a:buNone/>
            </a:pPr>
            <a:r>
              <a:rPr lang="en-US" i="0" dirty="0">
                <a:solidFill>
                  <a:srgbClr val="7030A0"/>
                </a:solidFill>
                <a:effectLst/>
                <a:latin typeface="Arial" panose="020B0604020202020204" pitchFamily="34" charset="0"/>
                <a:cs typeface="Arial" panose="020B0604020202020204" pitchFamily="34" charset="0"/>
              </a:rPr>
              <a:t>Applicants </a:t>
            </a:r>
            <a:r>
              <a:rPr lang="en-US" i="0" u="sng" dirty="0">
                <a:solidFill>
                  <a:srgbClr val="7030A0"/>
                </a:solidFill>
                <a:effectLst/>
                <a:latin typeface="Arial" panose="020B0604020202020204" pitchFamily="34" charset="0"/>
                <a:cs typeface="Arial" panose="020B0604020202020204" pitchFamily="34" charset="0"/>
              </a:rPr>
              <a:t>really</a:t>
            </a:r>
            <a:r>
              <a:rPr lang="en-US" i="0" dirty="0">
                <a:solidFill>
                  <a:srgbClr val="7030A0"/>
                </a:solidFill>
                <a:effectLst/>
                <a:latin typeface="Arial" panose="020B0604020202020204" pitchFamily="34" charset="0"/>
                <a:cs typeface="Arial" panose="020B0604020202020204" pitchFamily="34" charset="0"/>
              </a:rPr>
              <a:t> appreciate the technical assistance and availability of staff</a:t>
            </a:r>
            <a:endParaRPr lang="en-US" b="0" dirty="0">
              <a:solidFill>
                <a:srgbClr val="333E48"/>
              </a:solidFill>
              <a:effectLst/>
              <a:latin typeface="Arial" panose="020B0604020202020204" pitchFamily="34" charset="0"/>
              <a:cs typeface="Arial" panose="020B0604020202020204" pitchFamily="34" charset="0"/>
            </a:endParaRPr>
          </a:p>
          <a:p>
            <a:r>
              <a:rPr lang="en-US" sz="1800" b="0" dirty="0">
                <a:solidFill>
                  <a:srgbClr val="333E48"/>
                </a:solidFill>
                <a:effectLst/>
                <a:latin typeface="Arial" panose="020B0604020202020204" pitchFamily="34" charset="0"/>
                <a:cs typeface="Arial" panose="020B0604020202020204" pitchFamily="34" charset="0"/>
              </a:rPr>
              <a:t>“These ladies met me right where I was in the grant seeking process, which was fairly new. They looked past that and saw the passion I had for the work that I do and they helped me channel that into the correct wording in order to apply for this grant. They were simply amazing; never got frustrated. The ladies were very kind in the way they spoke with me and assisted me. They asked questions to provoke me to think and look at my program in different ways, which was truly helpful.”</a:t>
            </a:r>
          </a:p>
          <a:p>
            <a:r>
              <a:rPr lang="en-US" sz="1800" b="0" i="0" dirty="0">
                <a:solidFill>
                  <a:srgbClr val="333E48"/>
                </a:solidFill>
                <a:effectLst/>
                <a:latin typeface="Arial" panose="020B0604020202020204" pitchFamily="34" charset="0"/>
                <a:cs typeface="Arial" panose="020B0604020202020204" pitchFamily="34" charset="0"/>
              </a:rPr>
              <a:t>“The one-on-one support and level of detail/feedback was extremely helpful. All your work to help us was INCREDIBLE! Not every funder does that, so it was greatly appreciated.”</a:t>
            </a:r>
          </a:p>
          <a:p>
            <a:r>
              <a:rPr lang="en-US" sz="1800" dirty="0">
                <a:solidFill>
                  <a:srgbClr val="333E48"/>
                </a:solidFill>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Staff</a:t>
            </a:r>
            <a:r>
              <a:rPr lang="en-US" sz="1800" b="1" dirty="0">
                <a:solidFill>
                  <a:srgbClr val="7030A0"/>
                </a:solidFill>
                <a:latin typeface="Arial" panose="020B0604020202020204" pitchFamily="34" charset="0"/>
                <a:cs typeface="Arial" panose="020B0604020202020204" pitchFamily="34" charset="0"/>
              </a:rPr>
              <a:t> </a:t>
            </a:r>
            <a:r>
              <a:rPr lang="en-US" sz="1800" dirty="0">
                <a:solidFill>
                  <a:srgbClr val="333E48"/>
                </a:solidFill>
                <a:latin typeface="Arial" panose="020B0604020202020204" pitchFamily="34" charset="0"/>
                <a:cs typeface="Arial" panose="020B0604020202020204" pitchFamily="34" charset="0"/>
              </a:rPr>
              <a:t>listened to our thoughts about expanding the programs we were applying for and provided feedback on ways to structure our budget and application.”</a:t>
            </a:r>
          </a:p>
          <a:p>
            <a:endParaRPr lang="en-US" sz="1800" b="1" i="1" dirty="0"/>
          </a:p>
        </p:txBody>
      </p:sp>
      <p:sp>
        <p:nvSpPr>
          <p:cNvPr id="4" name="Slide Number Placeholder 3">
            <a:extLst>
              <a:ext uri="{FF2B5EF4-FFF2-40B4-BE49-F238E27FC236}">
                <a16:creationId xmlns:a16="http://schemas.microsoft.com/office/drawing/2014/main" id="{EF8379B9-0A7D-4CDA-ACF3-8B3332F7D231}"/>
              </a:ext>
            </a:extLst>
          </p:cNvPr>
          <p:cNvSpPr>
            <a:spLocks noGrp="1"/>
          </p:cNvSpPr>
          <p:nvPr>
            <p:ph type="sldNum" sz="quarter" idx="4"/>
          </p:nvPr>
        </p:nvSpPr>
        <p:spPr/>
        <p:txBody>
          <a:bodyPr/>
          <a:lstStyle/>
          <a:p>
            <a:fld id="{287F944C-6315-6042-840E-B3BFFC821D31}" type="slidenum">
              <a:rPr lang="en-US" smtClean="0"/>
              <a:pPr/>
              <a:t>27</a:t>
            </a:fld>
            <a:endParaRPr lang="en-US" dirty="0"/>
          </a:p>
        </p:txBody>
      </p:sp>
    </p:spTree>
    <p:extLst>
      <p:ext uri="{BB962C8B-B14F-4D97-AF65-F5344CB8AC3E}">
        <p14:creationId xmlns:p14="http://schemas.microsoft.com/office/powerpoint/2010/main" val="2189603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555223" y="3781767"/>
            <a:ext cx="982299" cy="996822"/>
          </a:xfrm>
          <a:prstGeom prst="rect">
            <a:avLst/>
          </a:prstGeom>
        </p:spPr>
      </p:pic>
      <p:pic>
        <p:nvPicPr>
          <p:cNvPr id="4" name="object 4"/>
          <p:cNvPicPr/>
          <p:nvPr/>
        </p:nvPicPr>
        <p:blipFill>
          <a:blip r:embed="rId4" cstate="print"/>
          <a:stretch>
            <a:fillRect/>
          </a:stretch>
        </p:blipFill>
        <p:spPr>
          <a:xfrm>
            <a:off x="6676435" y="3731906"/>
            <a:ext cx="1616615" cy="1054022"/>
          </a:xfrm>
          <a:prstGeom prst="rect">
            <a:avLst/>
          </a:prstGeom>
        </p:spPr>
      </p:pic>
      <p:pic>
        <p:nvPicPr>
          <p:cNvPr id="5" name="object 5"/>
          <p:cNvPicPr/>
          <p:nvPr/>
        </p:nvPicPr>
        <p:blipFill>
          <a:blip r:embed="rId5" cstate="print"/>
          <a:stretch>
            <a:fillRect/>
          </a:stretch>
        </p:blipFill>
        <p:spPr>
          <a:xfrm>
            <a:off x="1873638" y="4129178"/>
            <a:ext cx="1951882" cy="662181"/>
          </a:xfrm>
          <a:prstGeom prst="rect">
            <a:avLst/>
          </a:prstGeom>
        </p:spPr>
      </p:pic>
      <p:pic>
        <p:nvPicPr>
          <p:cNvPr id="6" name="object 6"/>
          <p:cNvPicPr/>
          <p:nvPr/>
        </p:nvPicPr>
        <p:blipFill>
          <a:blip r:embed="rId6" cstate="print"/>
          <a:stretch>
            <a:fillRect/>
          </a:stretch>
        </p:blipFill>
        <p:spPr>
          <a:xfrm>
            <a:off x="1046372" y="5314304"/>
            <a:ext cx="1137619" cy="541681"/>
          </a:xfrm>
          <a:prstGeom prst="rect">
            <a:avLst/>
          </a:prstGeom>
        </p:spPr>
      </p:pic>
      <p:pic>
        <p:nvPicPr>
          <p:cNvPr id="7" name="object 7"/>
          <p:cNvPicPr/>
          <p:nvPr/>
        </p:nvPicPr>
        <p:blipFill>
          <a:blip r:embed="rId7" cstate="print"/>
          <a:stretch>
            <a:fillRect/>
          </a:stretch>
        </p:blipFill>
        <p:spPr>
          <a:xfrm>
            <a:off x="4382426" y="4972796"/>
            <a:ext cx="2133600" cy="612348"/>
          </a:xfrm>
          <a:prstGeom prst="rect">
            <a:avLst/>
          </a:prstGeom>
        </p:spPr>
      </p:pic>
      <p:pic>
        <p:nvPicPr>
          <p:cNvPr id="8" name="object 8"/>
          <p:cNvPicPr/>
          <p:nvPr/>
        </p:nvPicPr>
        <p:blipFill>
          <a:blip r:embed="rId8" cstate="print"/>
          <a:stretch>
            <a:fillRect/>
          </a:stretch>
        </p:blipFill>
        <p:spPr>
          <a:xfrm>
            <a:off x="2819430" y="4867306"/>
            <a:ext cx="1509694" cy="1836115"/>
          </a:xfrm>
          <a:prstGeom prst="rect">
            <a:avLst/>
          </a:prstGeom>
        </p:spPr>
      </p:pic>
      <p:pic>
        <p:nvPicPr>
          <p:cNvPr id="9" name="object 9"/>
          <p:cNvPicPr/>
          <p:nvPr/>
        </p:nvPicPr>
        <p:blipFill>
          <a:blip r:embed="rId9" cstate="print"/>
          <a:stretch>
            <a:fillRect/>
          </a:stretch>
        </p:blipFill>
        <p:spPr>
          <a:xfrm>
            <a:off x="6100041" y="5609873"/>
            <a:ext cx="2133599" cy="492224"/>
          </a:xfrm>
          <a:prstGeom prst="rect">
            <a:avLst/>
          </a:prstGeom>
        </p:spPr>
      </p:pic>
      <p:pic>
        <p:nvPicPr>
          <p:cNvPr id="10" name="object 10"/>
          <p:cNvPicPr/>
          <p:nvPr/>
        </p:nvPicPr>
        <p:blipFill>
          <a:blip r:embed="rId10" cstate="print"/>
          <a:stretch>
            <a:fillRect/>
          </a:stretch>
        </p:blipFill>
        <p:spPr>
          <a:xfrm>
            <a:off x="4296644" y="3757661"/>
            <a:ext cx="2043675" cy="865339"/>
          </a:xfrm>
          <a:prstGeom prst="rect">
            <a:avLst/>
          </a:prstGeom>
        </p:spPr>
      </p:pic>
      <p:sp>
        <p:nvSpPr>
          <p:cNvPr id="11" name="object 11"/>
          <p:cNvSpPr txBox="1"/>
          <p:nvPr/>
        </p:nvSpPr>
        <p:spPr>
          <a:xfrm>
            <a:off x="457200" y="1097173"/>
            <a:ext cx="8229600" cy="2682209"/>
          </a:xfrm>
          <a:prstGeom prst="rect">
            <a:avLst/>
          </a:prstGeom>
        </p:spPr>
        <p:txBody>
          <a:bodyPr vert="horz" wrap="square" lIns="0" tIns="12700" rIns="0" bIns="0" rtlCol="0">
            <a:spAutoFit/>
          </a:bodyPr>
          <a:lstStyle/>
          <a:p>
            <a:pPr marL="12700">
              <a:lnSpc>
                <a:spcPct val="100000"/>
              </a:lnSpc>
              <a:spcBef>
                <a:spcPts val="100"/>
              </a:spcBef>
            </a:pPr>
            <a:r>
              <a:rPr lang="en-US" sz="2000" dirty="0">
                <a:solidFill>
                  <a:srgbClr val="3B3B3B"/>
                </a:solidFill>
                <a:latin typeface="Arial"/>
                <a:cs typeface="Arial"/>
              </a:rPr>
              <a:t> </a:t>
            </a:r>
            <a:r>
              <a:rPr sz="2400" dirty="0">
                <a:solidFill>
                  <a:srgbClr val="3B3B3B"/>
                </a:solidFill>
                <a:latin typeface="Arial"/>
                <a:cs typeface="Arial"/>
              </a:rPr>
              <a:t>Our</a:t>
            </a:r>
            <a:r>
              <a:rPr sz="2400" spc="-30" dirty="0">
                <a:solidFill>
                  <a:srgbClr val="3B3B3B"/>
                </a:solidFill>
                <a:latin typeface="Arial"/>
                <a:cs typeface="Arial"/>
              </a:rPr>
              <a:t> </a:t>
            </a:r>
            <a:r>
              <a:rPr sz="2400" dirty="0">
                <a:solidFill>
                  <a:srgbClr val="3B3B3B"/>
                </a:solidFill>
                <a:latin typeface="Arial"/>
                <a:cs typeface="Arial"/>
              </a:rPr>
              <a:t>Commitment</a:t>
            </a:r>
            <a:r>
              <a:rPr sz="2400" spc="-25" dirty="0">
                <a:solidFill>
                  <a:srgbClr val="3B3B3B"/>
                </a:solidFill>
                <a:latin typeface="Arial"/>
                <a:cs typeface="Arial"/>
              </a:rPr>
              <a:t> </a:t>
            </a:r>
            <a:r>
              <a:rPr sz="2400" dirty="0">
                <a:solidFill>
                  <a:srgbClr val="3B3B3B"/>
                </a:solidFill>
                <a:latin typeface="Arial"/>
                <a:cs typeface="Arial"/>
              </a:rPr>
              <a:t>to</a:t>
            </a:r>
            <a:r>
              <a:rPr sz="2400" spc="-20" dirty="0">
                <a:solidFill>
                  <a:srgbClr val="3B3B3B"/>
                </a:solidFill>
                <a:latin typeface="Arial"/>
                <a:cs typeface="Arial"/>
              </a:rPr>
              <a:t> </a:t>
            </a:r>
            <a:r>
              <a:rPr sz="2400" dirty="0">
                <a:solidFill>
                  <a:srgbClr val="3B3B3B"/>
                </a:solidFill>
                <a:latin typeface="Arial"/>
                <a:cs typeface="Arial"/>
              </a:rPr>
              <a:t>the</a:t>
            </a:r>
            <a:r>
              <a:rPr sz="2400" spc="-20" dirty="0">
                <a:solidFill>
                  <a:srgbClr val="3B3B3B"/>
                </a:solidFill>
                <a:latin typeface="Arial"/>
                <a:cs typeface="Arial"/>
              </a:rPr>
              <a:t> </a:t>
            </a:r>
            <a:r>
              <a:rPr sz="2400" dirty="0">
                <a:solidFill>
                  <a:srgbClr val="3B3B3B"/>
                </a:solidFill>
                <a:latin typeface="Arial"/>
                <a:cs typeface="Arial"/>
              </a:rPr>
              <a:t>Funded</a:t>
            </a:r>
            <a:r>
              <a:rPr sz="2400" spc="-20" dirty="0">
                <a:solidFill>
                  <a:srgbClr val="3B3B3B"/>
                </a:solidFill>
                <a:latin typeface="Arial"/>
                <a:cs typeface="Arial"/>
              </a:rPr>
              <a:t> </a:t>
            </a:r>
            <a:r>
              <a:rPr sz="2400" dirty="0">
                <a:solidFill>
                  <a:srgbClr val="3B3B3B"/>
                </a:solidFill>
                <a:latin typeface="Arial"/>
                <a:cs typeface="Arial"/>
              </a:rPr>
              <a:t>Partner</a:t>
            </a:r>
            <a:r>
              <a:rPr sz="2400" spc="-20" dirty="0">
                <a:solidFill>
                  <a:srgbClr val="3B3B3B"/>
                </a:solidFill>
                <a:latin typeface="Arial"/>
                <a:cs typeface="Arial"/>
              </a:rPr>
              <a:t> </a:t>
            </a:r>
            <a:r>
              <a:rPr sz="2400" spc="-10" dirty="0">
                <a:solidFill>
                  <a:srgbClr val="3B3B3B"/>
                </a:solidFill>
                <a:latin typeface="Arial"/>
                <a:cs typeface="Arial"/>
              </a:rPr>
              <a:t>Experience</a:t>
            </a:r>
            <a:endParaRPr sz="2400" dirty="0">
              <a:latin typeface="Arial"/>
              <a:cs typeface="Arial"/>
            </a:endParaRPr>
          </a:p>
          <a:p>
            <a:pPr marL="700405" indent="-342900">
              <a:lnSpc>
                <a:spcPct val="100000"/>
              </a:lnSpc>
              <a:spcBef>
                <a:spcPts val="1280"/>
              </a:spcBef>
              <a:buClr>
                <a:srgbClr val="A05DBB"/>
              </a:buClr>
              <a:buAutoNum type="arabicPeriod"/>
              <a:tabLst>
                <a:tab pos="699770" algn="l"/>
                <a:tab pos="700405" algn="l"/>
              </a:tabLst>
            </a:pPr>
            <a:r>
              <a:rPr sz="2000" i="1" dirty="0">
                <a:solidFill>
                  <a:srgbClr val="3B3B3B"/>
                </a:solidFill>
                <a:latin typeface="Arial"/>
                <a:cs typeface="Arial"/>
              </a:rPr>
              <a:t>Communication</a:t>
            </a:r>
            <a:r>
              <a:rPr sz="2000" i="1" spc="-40" dirty="0">
                <a:solidFill>
                  <a:srgbClr val="3B3B3B"/>
                </a:solidFill>
                <a:latin typeface="Arial"/>
                <a:cs typeface="Arial"/>
              </a:rPr>
              <a:t> </a:t>
            </a:r>
            <a:r>
              <a:rPr sz="2000" dirty="0">
                <a:solidFill>
                  <a:srgbClr val="3B3B3B"/>
                </a:solidFill>
                <a:latin typeface="Arial"/>
                <a:cs typeface="Arial"/>
              </a:rPr>
              <a:t>–</a:t>
            </a:r>
            <a:r>
              <a:rPr sz="2000" spc="-30" dirty="0">
                <a:solidFill>
                  <a:srgbClr val="3B3B3B"/>
                </a:solidFill>
                <a:latin typeface="Arial"/>
                <a:cs typeface="Arial"/>
              </a:rPr>
              <a:t> </a:t>
            </a:r>
            <a:r>
              <a:rPr sz="2000" dirty="0">
                <a:solidFill>
                  <a:srgbClr val="3B3B3B"/>
                </a:solidFill>
                <a:latin typeface="Arial"/>
                <a:cs typeface="Arial"/>
              </a:rPr>
              <a:t>Staff</a:t>
            </a:r>
            <a:r>
              <a:rPr sz="2000" spc="-30" dirty="0">
                <a:solidFill>
                  <a:srgbClr val="3B3B3B"/>
                </a:solidFill>
                <a:latin typeface="Arial"/>
                <a:cs typeface="Arial"/>
              </a:rPr>
              <a:t> </a:t>
            </a:r>
            <a:r>
              <a:rPr sz="2000" dirty="0">
                <a:solidFill>
                  <a:srgbClr val="3B3B3B"/>
                </a:solidFill>
                <a:latin typeface="Arial"/>
                <a:cs typeface="Arial"/>
              </a:rPr>
              <a:t>Contact,</a:t>
            </a:r>
            <a:r>
              <a:rPr sz="2000" spc="-30" dirty="0">
                <a:solidFill>
                  <a:srgbClr val="3B3B3B"/>
                </a:solidFill>
                <a:latin typeface="Arial"/>
                <a:cs typeface="Arial"/>
              </a:rPr>
              <a:t> </a:t>
            </a:r>
            <a:r>
              <a:rPr sz="2000" dirty="0">
                <a:solidFill>
                  <a:srgbClr val="3B3B3B"/>
                </a:solidFill>
                <a:latin typeface="Arial"/>
                <a:cs typeface="Arial"/>
              </a:rPr>
              <a:t>Prompt</a:t>
            </a:r>
            <a:r>
              <a:rPr sz="2000" spc="-30" dirty="0">
                <a:solidFill>
                  <a:srgbClr val="3B3B3B"/>
                </a:solidFill>
                <a:latin typeface="Arial"/>
                <a:cs typeface="Arial"/>
              </a:rPr>
              <a:t> </a:t>
            </a:r>
            <a:r>
              <a:rPr sz="2000" dirty="0">
                <a:solidFill>
                  <a:srgbClr val="3B3B3B"/>
                </a:solidFill>
                <a:latin typeface="Arial"/>
                <a:cs typeface="Arial"/>
              </a:rPr>
              <a:t>Response,</a:t>
            </a:r>
            <a:r>
              <a:rPr sz="2000" spc="-30" dirty="0">
                <a:solidFill>
                  <a:srgbClr val="3B3B3B"/>
                </a:solidFill>
                <a:latin typeface="Arial"/>
                <a:cs typeface="Arial"/>
              </a:rPr>
              <a:t> </a:t>
            </a:r>
            <a:r>
              <a:rPr sz="2000" dirty="0">
                <a:solidFill>
                  <a:srgbClr val="3B3B3B"/>
                </a:solidFill>
                <a:latin typeface="Arial"/>
                <a:cs typeface="Arial"/>
              </a:rPr>
              <a:t>Proactive</a:t>
            </a:r>
            <a:r>
              <a:rPr sz="2000" spc="-120" dirty="0">
                <a:solidFill>
                  <a:srgbClr val="3B3B3B"/>
                </a:solidFill>
                <a:latin typeface="Arial"/>
                <a:cs typeface="Arial"/>
              </a:rPr>
              <a:t> </a:t>
            </a:r>
            <a:r>
              <a:rPr sz="2000" spc="-10" dirty="0">
                <a:solidFill>
                  <a:srgbClr val="3B3B3B"/>
                </a:solidFill>
                <a:latin typeface="Arial"/>
                <a:cs typeface="Arial"/>
              </a:rPr>
              <a:t>Approach</a:t>
            </a:r>
            <a:endParaRPr sz="2000" dirty="0">
              <a:latin typeface="Arial"/>
              <a:cs typeface="Arial"/>
            </a:endParaRPr>
          </a:p>
          <a:p>
            <a:pPr marL="700405" marR="589280" indent="-342900">
              <a:lnSpc>
                <a:spcPct val="102200"/>
              </a:lnSpc>
              <a:spcBef>
                <a:spcPts val="1105"/>
              </a:spcBef>
              <a:buClr>
                <a:srgbClr val="A05DBB"/>
              </a:buClr>
              <a:buAutoNum type="arabicPeriod"/>
              <a:tabLst>
                <a:tab pos="699770" algn="l"/>
                <a:tab pos="700405" algn="l"/>
              </a:tabLst>
            </a:pPr>
            <a:r>
              <a:rPr sz="2000" i="1" dirty="0">
                <a:solidFill>
                  <a:srgbClr val="3B3B3B"/>
                </a:solidFill>
                <a:latin typeface="Arial"/>
                <a:cs typeface="Arial"/>
              </a:rPr>
              <a:t>Grantmaking</a:t>
            </a:r>
            <a:r>
              <a:rPr sz="2000" i="1" spc="-45" dirty="0">
                <a:solidFill>
                  <a:srgbClr val="3B3B3B"/>
                </a:solidFill>
                <a:latin typeface="Arial"/>
                <a:cs typeface="Arial"/>
              </a:rPr>
              <a:t> </a:t>
            </a:r>
            <a:r>
              <a:rPr sz="2000" i="1" dirty="0">
                <a:solidFill>
                  <a:srgbClr val="3B3B3B"/>
                </a:solidFill>
                <a:latin typeface="Arial"/>
                <a:cs typeface="Arial"/>
              </a:rPr>
              <a:t>Process</a:t>
            </a:r>
            <a:r>
              <a:rPr sz="2000" i="1" spc="-35" dirty="0">
                <a:solidFill>
                  <a:srgbClr val="3B3B3B"/>
                </a:solidFill>
                <a:latin typeface="Arial"/>
                <a:cs typeface="Arial"/>
              </a:rPr>
              <a:t> </a:t>
            </a:r>
            <a:r>
              <a:rPr sz="2000" dirty="0">
                <a:solidFill>
                  <a:srgbClr val="3B3B3B"/>
                </a:solidFill>
                <a:latin typeface="Arial"/>
                <a:cs typeface="Arial"/>
              </a:rPr>
              <a:t>–</a:t>
            </a:r>
            <a:r>
              <a:rPr sz="2000" spc="-65" dirty="0">
                <a:solidFill>
                  <a:srgbClr val="3B3B3B"/>
                </a:solidFill>
                <a:latin typeface="Arial"/>
                <a:cs typeface="Arial"/>
              </a:rPr>
              <a:t> </a:t>
            </a:r>
            <a:r>
              <a:rPr sz="2000" dirty="0">
                <a:solidFill>
                  <a:srgbClr val="3B3B3B"/>
                </a:solidFill>
                <a:latin typeface="Arial"/>
                <a:cs typeface="Arial"/>
              </a:rPr>
              <a:t>Timeline</a:t>
            </a:r>
            <a:r>
              <a:rPr sz="2000" spc="-35" dirty="0">
                <a:solidFill>
                  <a:srgbClr val="3B3B3B"/>
                </a:solidFill>
                <a:latin typeface="Arial"/>
                <a:cs typeface="Arial"/>
              </a:rPr>
              <a:t> </a:t>
            </a:r>
            <a:r>
              <a:rPr sz="2000" dirty="0">
                <a:solidFill>
                  <a:srgbClr val="3B3B3B"/>
                </a:solidFill>
                <a:latin typeface="Arial"/>
                <a:cs typeface="Arial"/>
              </a:rPr>
              <a:t>and</a:t>
            </a:r>
            <a:r>
              <a:rPr sz="2000" spc="-35" dirty="0">
                <a:solidFill>
                  <a:srgbClr val="3B3B3B"/>
                </a:solidFill>
                <a:latin typeface="Arial"/>
                <a:cs typeface="Arial"/>
              </a:rPr>
              <a:t> </a:t>
            </a:r>
            <a:r>
              <a:rPr sz="2000" dirty="0">
                <a:solidFill>
                  <a:srgbClr val="3B3B3B"/>
                </a:solidFill>
                <a:latin typeface="Arial"/>
                <a:cs typeface="Arial"/>
              </a:rPr>
              <a:t>Consideration,</a:t>
            </a:r>
            <a:r>
              <a:rPr sz="2000" spc="-30" dirty="0">
                <a:solidFill>
                  <a:srgbClr val="3B3B3B"/>
                </a:solidFill>
                <a:latin typeface="Arial"/>
                <a:cs typeface="Arial"/>
              </a:rPr>
              <a:t> </a:t>
            </a:r>
            <a:r>
              <a:rPr sz="2000" spc="-10" dirty="0">
                <a:solidFill>
                  <a:srgbClr val="3B3B3B"/>
                </a:solidFill>
                <a:latin typeface="Arial"/>
                <a:cs typeface="Arial"/>
              </a:rPr>
              <a:t>Consistency, </a:t>
            </a:r>
            <a:r>
              <a:rPr sz="2000" dirty="0">
                <a:solidFill>
                  <a:srgbClr val="3B3B3B"/>
                </a:solidFill>
                <a:latin typeface="Arial"/>
                <a:cs typeface="Arial"/>
              </a:rPr>
              <a:t>Performance</a:t>
            </a:r>
            <a:r>
              <a:rPr sz="2000" spc="-35" dirty="0">
                <a:solidFill>
                  <a:srgbClr val="3B3B3B"/>
                </a:solidFill>
                <a:latin typeface="Arial"/>
                <a:cs typeface="Arial"/>
              </a:rPr>
              <a:t> </a:t>
            </a:r>
            <a:r>
              <a:rPr sz="2000" spc="-10" dirty="0">
                <a:solidFill>
                  <a:srgbClr val="3B3B3B"/>
                </a:solidFill>
                <a:latin typeface="Arial"/>
                <a:cs typeface="Arial"/>
              </a:rPr>
              <a:t>Management</a:t>
            </a:r>
            <a:endParaRPr sz="2000" dirty="0">
              <a:latin typeface="Arial"/>
              <a:cs typeface="Arial"/>
            </a:endParaRPr>
          </a:p>
          <a:p>
            <a:pPr marL="700405" marR="368935" indent="-342900">
              <a:lnSpc>
                <a:spcPct val="102200"/>
              </a:lnSpc>
              <a:spcBef>
                <a:spcPts val="1080"/>
              </a:spcBef>
              <a:buClr>
                <a:srgbClr val="A05DBB"/>
              </a:buClr>
              <a:buAutoNum type="arabicPeriod"/>
              <a:tabLst>
                <a:tab pos="699770" algn="l"/>
                <a:tab pos="700405" algn="l"/>
              </a:tabLst>
            </a:pPr>
            <a:r>
              <a:rPr sz="2000" i="1" dirty="0">
                <a:solidFill>
                  <a:srgbClr val="3B3B3B"/>
                </a:solidFill>
                <a:latin typeface="Arial"/>
                <a:cs typeface="Arial"/>
              </a:rPr>
              <a:t>Relationship</a:t>
            </a:r>
            <a:r>
              <a:rPr sz="2000" i="1" spc="-40" dirty="0">
                <a:solidFill>
                  <a:srgbClr val="3B3B3B"/>
                </a:solidFill>
                <a:latin typeface="Arial"/>
                <a:cs typeface="Arial"/>
              </a:rPr>
              <a:t> </a:t>
            </a:r>
            <a:r>
              <a:rPr sz="2000" dirty="0">
                <a:solidFill>
                  <a:srgbClr val="3B3B3B"/>
                </a:solidFill>
                <a:latin typeface="Arial"/>
                <a:cs typeface="Arial"/>
              </a:rPr>
              <a:t>–</a:t>
            </a:r>
            <a:r>
              <a:rPr sz="2000" spc="-50" dirty="0">
                <a:solidFill>
                  <a:srgbClr val="3B3B3B"/>
                </a:solidFill>
                <a:latin typeface="Arial"/>
                <a:cs typeface="Arial"/>
              </a:rPr>
              <a:t> </a:t>
            </a:r>
            <a:r>
              <a:rPr sz="2000" spc="-35" dirty="0">
                <a:solidFill>
                  <a:srgbClr val="3B3B3B"/>
                </a:solidFill>
                <a:latin typeface="Arial"/>
                <a:cs typeface="Arial"/>
              </a:rPr>
              <a:t>You</a:t>
            </a:r>
            <a:r>
              <a:rPr sz="2000" spc="-30" dirty="0">
                <a:solidFill>
                  <a:srgbClr val="3B3B3B"/>
                </a:solidFill>
                <a:latin typeface="Arial"/>
                <a:cs typeface="Arial"/>
              </a:rPr>
              <a:t> </a:t>
            </a:r>
            <a:r>
              <a:rPr sz="2000" dirty="0">
                <a:solidFill>
                  <a:srgbClr val="3B3B3B"/>
                </a:solidFill>
                <a:latin typeface="Arial"/>
                <a:cs typeface="Arial"/>
              </a:rPr>
              <a:t>are</a:t>
            </a:r>
            <a:r>
              <a:rPr sz="2000" spc="-25" dirty="0">
                <a:solidFill>
                  <a:srgbClr val="3B3B3B"/>
                </a:solidFill>
                <a:latin typeface="Arial"/>
                <a:cs typeface="Arial"/>
              </a:rPr>
              <a:t> </a:t>
            </a:r>
            <a:r>
              <a:rPr sz="2000" dirty="0">
                <a:solidFill>
                  <a:srgbClr val="3B3B3B"/>
                </a:solidFill>
                <a:latin typeface="Arial"/>
                <a:cs typeface="Arial"/>
              </a:rPr>
              <a:t>an</a:t>
            </a:r>
            <a:r>
              <a:rPr sz="2000" spc="-25" dirty="0">
                <a:solidFill>
                  <a:srgbClr val="3B3B3B"/>
                </a:solidFill>
                <a:latin typeface="Arial"/>
                <a:cs typeface="Arial"/>
              </a:rPr>
              <a:t> </a:t>
            </a:r>
            <a:r>
              <a:rPr sz="2000" dirty="0">
                <a:solidFill>
                  <a:srgbClr val="3B3B3B"/>
                </a:solidFill>
                <a:latin typeface="Arial"/>
                <a:cs typeface="Arial"/>
              </a:rPr>
              <a:t>Expert,</a:t>
            </a:r>
            <a:r>
              <a:rPr sz="2000" spc="-25" dirty="0">
                <a:solidFill>
                  <a:srgbClr val="3B3B3B"/>
                </a:solidFill>
                <a:latin typeface="Arial"/>
                <a:cs typeface="Arial"/>
              </a:rPr>
              <a:t> </a:t>
            </a:r>
            <a:r>
              <a:rPr sz="2000" dirty="0">
                <a:solidFill>
                  <a:srgbClr val="3B3B3B"/>
                </a:solidFill>
                <a:latin typeface="Arial"/>
                <a:cs typeface="Arial"/>
              </a:rPr>
              <a:t>Sharing</a:t>
            </a:r>
            <a:r>
              <a:rPr sz="2000" spc="-25" dirty="0">
                <a:solidFill>
                  <a:srgbClr val="3B3B3B"/>
                </a:solidFill>
                <a:latin typeface="Arial"/>
                <a:cs typeface="Arial"/>
              </a:rPr>
              <a:t> </a:t>
            </a:r>
            <a:r>
              <a:rPr sz="2000" dirty="0">
                <a:solidFill>
                  <a:srgbClr val="3B3B3B"/>
                </a:solidFill>
                <a:latin typeface="Arial"/>
                <a:cs typeface="Arial"/>
              </a:rPr>
              <a:t>Resources,</a:t>
            </a:r>
            <a:r>
              <a:rPr sz="2000" spc="-114" dirty="0">
                <a:solidFill>
                  <a:srgbClr val="3B3B3B"/>
                </a:solidFill>
                <a:latin typeface="Arial"/>
                <a:cs typeface="Arial"/>
              </a:rPr>
              <a:t> </a:t>
            </a:r>
            <a:r>
              <a:rPr sz="2000" dirty="0">
                <a:solidFill>
                  <a:srgbClr val="3B3B3B"/>
                </a:solidFill>
                <a:latin typeface="Arial"/>
                <a:cs typeface="Arial"/>
              </a:rPr>
              <a:t>Assume</a:t>
            </a:r>
            <a:r>
              <a:rPr sz="2000" spc="-25" dirty="0">
                <a:solidFill>
                  <a:srgbClr val="3B3B3B"/>
                </a:solidFill>
                <a:latin typeface="Arial"/>
                <a:cs typeface="Arial"/>
              </a:rPr>
              <a:t> </a:t>
            </a:r>
            <a:r>
              <a:rPr sz="2000" spc="-20" dirty="0">
                <a:solidFill>
                  <a:srgbClr val="3B3B3B"/>
                </a:solidFill>
                <a:latin typeface="Arial"/>
                <a:cs typeface="Arial"/>
              </a:rPr>
              <a:t>Best </a:t>
            </a:r>
            <a:r>
              <a:rPr sz="2000" spc="-10" dirty="0">
                <a:solidFill>
                  <a:srgbClr val="3B3B3B"/>
                </a:solidFill>
                <a:latin typeface="Arial"/>
                <a:cs typeface="Arial"/>
              </a:rPr>
              <a:t>Intentions</a:t>
            </a:r>
            <a:endParaRPr sz="2000" dirty="0">
              <a:latin typeface="Arial"/>
              <a:cs typeface="Arial"/>
            </a:endParaRPr>
          </a:p>
        </p:txBody>
      </p:sp>
      <p:sp>
        <p:nvSpPr>
          <p:cNvPr id="12" name="object 12"/>
          <p:cNvSpPr txBox="1">
            <a:spLocks noGrp="1"/>
          </p:cNvSpPr>
          <p:nvPr>
            <p:ph type="sldNum" sz="quarter" idx="7"/>
          </p:nvPr>
        </p:nvSpPr>
        <p:spPr>
          <a:xfrm>
            <a:off x="8488504" y="6456705"/>
            <a:ext cx="490125" cy="166712"/>
          </a:xfrm>
          <a:prstGeom prst="rect">
            <a:avLst/>
          </a:prstGeom>
        </p:spPr>
        <p:txBody>
          <a:bodyPr vert="horz" wrap="square" lIns="0" tIns="0" rIns="0" bIns="0" rtlCol="0">
            <a:spAutoFit/>
          </a:bodyPr>
          <a:lstStyle>
            <a:defPPr>
              <a:defRPr kern="0"/>
            </a:defPPr>
            <a:lvl1pPr>
              <a:defRPr sz="1100" b="0" i="0">
                <a:solidFill>
                  <a:srgbClr val="777877"/>
                </a:solidFill>
                <a:latin typeface="Arial"/>
                <a:cs typeface="Arial"/>
              </a:defRPr>
            </a:lvl1pPr>
          </a:lstStyle>
          <a:p>
            <a:pPr marL="115570">
              <a:lnSpc>
                <a:spcPts val="1315"/>
              </a:lnSpc>
            </a:pPr>
            <a:fld id="{81D60167-4931-47E6-BA6A-407CBD079E47}" type="slidenum">
              <a:rPr lang="en-US" smtClean="0"/>
              <a:pPr marL="115570">
                <a:lnSpc>
                  <a:spcPts val="1315"/>
                </a:lnSpc>
              </a:pPr>
              <a:t>28</a:t>
            </a:fld>
            <a:endParaRPr spc="-25" dirty="0"/>
          </a:p>
        </p:txBody>
      </p:sp>
      <p:sp>
        <p:nvSpPr>
          <p:cNvPr id="14" name="Title 13">
            <a:extLst>
              <a:ext uri="{FF2B5EF4-FFF2-40B4-BE49-F238E27FC236}">
                <a16:creationId xmlns:a16="http://schemas.microsoft.com/office/drawing/2014/main" id="{A94ED12A-4C8F-7BE9-A3D9-F413F437E109}"/>
              </a:ext>
            </a:extLst>
          </p:cNvPr>
          <p:cNvSpPr>
            <a:spLocks noGrp="1"/>
          </p:cNvSpPr>
          <p:nvPr>
            <p:ph type="title"/>
          </p:nvPr>
        </p:nvSpPr>
        <p:spPr/>
        <p:txBody>
          <a:bodyPr/>
          <a:lstStyle/>
          <a:p>
            <a:r>
              <a:rPr lang="en-US" dirty="0"/>
              <a:t>Funded Partner Experience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1804-C42D-4A58-B8F3-294EB9D88635}"/>
              </a:ext>
            </a:extLst>
          </p:cNvPr>
          <p:cNvSpPr>
            <a:spLocks noGrp="1"/>
          </p:cNvSpPr>
          <p:nvPr>
            <p:ph type="title"/>
          </p:nvPr>
        </p:nvSpPr>
        <p:spPr>
          <a:xfrm>
            <a:off x="457200" y="127000"/>
            <a:ext cx="8229600" cy="853613"/>
          </a:xfrm>
        </p:spPr>
        <p:txBody>
          <a:bodyPr anchor="b">
            <a:normAutofit/>
          </a:bodyPr>
          <a:lstStyle/>
          <a:p>
            <a:r>
              <a:rPr lang="en-US" dirty="0"/>
              <a:t>Grantees as Partners</a:t>
            </a:r>
          </a:p>
        </p:txBody>
      </p:sp>
      <p:sp>
        <p:nvSpPr>
          <p:cNvPr id="3" name="Content Placeholder 2">
            <a:extLst>
              <a:ext uri="{FF2B5EF4-FFF2-40B4-BE49-F238E27FC236}">
                <a16:creationId xmlns:a16="http://schemas.microsoft.com/office/drawing/2014/main" id="{1B8BB317-F3CB-B77B-EAC6-58440236C855}"/>
              </a:ext>
            </a:extLst>
          </p:cNvPr>
          <p:cNvSpPr>
            <a:spLocks noGrp="1"/>
          </p:cNvSpPr>
          <p:nvPr>
            <p:ph sz="half" idx="1"/>
          </p:nvPr>
        </p:nvSpPr>
        <p:spPr>
          <a:xfrm>
            <a:off x="457200" y="1130300"/>
            <a:ext cx="4038600" cy="4720197"/>
          </a:xfrm>
        </p:spPr>
        <p:txBody>
          <a:bodyPr>
            <a:normAutofit lnSpcReduction="10000"/>
          </a:bodyPr>
          <a:lstStyle/>
          <a:p>
            <a:r>
              <a:rPr lang="en-US" sz="2400" dirty="0"/>
              <a:t>Simplified reporting process to reduce administrative burden on grantees</a:t>
            </a:r>
          </a:p>
          <a:p>
            <a:r>
              <a:rPr lang="en-US" sz="2400" dirty="0"/>
              <a:t>Lead staff are available for troubleshooting throughout grant period</a:t>
            </a:r>
          </a:p>
          <a:p>
            <a:r>
              <a:rPr lang="en-US" sz="2400" dirty="0"/>
              <a:t>Three-year grant cycle with annual renewals to allow for flexibility in program implementation</a:t>
            </a:r>
          </a:p>
          <a:p>
            <a:r>
              <a:rPr lang="en-US" sz="2400" dirty="0"/>
              <a:t>Outcome-based funding</a:t>
            </a:r>
          </a:p>
          <a:p>
            <a:r>
              <a:rPr lang="en-US" sz="2400" dirty="0"/>
              <a:t>Capacity-Building Initiative</a:t>
            </a:r>
          </a:p>
        </p:txBody>
      </p:sp>
      <p:pic>
        <p:nvPicPr>
          <p:cNvPr id="7" name="Content Placeholder 6" descr="Handshake with solid fill">
            <a:extLst>
              <a:ext uri="{FF2B5EF4-FFF2-40B4-BE49-F238E27FC236}">
                <a16:creationId xmlns:a16="http://schemas.microsoft.com/office/drawing/2014/main" id="{1A709218-4257-DB1F-1B4A-811FBAE56C2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8200" y="1471098"/>
            <a:ext cx="4038600" cy="4038600"/>
          </a:xfrm>
        </p:spPr>
      </p:pic>
      <p:sp>
        <p:nvSpPr>
          <p:cNvPr id="4" name="Slide Number Placeholder 3">
            <a:extLst>
              <a:ext uri="{FF2B5EF4-FFF2-40B4-BE49-F238E27FC236}">
                <a16:creationId xmlns:a16="http://schemas.microsoft.com/office/drawing/2014/main" id="{ACEC5088-86A3-1347-ED1C-3B0AFAF73615}"/>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29</a:t>
            </a:fld>
            <a:endParaRPr lang="en-US" dirty="0"/>
          </a:p>
        </p:txBody>
      </p:sp>
    </p:spTree>
    <p:extLst>
      <p:ext uri="{BB962C8B-B14F-4D97-AF65-F5344CB8AC3E}">
        <p14:creationId xmlns:p14="http://schemas.microsoft.com/office/powerpoint/2010/main" val="302785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DF1C8-961E-E2B6-D429-65D363917BA3}"/>
              </a:ext>
            </a:extLst>
          </p:cNvPr>
          <p:cNvSpPr>
            <a:spLocks noGrp="1"/>
          </p:cNvSpPr>
          <p:nvPr>
            <p:ph type="title"/>
          </p:nvPr>
        </p:nvSpPr>
        <p:spPr>
          <a:xfrm>
            <a:off x="459453" y="2064664"/>
            <a:ext cx="8225094" cy="1746300"/>
          </a:xfrm>
        </p:spPr>
        <p:txBody>
          <a:bodyPr/>
          <a:lstStyle/>
          <a:p>
            <a:pPr algn="ctr"/>
            <a:r>
              <a:rPr lang="en-US" sz="4400" dirty="0"/>
              <a:t>Strategic Plan &amp; </a:t>
            </a:r>
            <a:br>
              <a:rPr lang="en-US" sz="4400" dirty="0"/>
            </a:br>
            <a:br>
              <a:rPr lang="en-US" sz="4400" dirty="0"/>
            </a:br>
            <a:r>
              <a:rPr lang="en-US" sz="4400" dirty="0"/>
              <a:t>Theory of Change</a:t>
            </a:r>
          </a:p>
        </p:txBody>
      </p:sp>
      <p:sp>
        <p:nvSpPr>
          <p:cNvPr id="4" name="Slide Number Placeholder 3">
            <a:extLst>
              <a:ext uri="{FF2B5EF4-FFF2-40B4-BE49-F238E27FC236}">
                <a16:creationId xmlns:a16="http://schemas.microsoft.com/office/drawing/2014/main" id="{F331875A-0BA0-1C0A-C9C0-EE7126CC2CE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spTree>
    <p:extLst>
      <p:ext uri="{BB962C8B-B14F-4D97-AF65-F5344CB8AC3E}">
        <p14:creationId xmlns:p14="http://schemas.microsoft.com/office/powerpoint/2010/main" val="362605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913B-5A61-B6B3-15FA-1B0B26C5FD57}"/>
              </a:ext>
            </a:extLst>
          </p:cNvPr>
          <p:cNvSpPr>
            <a:spLocks noGrp="1"/>
          </p:cNvSpPr>
          <p:nvPr>
            <p:ph type="title"/>
          </p:nvPr>
        </p:nvSpPr>
        <p:spPr>
          <a:xfrm>
            <a:off x="457200" y="127000"/>
            <a:ext cx="8229600" cy="853613"/>
          </a:xfrm>
        </p:spPr>
        <p:txBody>
          <a:bodyPr anchor="b">
            <a:normAutofit/>
          </a:bodyPr>
          <a:lstStyle/>
          <a:p>
            <a:r>
              <a:rPr lang="en-US" dirty="0"/>
              <a:t>Person Centered Investment Strategy</a:t>
            </a:r>
          </a:p>
        </p:txBody>
      </p:sp>
      <p:sp>
        <p:nvSpPr>
          <p:cNvPr id="3" name="Content Placeholder 2">
            <a:extLst>
              <a:ext uri="{FF2B5EF4-FFF2-40B4-BE49-F238E27FC236}">
                <a16:creationId xmlns:a16="http://schemas.microsoft.com/office/drawing/2014/main" id="{D27AB9A2-67D4-F305-5410-03F4731D2D21}"/>
              </a:ext>
            </a:extLst>
          </p:cNvPr>
          <p:cNvSpPr>
            <a:spLocks noGrp="1"/>
          </p:cNvSpPr>
          <p:nvPr>
            <p:ph sz="half" idx="1"/>
          </p:nvPr>
        </p:nvSpPr>
        <p:spPr>
          <a:xfrm>
            <a:off x="457200" y="1130300"/>
            <a:ext cx="8229600" cy="4720197"/>
          </a:xfrm>
        </p:spPr>
        <p:txBody>
          <a:bodyPr>
            <a:normAutofit/>
          </a:bodyPr>
          <a:lstStyle/>
          <a:p>
            <a:pPr marL="0" indent="0">
              <a:buNone/>
            </a:pPr>
            <a:endParaRPr lang="en-US" sz="2400" b="0" i="0" dirty="0">
              <a:effectLst/>
            </a:endParaRPr>
          </a:p>
          <a:p>
            <a:pPr marL="0" indent="0" algn="ctr">
              <a:buNone/>
            </a:pPr>
            <a:r>
              <a:rPr lang="en-US" sz="2400" b="0" i="0" dirty="0">
                <a:effectLst/>
              </a:rPr>
              <a:t>“Prevention programs which promote healthy lifestyles among children and youth and strengthen families”</a:t>
            </a:r>
            <a:endParaRPr lang="en-US" sz="2400" dirty="0"/>
          </a:p>
        </p:txBody>
      </p:sp>
      <p:pic>
        <p:nvPicPr>
          <p:cNvPr id="4098" name="Picture 2" descr="No photo description available.">
            <a:extLst>
              <a:ext uri="{FF2B5EF4-FFF2-40B4-BE49-F238E27FC236}">
                <a16:creationId xmlns:a16="http://schemas.microsoft.com/office/drawing/2014/main" id="{C71BC29F-BBE8-B36C-F429-7ABFFB0B25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06476" y="2992125"/>
            <a:ext cx="3354533" cy="2121741"/>
          </a:xfrm>
          <a:prstGeom prst="rect">
            <a:avLst/>
          </a:prstGeom>
          <a:solidFill>
            <a:srgbClr val="FFFFFF"/>
          </a:solidFill>
        </p:spPr>
      </p:pic>
      <p:sp>
        <p:nvSpPr>
          <p:cNvPr id="4" name="Slide Number Placeholder 3">
            <a:extLst>
              <a:ext uri="{FF2B5EF4-FFF2-40B4-BE49-F238E27FC236}">
                <a16:creationId xmlns:a16="http://schemas.microsoft.com/office/drawing/2014/main" id="{314A651E-B06F-8A80-A852-97C1534B02B5}"/>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30</a:t>
            </a:fld>
            <a:endParaRPr lang="en-US" dirty="0"/>
          </a:p>
        </p:txBody>
      </p:sp>
      <p:pic>
        <p:nvPicPr>
          <p:cNvPr id="4100" name="Picture 4" descr="After School for All Partnership">
            <a:extLst>
              <a:ext uri="{FF2B5EF4-FFF2-40B4-BE49-F238E27FC236}">
                <a16:creationId xmlns:a16="http://schemas.microsoft.com/office/drawing/2014/main" id="{063A1D81-A209-8466-33C3-A10864CFF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58" y="2948443"/>
            <a:ext cx="3392976" cy="20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9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982E-3E23-A3B5-EF8E-63E55C280A55}"/>
              </a:ext>
            </a:extLst>
          </p:cNvPr>
          <p:cNvSpPr>
            <a:spLocks noGrp="1"/>
          </p:cNvSpPr>
          <p:nvPr>
            <p:ph type="title"/>
          </p:nvPr>
        </p:nvSpPr>
        <p:spPr/>
        <p:txBody>
          <a:bodyPr/>
          <a:lstStyle/>
          <a:p>
            <a:r>
              <a:rPr lang="en-US" dirty="0"/>
              <a:t>Application Renewals</a:t>
            </a:r>
          </a:p>
        </p:txBody>
      </p:sp>
      <p:sp>
        <p:nvSpPr>
          <p:cNvPr id="3" name="Content Placeholder 2">
            <a:extLst>
              <a:ext uri="{FF2B5EF4-FFF2-40B4-BE49-F238E27FC236}">
                <a16:creationId xmlns:a16="http://schemas.microsoft.com/office/drawing/2014/main" id="{8B4730EE-B3BE-F3D6-EDCA-59BBFBCFDBF0}"/>
              </a:ext>
            </a:extLst>
          </p:cNvPr>
          <p:cNvSpPr>
            <a:spLocks noGrp="1"/>
          </p:cNvSpPr>
          <p:nvPr>
            <p:ph idx="1"/>
          </p:nvPr>
        </p:nvSpPr>
        <p:spPr/>
        <p:txBody>
          <a:bodyPr/>
          <a:lstStyle/>
          <a:p>
            <a:r>
              <a:rPr lang="en-US" dirty="0"/>
              <a:t>Staff conduct annual site visits</a:t>
            </a:r>
          </a:p>
          <a:p>
            <a:r>
              <a:rPr lang="en-US" dirty="0"/>
              <a:t>Organizations submit renewal applications each year</a:t>
            </a:r>
          </a:p>
          <a:p>
            <a:pPr lvl="1"/>
            <a:r>
              <a:rPr lang="en-US" dirty="0"/>
              <a:t>There are no automatic renewals</a:t>
            </a:r>
          </a:p>
          <a:p>
            <a:pPr lvl="1"/>
            <a:r>
              <a:rPr lang="en-US" dirty="0"/>
              <a:t>Each cycle organizations compete for funding</a:t>
            </a:r>
          </a:p>
          <a:p>
            <a:pPr lvl="1"/>
            <a:r>
              <a:rPr lang="en-US" dirty="0"/>
              <a:t>Funding that is unspent is returned to MHB at the end of the 3-year grant period</a:t>
            </a:r>
          </a:p>
          <a:p>
            <a:r>
              <a:rPr lang="en-US" dirty="0"/>
              <a:t>Staff review and approve renewal applications internally</a:t>
            </a:r>
          </a:p>
          <a:p>
            <a:pPr lvl="1"/>
            <a:r>
              <a:rPr lang="en-US" dirty="0"/>
              <a:t>Trustees vote on a resolution to provide for funding all staff approved renewals</a:t>
            </a:r>
          </a:p>
        </p:txBody>
      </p:sp>
      <p:sp>
        <p:nvSpPr>
          <p:cNvPr id="4" name="Slide Number Placeholder 3">
            <a:extLst>
              <a:ext uri="{FF2B5EF4-FFF2-40B4-BE49-F238E27FC236}">
                <a16:creationId xmlns:a16="http://schemas.microsoft.com/office/drawing/2014/main" id="{76D8E3E4-238F-3010-052A-F8F40CE86289}"/>
              </a:ext>
            </a:extLst>
          </p:cNvPr>
          <p:cNvSpPr>
            <a:spLocks noGrp="1"/>
          </p:cNvSpPr>
          <p:nvPr>
            <p:ph type="sldNum" sz="quarter" idx="4"/>
          </p:nvPr>
        </p:nvSpPr>
        <p:spPr/>
        <p:txBody>
          <a:bodyPr/>
          <a:lstStyle/>
          <a:p>
            <a:fld id="{287F944C-6315-6042-840E-B3BFFC821D31}" type="slidenum">
              <a:rPr lang="en-US" smtClean="0"/>
              <a:pPr/>
              <a:t>31</a:t>
            </a:fld>
            <a:endParaRPr lang="en-US" dirty="0"/>
          </a:p>
        </p:txBody>
      </p:sp>
    </p:spTree>
    <p:extLst>
      <p:ext uri="{BB962C8B-B14F-4D97-AF65-F5344CB8AC3E}">
        <p14:creationId xmlns:p14="http://schemas.microsoft.com/office/powerpoint/2010/main" val="312058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58DF-66B5-4A9B-AABF-0BAE748936A3}"/>
              </a:ext>
            </a:extLst>
          </p:cNvPr>
          <p:cNvSpPr>
            <a:spLocks noGrp="1"/>
          </p:cNvSpPr>
          <p:nvPr>
            <p:ph type="title"/>
          </p:nvPr>
        </p:nvSpPr>
        <p:spPr/>
        <p:txBody>
          <a:bodyPr/>
          <a:lstStyle/>
          <a:p>
            <a:br>
              <a:rPr lang="en-US" dirty="0"/>
            </a:br>
            <a:br>
              <a:rPr lang="en-US" dirty="0"/>
            </a:br>
            <a:r>
              <a:rPr lang="en-US" dirty="0"/>
              <a:t>Community Investment Policies</a:t>
            </a:r>
            <a:endParaRPr lang="en-US" sz="2100" i="1" dirty="0">
              <a:solidFill>
                <a:schemeClr val="tx1"/>
              </a:solidFill>
            </a:endParaRPr>
          </a:p>
        </p:txBody>
      </p:sp>
      <p:sp>
        <p:nvSpPr>
          <p:cNvPr id="3" name="Content Placeholder 2">
            <a:extLst>
              <a:ext uri="{FF2B5EF4-FFF2-40B4-BE49-F238E27FC236}">
                <a16:creationId xmlns:a16="http://schemas.microsoft.com/office/drawing/2014/main" id="{38C81D6A-5A41-4040-BB23-DA1F7348EED1}"/>
              </a:ext>
            </a:extLst>
          </p:cNvPr>
          <p:cNvSpPr>
            <a:spLocks noGrp="1"/>
          </p:cNvSpPr>
          <p:nvPr>
            <p:ph idx="1"/>
          </p:nvPr>
        </p:nvSpPr>
        <p:spPr/>
        <p:txBody>
          <a:bodyPr/>
          <a:lstStyle/>
          <a:p>
            <a:pPr marL="468059" indent="-385763">
              <a:buFont typeface="+mj-lt"/>
              <a:buAutoNum type="arabicPeriod"/>
            </a:pPr>
            <a:r>
              <a:rPr lang="en-US" dirty="0"/>
              <a:t>Demonstrate fiscal, administrative and managerial stability, prudence and diligence</a:t>
            </a:r>
          </a:p>
          <a:p>
            <a:pPr marL="445770" indent="-342900">
              <a:buFont typeface="+mj-lt"/>
              <a:buAutoNum type="arabicPeriod"/>
            </a:pPr>
            <a:r>
              <a:rPr lang="en-US" dirty="0"/>
              <a:t>Local, state and federal regulatory compliance</a:t>
            </a:r>
          </a:p>
          <a:p>
            <a:pPr marL="445770" indent="-342900">
              <a:buFont typeface="+mj-lt"/>
              <a:buAutoNum type="arabicPeriod"/>
            </a:pPr>
            <a:r>
              <a:rPr lang="en-US" b="1" dirty="0"/>
              <a:t>Individuals receiving MH services </a:t>
            </a:r>
            <a:r>
              <a:rPr lang="en-US" b="1" u="sng" dirty="0"/>
              <a:t>require documented diagnosis except prevention/early intervention</a:t>
            </a:r>
          </a:p>
          <a:p>
            <a:pPr marL="445770" indent="-342900">
              <a:buFont typeface="+mj-lt"/>
              <a:buAutoNum type="arabicPeriod"/>
            </a:pPr>
            <a:r>
              <a:rPr lang="en-US" dirty="0"/>
              <a:t>Provide culturally &amp; linguistically appropriate services</a:t>
            </a:r>
          </a:p>
          <a:p>
            <a:pPr marL="445770" indent="-342900">
              <a:buFont typeface="+mj-lt"/>
              <a:buAutoNum type="arabicPeriod"/>
            </a:pPr>
            <a:r>
              <a:rPr lang="en-US" dirty="0"/>
              <a:t>Funds may not be used to provide direct / indirect support of any religious education, service, or otherwise assist a religious mission </a:t>
            </a:r>
            <a:r>
              <a:rPr lang="en-US" u="sng" dirty="0"/>
              <a:t>(content neutral manner)</a:t>
            </a:r>
          </a:p>
          <a:p>
            <a:pPr marL="0" indent="0">
              <a:buNone/>
            </a:pPr>
            <a:endParaRPr lang="en-US" dirty="0"/>
          </a:p>
        </p:txBody>
      </p:sp>
      <p:sp>
        <p:nvSpPr>
          <p:cNvPr id="4" name="Slide Number Placeholder 3">
            <a:extLst>
              <a:ext uri="{FF2B5EF4-FFF2-40B4-BE49-F238E27FC236}">
                <a16:creationId xmlns:a16="http://schemas.microsoft.com/office/drawing/2014/main" id="{1D79F3BC-0C14-43DA-9081-4F0E4637B167}"/>
              </a:ext>
            </a:extLst>
          </p:cNvPr>
          <p:cNvSpPr>
            <a:spLocks noGrp="1"/>
          </p:cNvSpPr>
          <p:nvPr>
            <p:ph type="sldNum" sz="quarter" idx="4"/>
          </p:nvPr>
        </p:nvSpPr>
        <p:spPr/>
        <p:txBody>
          <a:bodyPr/>
          <a:lstStyle/>
          <a:p>
            <a:pPr defTabSz="342900">
              <a:defRPr/>
            </a:pPr>
            <a:fld id="{287F944C-6315-6042-840E-B3BFFC821D31}" type="slidenum">
              <a:rPr lang="en-US" sz="623">
                <a:solidFill>
                  <a:srgbClr val="777877"/>
                </a:solidFill>
              </a:rPr>
              <a:pPr defTabSz="342900">
                <a:defRPr/>
              </a:pPr>
              <a:t>32</a:t>
            </a:fld>
            <a:endParaRPr lang="en-US" sz="623" dirty="0">
              <a:solidFill>
                <a:srgbClr val="777877"/>
              </a:solidFill>
            </a:endParaRPr>
          </a:p>
        </p:txBody>
      </p:sp>
    </p:spTree>
    <p:extLst>
      <p:ext uri="{BB962C8B-B14F-4D97-AF65-F5344CB8AC3E}">
        <p14:creationId xmlns:p14="http://schemas.microsoft.com/office/powerpoint/2010/main" val="333027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1F766-8466-457D-BEE7-8115C7308A71}"/>
              </a:ext>
            </a:extLst>
          </p:cNvPr>
          <p:cNvSpPr>
            <a:spLocks noGrp="1"/>
          </p:cNvSpPr>
          <p:nvPr>
            <p:ph idx="1"/>
          </p:nvPr>
        </p:nvSpPr>
        <p:spPr>
          <a:xfrm>
            <a:off x="409989" y="1148744"/>
            <a:ext cx="8364903" cy="4357593"/>
          </a:xfrm>
        </p:spPr>
        <p:txBody>
          <a:bodyPr/>
          <a:lstStyle/>
          <a:p>
            <a:pPr marL="468059" indent="-385763">
              <a:buFont typeface="+mj-lt"/>
              <a:buAutoNum type="arabicPeriod" startAt="6"/>
            </a:pPr>
            <a:r>
              <a:rPr lang="en-US" dirty="0"/>
              <a:t>MHB funds cannot supplant other revenue sources</a:t>
            </a:r>
          </a:p>
          <a:p>
            <a:pPr marL="468059" indent="-385763">
              <a:buFont typeface="+mj-lt"/>
              <a:buAutoNum type="arabicPeriod" startAt="6"/>
            </a:pPr>
            <a:r>
              <a:rPr lang="en-US" dirty="0"/>
              <a:t>Applicants must meet all additional specific eligibility requirements established by specific revenue source (e.g., CMHF)</a:t>
            </a:r>
          </a:p>
          <a:p>
            <a:pPr marL="468059" indent="-385763">
              <a:buFont typeface="+mj-lt"/>
              <a:buAutoNum type="arabicPeriod" startAt="6"/>
            </a:pPr>
            <a:r>
              <a:rPr lang="en-US" dirty="0"/>
              <a:t>Maximum $750K for single project/program per FY</a:t>
            </a:r>
          </a:p>
          <a:p>
            <a:pPr marL="468059" indent="-385763">
              <a:buFont typeface="+mj-lt"/>
              <a:buAutoNum type="arabicPeriod" startAt="6"/>
            </a:pPr>
            <a:r>
              <a:rPr lang="en-US" dirty="0"/>
              <a:t>Maximum $100K for start-up projects (Year 1) </a:t>
            </a:r>
          </a:p>
          <a:p>
            <a:pPr marL="468059" indent="-385763">
              <a:buFont typeface="+mj-lt"/>
              <a:buAutoNum type="arabicPeriod" startAt="6"/>
            </a:pPr>
            <a:r>
              <a:rPr lang="en-US" dirty="0"/>
              <a:t>MO certification or license (e.g., DMH certification, licensed clinicians)</a:t>
            </a:r>
          </a:p>
          <a:p>
            <a:pPr marL="468059" indent="-385763">
              <a:buFont typeface="+mj-lt"/>
              <a:buAutoNum type="arabicPeriod" startAt="6"/>
            </a:pPr>
            <a:r>
              <a:rPr lang="en-US" dirty="0"/>
              <a:t>Preferences for accreditation, board member residency in St. Louis City/County, service delivery in City</a:t>
            </a:r>
          </a:p>
          <a:p>
            <a:pPr marL="0" indent="0" algn="ctr">
              <a:buNone/>
            </a:pPr>
            <a:r>
              <a:rPr lang="en-US" i="1" dirty="0">
                <a:solidFill>
                  <a:schemeClr val="accent2"/>
                </a:solidFill>
                <a:hlinkClick r:id="rId3">
                  <a:extLst>
                    <a:ext uri="{A12FA001-AC4F-418D-AE19-62706E023703}">
                      <ahyp:hlinkClr xmlns:ahyp="http://schemas.microsoft.com/office/drawing/2018/hyperlinkcolor" val="tx"/>
                    </a:ext>
                  </a:extLst>
                </a:hlinkClick>
              </a:rPr>
              <a:t>Link to Community Investment Policies on MHB website</a:t>
            </a:r>
            <a:endParaRPr lang="en-US" i="1" dirty="0">
              <a:solidFill>
                <a:schemeClr val="accent2"/>
              </a:solidFill>
            </a:endParaRPr>
          </a:p>
        </p:txBody>
      </p:sp>
      <p:sp>
        <p:nvSpPr>
          <p:cNvPr id="4" name="Slide Number Placeholder 3">
            <a:extLst>
              <a:ext uri="{FF2B5EF4-FFF2-40B4-BE49-F238E27FC236}">
                <a16:creationId xmlns:a16="http://schemas.microsoft.com/office/drawing/2014/main" id="{897F340C-1B6D-46D7-AC32-EBD0EB3E5571}"/>
              </a:ext>
            </a:extLst>
          </p:cNvPr>
          <p:cNvSpPr>
            <a:spLocks noGrp="1"/>
          </p:cNvSpPr>
          <p:nvPr>
            <p:ph type="sldNum" sz="quarter" idx="4"/>
          </p:nvPr>
        </p:nvSpPr>
        <p:spPr/>
        <p:txBody>
          <a:bodyPr/>
          <a:lstStyle/>
          <a:p>
            <a:pPr defTabSz="342900">
              <a:defRPr/>
            </a:pPr>
            <a:fld id="{287F944C-6315-6042-840E-B3BFFC821D31}" type="slidenum">
              <a:rPr lang="en-US" sz="623">
                <a:solidFill>
                  <a:srgbClr val="777877"/>
                </a:solidFill>
              </a:rPr>
              <a:pPr defTabSz="342900">
                <a:defRPr/>
              </a:pPr>
              <a:t>33</a:t>
            </a:fld>
            <a:endParaRPr lang="en-US" sz="623" dirty="0">
              <a:solidFill>
                <a:srgbClr val="777877"/>
              </a:solidFill>
            </a:endParaRPr>
          </a:p>
        </p:txBody>
      </p:sp>
      <p:sp>
        <p:nvSpPr>
          <p:cNvPr id="5" name="Title 1">
            <a:extLst>
              <a:ext uri="{FF2B5EF4-FFF2-40B4-BE49-F238E27FC236}">
                <a16:creationId xmlns:a16="http://schemas.microsoft.com/office/drawing/2014/main" id="{2E4ACF45-CED4-4336-A96D-E127F5A4F0B4}"/>
              </a:ext>
            </a:extLst>
          </p:cNvPr>
          <p:cNvSpPr>
            <a:spLocks noGrp="1"/>
          </p:cNvSpPr>
          <p:nvPr>
            <p:ph type="title"/>
          </p:nvPr>
        </p:nvSpPr>
        <p:spPr>
          <a:xfrm>
            <a:off x="409989" y="322310"/>
            <a:ext cx="8274392" cy="640556"/>
          </a:xfrm>
        </p:spPr>
        <p:txBody>
          <a:bodyPr/>
          <a:lstStyle/>
          <a:p>
            <a:br>
              <a:rPr lang="en-US" dirty="0"/>
            </a:br>
            <a:br>
              <a:rPr lang="en-US" dirty="0"/>
            </a:br>
            <a:r>
              <a:rPr lang="en-US" dirty="0"/>
              <a:t>Community Investment Policies</a:t>
            </a:r>
            <a:endParaRPr lang="en-US" sz="2100" i="1" dirty="0">
              <a:solidFill>
                <a:schemeClr val="tx1"/>
              </a:solidFill>
            </a:endParaRPr>
          </a:p>
        </p:txBody>
      </p:sp>
    </p:spTree>
    <p:extLst>
      <p:ext uri="{BB962C8B-B14F-4D97-AF65-F5344CB8AC3E}">
        <p14:creationId xmlns:p14="http://schemas.microsoft.com/office/powerpoint/2010/main" val="1977640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F0DE-D8BB-4ADE-B1B1-A6473445BD01}"/>
              </a:ext>
            </a:extLst>
          </p:cNvPr>
          <p:cNvSpPr>
            <a:spLocks noGrp="1"/>
          </p:cNvSpPr>
          <p:nvPr>
            <p:ph type="title"/>
          </p:nvPr>
        </p:nvSpPr>
        <p:spPr>
          <a:xfrm>
            <a:off x="558919" y="360846"/>
            <a:ext cx="7243364" cy="640210"/>
          </a:xfrm>
        </p:spPr>
        <p:txBody>
          <a:bodyPr/>
          <a:lstStyle/>
          <a:p>
            <a:r>
              <a:rPr lang="en-US" dirty="0"/>
              <a:t>MHB Disclaimers</a:t>
            </a:r>
          </a:p>
        </p:txBody>
      </p:sp>
      <p:sp>
        <p:nvSpPr>
          <p:cNvPr id="3" name="Content Placeholder 2">
            <a:extLst>
              <a:ext uri="{FF2B5EF4-FFF2-40B4-BE49-F238E27FC236}">
                <a16:creationId xmlns:a16="http://schemas.microsoft.com/office/drawing/2014/main" id="{D716D52D-3D58-4CB0-9893-659FF5D0C61E}"/>
              </a:ext>
            </a:extLst>
          </p:cNvPr>
          <p:cNvSpPr>
            <a:spLocks noGrp="1"/>
          </p:cNvSpPr>
          <p:nvPr>
            <p:ph idx="1"/>
          </p:nvPr>
        </p:nvSpPr>
        <p:spPr>
          <a:xfrm>
            <a:off x="439807" y="1070629"/>
            <a:ext cx="8335085" cy="5017713"/>
          </a:xfrm>
        </p:spPr>
        <p:txBody>
          <a:bodyPr/>
          <a:lstStyle/>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amend, modify or cancel the competitive funding application process in whole or in part if it is deemed to be in the best interest of MHB to do so.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reject any and all applications, to waive formalities, and to select the applications which are, at MHB’s sole discretion and allowed by statute or regulation, in the best interest of MHB.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reject applications that are inconsistent with Missouri statutes and regulations, St. Louis City ordinances or MHB policies and priorities.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negotiate specific terms of an application if it is deemed to be in the best interest of MHB to do so.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require supplemental information or documentation from applicants to clarify and/or verify information provided in the application.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The competitive funding application process does not obligate MHB to select an applicant, pay the costs incurred in preparation of any responses hereto, or to procure or contract for the services or outcomes described herein.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may exercise the foregoing rights at any time without notice and without liability to any applicant or any other party for expenses incurred in the preparation of responses hereto or otherwise. Responses hereto will be prepared at the sole cost and expense of the applicant.</a:t>
            </a:r>
          </a:p>
        </p:txBody>
      </p:sp>
      <p:sp>
        <p:nvSpPr>
          <p:cNvPr id="4" name="Slide Number Placeholder 3">
            <a:extLst>
              <a:ext uri="{FF2B5EF4-FFF2-40B4-BE49-F238E27FC236}">
                <a16:creationId xmlns:a16="http://schemas.microsoft.com/office/drawing/2014/main" id="{1F3EFE1C-E9C3-4971-AAA0-316FAF378204}"/>
              </a:ext>
            </a:extLst>
          </p:cNvPr>
          <p:cNvSpPr>
            <a:spLocks noGrp="1"/>
          </p:cNvSpPr>
          <p:nvPr>
            <p:ph type="sldNum" sz="quarter" idx="4"/>
          </p:nvPr>
        </p:nvSpPr>
        <p:spPr/>
        <p:txBody>
          <a:bodyPr/>
          <a:lstStyle/>
          <a:p>
            <a:fld id="{287F944C-6315-6042-840E-B3BFFC821D31}" type="slidenum">
              <a:rPr lang="en-US" smtClean="0"/>
              <a:pPr/>
              <a:t>34</a:t>
            </a:fld>
            <a:endParaRPr lang="en-US" dirty="0"/>
          </a:p>
        </p:txBody>
      </p:sp>
    </p:spTree>
    <p:extLst>
      <p:ext uri="{BB962C8B-B14F-4D97-AF65-F5344CB8AC3E}">
        <p14:creationId xmlns:p14="http://schemas.microsoft.com/office/powerpoint/2010/main" val="216395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23BA-CE44-F1FA-BC18-E8FB663188B0}"/>
              </a:ext>
            </a:extLst>
          </p:cNvPr>
          <p:cNvSpPr>
            <a:spLocks noGrp="1"/>
          </p:cNvSpPr>
          <p:nvPr>
            <p:ph type="title"/>
          </p:nvPr>
        </p:nvSpPr>
        <p:spPr/>
        <p:txBody>
          <a:bodyPr/>
          <a:lstStyle/>
          <a:p>
            <a:r>
              <a:rPr lang="en-US" dirty="0"/>
              <a:t>MHB Community Investment Approach to be discussed at January 27 Board Retreat</a:t>
            </a:r>
          </a:p>
        </p:txBody>
      </p:sp>
      <p:graphicFrame>
        <p:nvGraphicFramePr>
          <p:cNvPr id="5" name="Content Placeholder 4">
            <a:extLst>
              <a:ext uri="{FF2B5EF4-FFF2-40B4-BE49-F238E27FC236}">
                <a16:creationId xmlns:a16="http://schemas.microsoft.com/office/drawing/2014/main" id="{F406F53A-8214-2E07-6AF6-C84045E74404}"/>
              </a:ext>
            </a:extLst>
          </p:cNvPr>
          <p:cNvGraphicFramePr>
            <a:graphicFrameLocks noGrp="1"/>
          </p:cNvGraphicFramePr>
          <p:nvPr>
            <p:ph idx="1"/>
            <p:extLst>
              <p:ext uri="{D42A27DB-BD31-4B8C-83A1-F6EECF244321}">
                <p14:modId xmlns:p14="http://schemas.microsoft.com/office/powerpoint/2010/main" val="3388718055"/>
              </p:ext>
            </p:extLst>
          </p:nvPr>
        </p:nvGraphicFramePr>
        <p:xfrm>
          <a:off x="457201" y="1168707"/>
          <a:ext cx="8229599" cy="4860166"/>
        </p:xfrm>
        <a:graphic>
          <a:graphicData uri="http://schemas.openxmlformats.org/drawingml/2006/table">
            <a:tbl>
              <a:tblPr firstRow="1" firstCol="1" bandRow="1"/>
              <a:tblGrid>
                <a:gridCol w="964669">
                  <a:extLst>
                    <a:ext uri="{9D8B030D-6E8A-4147-A177-3AD203B41FA5}">
                      <a16:colId xmlns:a16="http://schemas.microsoft.com/office/drawing/2014/main" val="2426943155"/>
                    </a:ext>
                  </a:extLst>
                </a:gridCol>
                <a:gridCol w="1248962">
                  <a:extLst>
                    <a:ext uri="{9D8B030D-6E8A-4147-A177-3AD203B41FA5}">
                      <a16:colId xmlns:a16="http://schemas.microsoft.com/office/drawing/2014/main" val="2847041820"/>
                    </a:ext>
                  </a:extLst>
                </a:gridCol>
                <a:gridCol w="2203948">
                  <a:extLst>
                    <a:ext uri="{9D8B030D-6E8A-4147-A177-3AD203B41FA5}">
                      <a16:colId xmlns:a16="http://schemas.microsoft.com/office/drawing/2014/main" val="4242623647"/>
                    </a:ext>
                  </a:extLst>
                </a:gridCol>
                <a:gridCol w="3812020">
                  <a:extLst>
                    <a:ext uri="{9D8B030D-6E8A-4147-A177-3AD203B41FA5}">
                      <a16:colId xmlns:a16="http://schemas.microsoft.com/office/drawing/2014/main" val="2199869202"/>
                    </a:ext>
                  </a:extLst>
                </a:gridCol>
              </a:tblGrid>
              <a:tr h="104160">
                <a:tc>
                  <a:txBody>
                    <a:bodyPr/>
                    <a:lstStyle/>
                    <a:p>
                      <a:pPr marL="0" marR="0">
                        <a:lnSpc>
                          <a:spcPct val="107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Strategy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Purpose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Outcomes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9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Mechanism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67999429"/>
                  </a:ext>
                </a:extLst>
              </a:tr>
              <a:tr h="1074168">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Core Funding for Essential Services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5D7"/>
                    </a:solidFill>
                  </a:tcPr>
                </a:tc>
                <a:tc>
                  <a:txBody>
                    <a:bodyPr/>
                    <a:lstStyle/>
                    <a:p>
                      <a:pPr marL="0" marR="0">
                        <a:lnSpc>
                          <a:spcPct val="107000"/>
                        </a:lnSpc>
                        <a:spcBef>
                          <a:spcPts val="0"/>
                        </a:spcBef>
                        <a:spcAft>
                          <a:spcPts val="0"/>
                        </a:spcAft>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Sustain and improve critical infrastructure for equitable service delivery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5D7"/>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Support the most serious disorders</a:t>
                      </a: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Provide trauma-informed care at an increased level of intensity, consistency, and stability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Help the most affected populations</a:t>
                      </a: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Address barriers to make care more accessible for those most impacted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5D7"/>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Longer-term investments for high performing organizations providing essential services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 5-year grant cycle with mid-term continuation application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application for CCSF &amp; CMHF funds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Prioritize integrated family services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Separate regional braided fund with STLCSF</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Explore leveraging Medicaid for specialized services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5D7"/>
                    </a:solidFill>
                  </a:tcPr>
                </a:tc>
                <a:extLst>
                  <a:ext uri="{0D108BD9-81ED-4DB2-BD59-A6C34878D82A}">
                    <a16:rowId xmlns:a16="http://schemas.microsoft.com/office/drawing/2014/main" val="3204260408"/>
                  </a:ext>
                </a:extLst>
              </a:tr>
              <a:tr h="750278">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Flexible Funding for High Quality Prevention Services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marL="0" marR="0">
                        <a:lnSpc>
                          <a:spcPct val="107000"/>
                        </a:lnSpc>
                        <a:spcBef>
                          <a:spcPts val="0"/>
                        </a:spcBef>
                        <a:spcAft>
                          <a:spcPts val="0"/>
                        </a:spcAft>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the availability of high-quality prevention programs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Focus on young people</a:t>
                      </a: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Intervene early to prevent or lesson the severity of mental health or substance use disorders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Shorter investments from 1 – 3 years designed to help organizations launch or expand evidence-based programs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Early Childhood Facility Improvement Fund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Out-of-School-Time Initiative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Unallocated Fund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extLst>
                  <a:ext uri="{0D108BD9-81ED-4DB2-BD59-A6C34878D82A}">
                    <a16:rowId xmlns:a16="http://schemas.microsoft.com/office/drawing/2014/main" val="4122517724"/>
                  </a:ext>
                </a:extLst>
              </a:tr>
              <a:tr h="1506022">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Flexible Funding for High Quality Services Across the Lifespan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marL="0" marR="0">
                        <a:lnSpc>
                          <a:spcPct val="107000"/>
                        </a:lnSpc>
                        <a:spcBef>
                          <a:spcPts val="0"/>
                        </a:spcBef>
                        <a:spcAft>
                          <a:spcPts val="0"/>
                        </a:spcAft>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 the availability of high-quality programs for youth and adults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Expand access to the full range of what works</a:t>
                      </a: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Increase availability of effective evidence-based care in clinical settings and evidence-based/ promising practices in non-clinical settings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Shorter investments designed to help organizations launch or expand evidence-based programs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Traditional 3-year competitive cycle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Funding for programs and services that address MHB funding priorities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Focus on projects that remove barriers to service delivery and increase access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Emerging Needs Fund – staff directed open timeline; responsive fund to address unanticipated needs in the community, with priority given to projects that align with MHB funding priorities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extLst>
                  <a:ext uri="{0D108BD9-81ED-4DB2-BD59-A6C34878D82A}">
                    <a16:rowId xmlns:a16="http://schemas.microsoft.com/office/drawing/2014/main" val="4086207679"/>
                  </a:ext>
                </a:extLst>
              </a:tr>
              <a:tr h="1074168">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Community Building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marL="0" marR="0">
                        <a:lnSpc>
                          <a:spcPct val="107000"/>
                        </a:lnSpc>
                        <a:spcBef>
                          <a:spcPts val="0"/>
                        </a:spcBef>
                        <a:spcAft>
                          <a:spcPts val="0"/>
                        </a:spcAft>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Support community-driven programs and initiatives that can effectively reach underserved populations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Transform the landscape</a:t>
                      </a: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Fund innovation and higher risk efforts to create transformative change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marL="0" marR="0">
                        <a:lnSpc>
                          <a:spcPct val="107000"/>
                        </a:lnSpc>
                        <a:spcBef>
                          <a:spcPts val="0"/>
                        </a:spcBef>
                        <a:spcAft>
                          <a:spcPts val="0"/>
                        </a:spcAft>
                      </a:pPr>
                      <a:r>
                        <a:rPr lang="en-US" sz="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Smaller grants paired with dedicated technical assistance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2-year grant cycle with 2-cycle limit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Community-driven needs assessment to set funding priorities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Grants under $100K</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Categories: Piloting/launching an innovative concept, Expanding or enhancing an existing program, Maintaining a successful program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9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0183" marR="70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2528205504"/>
                  </a:ext>
                </a:extLst>
              </a:tr>
            </a:tbl>
          </a:graphicData>
        </a:graphic>
      </p:graphicFrame>
      <p:sp>
        <p:nvSpPr>
          <p:cNvPr id="4" name="Slide Number Placeholder 3">
            <a:extLst>
              <a:ext uri="{FF2B5EF4-FFF2-40B4-BE49-F238E27FC236}">
                <a16:creationId xmlns:a16="http://schemas.microsoft.com/office/drawing/2014/main" id="{45FDF11A-7351-E2DB-C09A-C7CD52EC36CA}"/>
              </a:ext>
            </a:extLst>
          </p:cNvPr>
          <p:cNvSpPr>
            <a:spLocks noGrp="1"/>
          </p:cNvSpPr>
          <p:nvPr>
            <p:ph type="sldNum" sz="quarter" idx="4"/>
          </p:nvPr>
        </p:nvSpPr>
        <p:spPr/>
        <p:txBody>
          <a:bodyPr/>
          <a:lstStyle/>
          <a:p>
            <a:fld id="{287F944C-6315-6042-840E-B3BFFC821D31}" type="slidenum">
              <a:rPr lang="en-US" smtClean="0"/>
              <a:pPr/>
              <a:t>35</a:t>
            </a:fld>
            <a:endParaRPr lang="en-US" dirty="0"/>
          </a:p>
        </p:txBody>
      </p:sp>
    </p:spTree>
    <p:extLst>
      <p:ext uri="{BB962C8B-B14F-4D97-AF65-F5344CB8AC3E}">
        <p14:creationId xmlns:p14="http://schemas.microsoft.com/office/powerpoint/2010/main" val="382800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BD99-38C0-22A2-BE80-50B921A487F1}"/>
              </a:ext>
            </a:extLst>
          </p:cNvPr>
          <p:cNvSpPr>
            <a:spLocks noGrp="1"/>
          </p:cNvSpPr>
          <p:nvPr>
            <p:ph type="title"/>
          </p:nvPr>
        </p:nvSpPr>
        <p:spPr/>
        <p:txBody>
          <a:bodyPr/>
          <a:lstStyle/>
          <a:p>
            <a:r>
              <a:rPr lang="en-US" sz="2800" dirty="0"/>
              <a:t>Potential Implementation Timeline for Changes to MHB’s Community Investment Approach</a:t>
            </a:r>
          </a:p>
        </p:txBody>
      </p:sp>
      <p:graphicFrame>
        <p:nvGraphicFramePr>
          <p:cNvPr id="5" name="Content Placeholder 4">
            <a:extLst>
              <a:ext uri="{FF2B5EF4-FFF2-40B4-BE49-F238E27FC236}">
                <a16:creationId xmlns:a16="http://schemas.microsoft.com/office/drawing/2014/main" id="{431EF251-B345-7BF8-AD8B-C50BB270DF74}"/>
              </a:ext>
            </a:extLst>
          </p:cNvPr>
          <p:cNvGraphicFramePr>
            <a:graphicFrameLocks noGrp="1"/>
          </p:cNvGraphicFramePr>
          <p:nvPr>
            <p:ph idx="1"/>
            <p:extLst>
              <p:ext uri="{D42A27DB-BD31-4B8C-83A1-F6EECF244321}">
                <p14:modId xmlns:p14="http://schemas.microsoft.com/office/powerpoint/2010/main" val="1885108362"/>
              </p:ext>
            </p:extLst>
          </p:nvPr>
        </p:nvGraphicFramePr>
        <p:xfrm>
          <a:off x="228600" y="1564105"/>
          <a:ext cx="8722896" cy="3693691"/>
        </p:xfrm>
        <a:graphic>
          <a:graphicData uri="http://schemas.openxmlformats.org/drawingml/2006/table">
            <a:tbl>
              <a:tblPr firstRow="1" bandRow="1"/>
              <a:tblGrid>
                <a:gridCol w="5901554">
                  <a:extLst>
                    <a:ext uri="{9D8B030D-6E8A-4147-A177-3AD203B41FA5}">
                      <a16:colId xmlns:a16="http://schemas.microsoft.com/office/drawing/2014/main" val="1893313438"/>
                    </a:ext>
                  </a:extLst>
                </a:gridCol>
                <a:gridCol w="561830">
                  <a:extLst>
                    <a:ext uri="{9D8B030D-6E8A-4147-A177-3AD203B41FA5}">
                      <a16:colId xmlns:a16="http://schemas.microsoft.com/office/drawing/2014/main" val="1566148835"/>
                    </a:ext>
                  </a:extLst>
                </a:gridCol>
                <a:gridCol w="561830">
                  <a:extLst>
                    <a:ext uri="{9D8B030D-6E8A-4147-A177-3AD203B41FA5}">
                      <a16:colId xmlns:a16="http://schemas.microsoft.com/office/drawing/2014/main" val="233848289"/>
                    </a:ext>
                  </a:extLst>
                </a:gridCol>
                <a:gridCol w="561830">
                  <a:extLst>
                    <a:ext uri="{9D8B030D-6E8A-4147-A177-3AD203B41FA5}">
                      <a16:colId xmlns:a16="http://schemas.microsoft.com/office/drawing/2014/main" val="2624021044"/>
                    </a:ext>
                  </a:extLst>
                </a:gridCol>
                <a:gridCol w="561830">
                  <a:extLst>
                    <a:ext uri="{9D8B030D-6E8A-4147-A177-3AD203B41FA5}">
                      <a16:colId xmlns:a16="http://schemas.microsoft.com/office/drawing/2014/main" val="3292753383"/>
                    </a:ext>
                  </a:extLst>
                </a:gridCol>
                <a:gridCol w="574022">
                  <a:extLst>
                    <a:ext uri="{9D8B030D-6E8A-4147-A177-3AD203B41FA5}">
                      <a16:colId xmlns:a16="http://schemas.microsoft.com/office/drawing/2014/main" val="4105222402"/>
                    </a:ext>
                  </a:extLst>
                </a:gridCol>
              </a:tblGrid>
              <a:tr h="547752">
                <a:tc>
                  <a:txBody>
                    <a:bodyPr/>
                    <a:lstStyle/>
                    <a:p>
                      <a:pPr marL="0" marR="0">
                        <a:lnSpc>
                          <a:spcPct val="107000"/>
                        </a:lnSpc>
                        <a:spcBef>
                          <a:spcPts val="0"/>
                        </a:spcBef>
                        <a:spcAft>
                          <a:spcPts val="0"/>
                        </a:spcAft>
                      </a:pPr>
                      <a:r>
                        <a:rPr lang="en-US" sz="14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Community Investment Strategies Potential Implementation Timeline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4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FY23</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4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FY24</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4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FY25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4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FY26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4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FY27</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292150031"/>
                  </a:ext>
                </a:extLst>
              </a:tr>
              <a:tr h="547752">
                <a:tc>
                  <a:txBody>
                    <a:bodyPr/>
                    <a:lstStyle/>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Core Funding for Essential Services Grants Awarded</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5D7"/>
                    </a:solidFill>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750482"/>
                  </a:ext>
                </a:extLst>
              </a:tr>
              <a:tr h="547752">
                <a:tc>
                  <a:txBody>
                    <a:bodyPr/>
                    <a:lstStyle/>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Flexible Funding for High Quality Prevention Services – </a:t>
                      </a:r>
                    </a:p>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CCSF FY25 One-Year Extension</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5D7"/>
                    </a:solidFill>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073525"/>
                  </a:ext>
                </a:extLst>
              </a:tr>
              <a:tr h="547752">
                <a:tc>
                  <a:txBody>
                    <a:bodyPr/>
                    <a:lstStyle/>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Flexible Funding for High Quality Prevention Services – </a:t>
                      </a:r>
                    </a:p>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Early Childhood Facility Fund Grants Awarded</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extLst>
                  <a:ext uri="{0D108BD9-81ED-4DB2-BD59-A6C34878D82A}">
                    <a16:rowId xmlns:a16="http://schemas.microsoft.com/office/drawing/2014/main" val="1223307781"/>
                  </a:ext>
                </a:extLst>
              </a:tr>
              <a:tr h="547752">
                <a:tc>
                  <a:txBody>
                    <a:bodyPr/>
                    <a:lstStyle/>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Flexible Funding for High Quality Prevention Services – </a:t>
                      </a:r>
                    </a:p>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Out-of-School Time Initiative Grants Awarded</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806113"/>
                  </a:ext>
                </a:extLst>
              </a:tr>
              <a:tr h="547752">
                <a:tc>
                  <a:txBody>
                    <a:bodyPr/>
                    <a:lstStyle/>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Flexible Funding for High Quality Services Across the Lifespan - Emerging Needs/Unspent CCSF Allocation</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4FC"/>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A9C1"/>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559145"/>
                  </a:ext>
                </a:extLst>
              </a:tr>
              <a:tr h="407179">
                <a:tc>
                  <a:txBody>
                    <a:bodyPr/>
                    <a:lstStyle/>
                    <a:p>
                      <a:pPr marL="0" marR="0">
                        <a:lnSpc>
                          <a:spcPct val="107000"/>
                        </a:lnSpc>
                        <a:spcBef>
                          <a:spcPts val="0"/>
                        </a:spcBef>
                        <a:spcAft>
                          <a:spcPts val="0"/>
                        </a:spcAft>
                      </a:pPr>
                      <a:r>
                        <a:rPr lang="en-US" sz="1400" kern="1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Community Building Grants Awarded</a:t>
                      </a:r>
                      <a:endParaRPr lang="en-US"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5EA5"/>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5EA5"/>
                    </a:solidFill>
                  </a:tcPr>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45410"/>
                  </a:ext>
                </a:extLst>
              </a:tr>
            </a:tbl>
          </a:graphicData>
        </a:graphic>
      </p:graphicFrame>
      <p:sp>
        <p:nvSpPr>
          <p:cNvPr id="4" name="Slide Number Placeholder 3">
            <a:extLst>
              <a:ext uri="{FF2B5EF4-FFF2-40B4-BE49-F238E27FC236}">
                <a16:creationId xmlns:a16="http://schemas.microsoft.com/office/drawing/2014/main" id="{4FF78DE9-DCB5-A239-D678-C64E522FD3B5}"/>
              </a:ext>
            </a:extLst>
          </p:cNvPr>
          <p:cNvSpPr>
            <a:spLocks noGrp="1"/>
          </p:cNvSpPr>
          <p:nvPr>
            <p:ph type="sldNum" sz="quarter" idx="4"/>
          </p:nvPr>
        </p:nvSpPr>
        <p:spPr/>
        <p:txBody>
          <a:bodyPr/>
          <a:lstStyle/>
          <a:p>
            <a:fld id="{287F944C-6315-6042-840E-B3BFFC821D31}" type="slidenum">
              <a:rPr lang="en-US" smtClean="0"/>
              <a:pPr/>
              <a:t>36</a:t>
            </a:fld>
            <a:endParaRPr lang="en-US" dirty="0"/>
          </a:p>
        </p:txBody>
      </p:sp>
    </p:spTree>
    <p:extLst>
      <p:ext uri="{BB962C8B-B14F-4D97-AF65-F5344CB8AC3E}">
        <p14:creationId xmlns:p14="http://schemas.microsoft.com/office/powerpoint/2010/main" val="861489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1F1B00-D93F-0DC6-D5F4-3BB2309E0121}"/>
              </a:ext>
            </a:extLst>
          </p:cNvPr>
          <p:cNvSpPr>
            <a:spLocks noGrp="1"/>
          </p:cNvSpPr>
          <p:nvPr>
            <p:ph type="title"/>
          </p:nvPr>
        </p:nvSpPr>
        <p:spPr>
          <a:xfrm>
            <a:off x="459453" y="1378902"/>
            <a:ext cx="8225094" cy="1746300"/>
          </a:xfrm>
        </p:spPr>
        <p:txBody>
          <a:bodyPr/>
          <a:lstStyle/>
          <a:p>
            <a:pPr algn="ctr"/>
            <a:r>
              <a:rPr lang="en-US" dirty="0"/>
              <a:t>MHB Staff Organizational Chart</a:t>
            </a:r>
          </a:p>
        </p:txBody>
      </p:sp>
      <p:sp>
        <p:nvSpPr>
          <p:cNvPr id="4" name="Slide Number Placeholder 3">
            <a:extLst>
              <a:ext uri="{FF2B5EF4-FFF2-40B4-BE49-F238E27FC236}">
                <a16:creationId xmlns:a16="http://schemas.microsoft.com/office/drawing/2014/main" id="{70BE0076-2086-6779-4379-37785E273566}"/>
              </a:ext>
            </a:extLst>
          </p:cNvPr>
          <p:cNvSpPr>
            <a:spLocks noGrp="1"/>
          </p:cNvSpPr>
          <p:nvPr>
            <p:ph type="sldNum" sz="quarter" idx="4"/>
          </p:nvPr>
        </p:nvSpPr>
        <p:spPr/>
        <p:txBody>
          <a:bodyPr/>
          <a:lstStyle/>
          <a:p>
            <a:fld id="{287F944C-6315-6042-840E-B3BFFC821D31}" type="slidenum">
              <a:rPr lang="en-US" smtClean="0"/>
              <a:pPr/>
              <a:t>37</a:t>
            </a:fld>
            <a:endParaRPr lang="en-US" dirty="0"/>
          </a:p>
        </p:txBody>
      </p:sp>
    </p:spTree>
    <p:extLst>
      <p:ext uri="{BB962C8B-B14F-4D97-AF65-F5344CB8AC3E}">
        <p14:creationId xmlns:p14="http://schemas.microsoft.com/office/powerpoint/2010/main" val="2045376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1D691E-3B0A-1A2A-0BE7-ACA717ABE3F3}"/>
              </a:ext>
            </a:extLst>
          </p:cNvPr>
          <p:cNvSpPr>
            <a:spLocks noGrp="1"/>
          </p:cNvSpPr>
          <p:nvPr>
            <p:ph type="sldNum" sz="quarter" idx="4"/>
          </p:nvPr>
        </p:nvSpPr>
        <p:spPr/>
        <p:txBody>
          <a:bodyPr/>
          <a:lstStyle/>
          <a:p>
            <a:fld id="{287F944C-6315-6042-840E-B3BFFC821D31}" type="slidenum">
              <a:rPr lang="en-US" smtClean="0"/>
              <a:pPr/>
              <a:t>38</a:t>
            </a:fld>
            <a:endParaRPr lang="en-US" dirty="0"/>
          </a:p>
        </p:txBody>
      </p:sp>
      <p:sp>
        <p:nvSpPr>
          <p:cNvPr id="2" name="Title 1">
            <a:extLst>
              <a:ext uri="{FF2B5EF4-FFF2-40B4-BE49-F238E27FC236}">
                <a16:creationId xmlns:a16="http://schemas.microsoft.com/office/drawing/2014/main" id="{F33BE0C5-17BE-EE31-C908-CCDA33C8EE2A}"/>
              </a:ext>
            </a:extLst>
          </p:cNvPr>
          <p:cNvSpPr>
            <a:spLocks noGrp="1"/>
          </p:cNvSpPr>
          <p:nvPr>
            <p:ph type="title" idx="4294967295"/>
          </p:nvPr>
        </p:nvSpPr>
        <p:spPr>
          <a:xfrm>
            <a:off x="0" y="127000"/>
            <a:ext cx="8229600" cy="854075"/>
          </a:xfrm>
        </p:spPr>
        <p:txBody>
          <a:bodyPr/>
          <a:lstStyle/>
          <a:p>
            <a:r>
              <a:rPr lang="en-US" dirty="0"/>
              <a:t>Saint Louis MHB Staff</a:t>
            </a:r>
          </a:p>
        </p:txBody>
      </p:sp>
      <p:pic>
        <p:nvPicPr>
          <p:cNvPr id="51" name="Content Placeholder 50" descr="A diagram of a company&#10;&#10;Description automatically generated">
            <a:extLst>
              <a:ext uri="{FF2B5EF4-FFF2-40B4-BE49-F238E27FC236}">
                <a16:creationId xmlns:a16="http://schemas.microsoft.com/office/drawing/2014/main" id="{636A3D37-127E-1D90-462E-C854FC229F4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337244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40483F-EC83-7999-61DE-3776939037EA}"/>
              </a:ext>
            </a:extLst>
          </p:cNvPr>
          <p:cNvSpPr>
            <a:spLocks noGrp="1"/>
          </p:cNvSpPr>
          <p:nvPr>
            <p:ph type="sldNum" sz="quarter" idx="4"/>
          </p:nvPr>
        </p:nvSpPr>
        <p:spPr/>
        <p:txBody>
          <a:bodyPr/>
          <a:lstStyle/>
          <a:p>
            <a:fld id="{287F944C-6315-6042-840E-B3BFFC821D31}" type="slidenum">
              <a:rPr lang="en-US" smtClean="0"/>
              <a:pPr/>
              <a:t>4</a:t>
            </a:fld>
            <a:endParaRPr lang="en-US" dirty="0"/>
          </a:p>
        </p:txBody>
      </p:sp>
      <p:graphicFrame>
        <p:nvGraphicFramePr>
          <p:cNvPr id="7" name="Object 6">
            <a:extLst>
              <a:ext uri="{FF2B5EF4-FFF2-40B4-BE49-F238E27FC236}">
                <a16:creationId xmlns:a16="http://schemas.microsoft.com/office/drawing/2014/main" id="{52E2033C-A4C1-3768-7F86-0557020B346C}"/>
              </a:ext>
            </a:extLst>
          </p:cNvPr>
          <p:cNvGraphicFramePr>
            <a:graphicFrameLocks noChangeAspect="1"/>
          </p:cNvGraphicFramePr>
          <p:nvPr>
            <p:extLst>
              <p:ext uri="{D42A27DB-BD31-4B8C-83A1-F6EECF244321}">
                <p14:modId xmlns:p14="http://schemas.microsoft.com/office/powerpoint/2010/main" val="2360417840"/>
              </p:ext>
            </p:extLst>
          </p:nvPr>
        </p:nvGraphicFramePr>
        <p:xfrm>
          <a:off x="369108" y="251784"/>
          <a:ext cx="8352016" cy="6108744"/>
        </p:xfrm>
        <a:graphic>
          <a:graphicData uri="http://schemas.openxmlformats.org/presentationml/2006/ole">
            <mc:AlternateContent xmlns:mc="http://schemas.openxmlformats.org/markup-compatibility/2006">
              <mc:Choice xmlns:v="urn:schemas-microsoft-com:vml" Requires="v">
                <p:oleObj name="Worksheet" r:id="rId2" imgW="8581904" imgH="6276907" progId="Excel.Sheet.12">
                  <p:embed/>
                </p:oleObj>
              </mc:Choice>
              <mc:Fallback>
                <p:oleObj name="Worksheet" r:id="rId2" imgW="8581904" imgH="6276907" progId="Excel.Sheet.12">
                  <p:embed/>
                  <p:pic>
                    <p:nvPicPr>
                      <p:cNvPr id="7" name="Object 6">
                        <a:extLst>
                          <a:ext uri="{FF2B5EF4-FFF2-40B4-BE49-F238E27FC236}">
                            <a16:creationId xmlns:a16="http://schemas.microsoft.com/office/drawing/2014/main" id="{52E2033C-A4C1-3768-7F86-0557020B346C}"/>
                          </a:ext>
                        </a:extLst>
                      </p:cNvPr>
                      <p:cNvPicPr/>
                      <p:nvPr/>
                    </p:nvPicPr>
                    <p:blipFill>
                      <a:blip r:embed="rId3"/>
                      <a:stretch>
                        <a:fillRect/>
                      </a:stretch>
                    </p:blipFill>
                    <p:spPr>
                      <a:xfrm>
                        <a:off x="369108" y="251784"/>
                        <a:ext cx="8352016" cy="6108744"/>
                      </a:xfrm>
                      <a:prstGeom prst="rect">
                        <a:avLst/>
                      </a:prstGeom>
                    </p:spPr>
                  </p:pic>
                </p:oleObj>
              </mc:Fallback>
            </mc:AlternateContent>
          </a:graphicData>
        </a:graphic>
      </p:graphicFrame>
    </p:spTree>
    <p:extLst>
      <p:ext uri="{BB962C8B-B14F-4D97-AF65-F5344CB8AC3E}">
        <p14:creationId xmlns:p14="http://schemas.microsoft.com/office/powerpoint/2010/main" val="7149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B84-FC7F-B3A5-02D5-08EC11FC7642}"/>
              </a:ext>
            </a:extLst>
          </p:cNvPr>
          <p:cNvSpPr>
            <a:spLocks noGrp="1"/>
          </p:cNvSpPr>
          <p:nvPr>
            <p:ph type="title"/>
          </p:nvPr>
        </p:nvSpPr>
        <p:spPr/>
        <p:txBody>
          <a:bodyPr/>
          <a:lstStyle/>
          <a:p>
            <a:r>
              <a:rPr lang="en-US" dirty="0"/>
              <a:t>Theory of Change (November 2021)</a:t>
            </a:r>
          </a:p>
        </p:txBody>
      </p:sp>
      <p:sp>
        <p:nvSpPr>
          <p:cNvPr id="4" name="Slide Number Placeholder 3">
            <a:extLst>
              <a:ext uri="{FF2B5EF4-FFF2-40B4-BE49-F238E27FC236}">
                <a16:creationId xmlns:a16="http://schemas.microsoft.com/office/drawing/2014/main" id="{C6D10CFE-77CD-0132-B59F-C46DC0B3A99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graphicFrame>
        <p:nvGraphicFramePr>
          <p:cNvPr id="5" name="Object 4">
            <a:hlinkClick r:id="" action="ppaction://ole?verb=0"/>
            <a:extLst>
              <a:ext uri="{FF2B5EF4-FFF2-40B4-BE49-F238E27FC236}">
                <a16:creationId xmlns:a16="http://schemas.microsoft.com/office/drawing/2014/main" id="{05AA5A6E-20C5-872B-76FB-40F970D430D8}"/>
              </a:ext>
            </a:extLst>
          </p:cNvPr>
          <p:cNvGraphicFramePr>
            <a:graphicFrameLocks noChangeAspect="1"/>
          </p:cNvGraphicFramePr>
          <p:nvPr/>
        </p:nvGraphicFramePr>
        <p:xfrm>
          <a:off x="173620" y="242702"/>
          <a:ext cx="8819421" cy="5706685"/>
        </p:xfrm>
        <a:graphic>
          <a:graphicData uri="http://schemas.openxmlformats.org/presentationml/2006/ole">
            <mc:AlternateContent xmlns:mc="http://schemas.openxmlformats.org/markup-compatibility/2006">
              <mc:Choice xmlns:v="urn:schemas-microsoft-com:vml" Requires="v">
                <p:oleObj name="Presentation" r:id="rId3" imgW="7772584" imgH="5029394" progId="PowerPoint.Show.12">
                  <p:embed/>
                </p:oleObj>
              </mc:Choice>
              <mc:Fallback>
                <p:oleObj name="Presentation" r:id="rId3" imgW="7772584" imgH="5029394" progId="PowerPoint.Show.12">
                  <p:embed/>
                  <p:pic>
                    <p:nvPicPr>
                      <p:cNvPr id="5" name="Object 4">
                        <a:hlinkClick r:id="" action="ppaction://ole?verb=0"/>
                        <a:extLst>
                          <a:ext uri="{FF2B5EF4-FFF2-40B4-BE49-F238E27FC236}">
                            <a16:creationId xmlns:a16="http://schemas.microsoft.com/office/drawing/2014/main" id="{05AA5A6E-20C5-872B-76FB-40F970D430D8}"/>
                          </a:ext>
                        </a:extLst>
                      </p:cNvPr>
                      <p:cNvPicPr/>
                      <p:nvPr/>
                    </p:nvPicPr>
                    <p:blipFill>
                      <a:blip r:embed="rId4"/>
                      <a:stretch>
                        <a:fillRect/>
                      </a:stretch>
                    </p:blipFill>
                    <p:spPr>
                      <a:xfrm>
                        <a:off x="173620" y="242702"/>
                        <a:ext cx="8819421" cy="5706685"/>
                      </a:xfrm>
                      <a:prstGeom prst="rect">
                        <a:avLst/>
                      </a:prstGeom>
                    </p:spPr>
                  </p:pic>
                </p:oleObj>
              </mc:Fallback>
            </mc:AlternateContent>
          </a:graphicData>
        </a:graphic>
      </p:graphicFrame>
    </p:spTree>
    <p:extLst>
      <p:ext uri="{BB962C8B-B14F-4D97-AF65-F5344CB8AC3E}">
        <p14:creationId xmlns:p14="http://schemas.microsoft.com/office/powerpoint/2010/main" val="23879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C9C5-ED57-C843-E301-BA2A3E3532E7}"/>
              </a:ext>
            </a:extLst>
          </p:cNvPr>
          <p:cNvSpPr>
            <a:spLocks noGrp="1"/>
          </p:cNvSpPr>
          <p:nvPr>
            <p:ph type="title"/>
          </p:nvPr>
        </p:nvSpPr>
        <p:spPr/>
        <p:txBody>
          <a:bodyPr/>
          <a:lstStyle/>
          <a:p>
            <a:r>
              <a:rPr lang="en-US" dirty="0"/>
              <a:t>MHB’s Strategic Approach</a:t>
            </a:r>
          </a:p>
        </p:txBody>
      </p:sp>
      <p:pic>
        <p:nvPicPr>
          <p:cNvPr id="11" name="Content Placeholder 10" descr="A close-up of a logo&#10;&#10;Description automatically generated with low confidence">
            <a:extLst>
              <a:ext uri="{FF2B5EF4-FFF2-40B4-BE49-F238E27FC236}">
                <a16:creationId xmlns:a16="http://schemas.microsoft.com/office/drawing/2014/main" id="{A68EE2F6-E348-8EE4-E876-880CDF7FF871}"/>
              </a:ext>
            </a:extLst>
          </p:cNvPr>
          <p:cNvPicPr>
            <a:picLocks noGrp="1" noChangeAspect="1"/>
          </p:cNvPicPr>
          <p:nvPr>
            <p:ph idx="1"/>
          </p:nvPr>
        </p:nvPicPr>
        <p:blipFill>
          <a:blip r:embed="rId3"/>
          <a:stretch>
            <a:fillRect/>
          </a:stretch>
        </p:blipFill>
        <p:spPr>
          <a:xfrm>
            <a:off x="2286000" y="1068211"/>
            <a:ext cx="4572000" cy="1371600"/>
          </a:xfrm>
        </p:spPr>
      </p:pic>
      <p:sp>
        <p:nvSpPr>
          <p:cNvPr id="4" name="Slide Number Placeholder 3">
            <a:extLst>
              <a:ext uri="{FF2B5EF4-FFF2-40B4-BE49-F238E27FC236}">
                <a16:creationId xmlns:a16="http://schemas.microsoft.com/office/drawing/2014/main" id="{C68A2224-145E-450C-8554-33A8894DFAC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sp>
        <p:nvSpPr>
          <p:cNvPr id="12" name="Flowchart: Connector 11">
            <a:extLst>
              <a:ext uri="{FF2B5EF4-FFF2-40B4-BE49-F238E27FC236}">
                <a16:creationId xmlns:a16="http://schemas.microsoft.com/office/drawing/2014/main" id="{C4E4A389-4A47-87D0-C3CC-34A1BB896ABB}"/>
              </a:ext>
            </a:extLst>
          </p:cNvPr>
          <p:cNvSpPr/>
          <p:nvPr/>
        </p:nvSpPr>
        <p:spPr>
          <a:xfrm>
            <a:off x="1409841" y="3691678"/>
            <a:ext cx="2287270" cy="2251710"/>
          </a:xfrm>
          <a:prstGeom prst="flowChartConnector">
            <a:avLst/>
          </a:prstGeom>
          <a:solidFill>
            <a:srgbClr val="A15EA5"/>
          </a:solidFill>
          <a:ln>
            <a:solidFill>
              <a:srgbClr val="A15E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PARTNERING </a:t>
            </a: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By leveraging other funding sources and regional relationships, MHB supports multi-sector partnerships to build equitable, just systems of behavioral health and related services</a:t>
            </a:r>
          </a:p>
        </p:txBody>
      </p:sp>
      <p:sp>
        <p:nvSpPr>
          <p:cNvPr id="13" name="Flowchart: Connector 12">
            <a:extLst>
              <a:ext uri="{FF2B5EF4-FFF2-40B4-BE49-F238E27FC236}">
                <a16:creationId xmlns:a16="http://schemas.microsoft.com/office/drawing/2014/main" id="{A80585D1-42F8-F97C-8424-CD99A7F27D7A}"/>
              </a:ext>
            </a:extLst>
          </p:cNvPr>
          <p:cNvSpPr/>
          <p:nvPr/>
        </p:nvSpPr>
        <p:spPr>
          <a:xfrm>
            <a:off x="3434397" y="2883221"/>
            <a:ext cx="2275205" cy="2275205"/>
          </a:xfrm>
          <a:prstGeom prst="flowChartConnector">
            <a:avLst/>
          </a:prstGeom>
          <a:solidFill>
            <a:srgbClr val="09A9C1"/>
          </a:solidFill>
          <a:ln>
            <a:solidFill>
              <a:srgbClr val="09A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INVESTING</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MHB builds capacity in the City of St. Louis through funding, relationship building, and technical assistance for organizations who serve the behavioral health needs of City residents</a:t>
            </a:r>
          </a:p>
        </p:txBody>
      </p:sp>
      <p:sp>
        <p:nvSpPr>
          <p:cNvPr id="14" name="Flowchart: Connector 13">
            <a:extLst>
              <a:ext uri="{FF2B5EF4-FFF2-40B4-BE49-F238E27FC236}">
                <a16:creationId xmlns:a16="http://schemas.microsoft.com/office/drawing/2014/main" id="{CCDED43C-8356-BBF6-9F10-4B5CA7B1B361}"/>
              </a:ext>
            </a:extLst>
          </p:cNvPr>
          <p:cNvSpPr/>
          <p:nvPr/>
        </p:nvSpPr>
        <p:spPr>
          <a:xfrm>
            <a:off x="5446891" y="3636433"/>
            <a:ext cx="2306955" cy="2306955"/>
          </a:xfrm>
          <a:prstGeom prst="flowChartConnector">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EMPOWERING</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Community-driven solutions inform MHB’s efforts by highlighting gaps, inequitable root causes, and opportunities for innovation</a:t>
            </a:r>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989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0BF8-D6E9-E1C9-EAFA-F756C1DFB483}"/>
              </a:ext>
            </a:extLst>
          </p:cNvPr>
          <p:cNvSpPr>
            <a:spLocks noGrp="1"/>
          </p:cNvSpPr>
          <p:nvPr>
            <p:ph type="title"/>
          </p:nvPr>
        </p:nvSpPr>
        <p:spPr>
          <a:xfrm>
            <a:off x="459453" y="1789179"/>
            <a:ext cx="8225094" cy="1746300"/>
          </a:xfrm>
        </p:spPr>
        <p:txBody>
          <a:bodyPr/>
          <a:lstStyle/>
          <a:p>
            <a:pPr algn="ctr"/>
            <a:r>
              <a:rPr lang="en-US" sz="4400" dirty="0"/>
              <a:t>Community Investments</a:t>
            </a:r>
          </a:p>
        </p:txBody>
      </p:sp>
      <p:sp>
        <p:nvSpPr>
          <p:cNvPr id="5" name="Slide Number Placeholder 4">
            <a:extLst>
              <a:ext uri="{FF2B5EF4-FFF2-40B4-BE49-F238E27FC236}">
                <a16:creationId xmlns:a16="http://schemas.microsoft.com/office/drawing/2014/main" id="{1F5B6FA3-4C35-794F-1698-B141F8960015}"/>
              </a:ext>
            </a:extLst>
          </p:cNvPr>
          <p:cNvSpPr>
            <a:spLocks noGrp="1"/>
          </p:cNvSpPr>
          <p:nvPr>
            <p:ph type="sldNum" sz="quarter" idx="4"/>
          </p:nvPr>
        </p:nvSpPr>
        <p:spPr/>
        <p:txBody>
          <a:bodyPr/>
          <a:lstStyle/>
          <a:p>
            <a:fld id="{287F944C-6315-6042-840E-B3BFFC821D31}" type="slidenum">
              <a:rPr lang="en-US" smtClean="0"/>
              <a:pPr/>
              <a:t>7</a:t>
            </a:fld>
            <a:endParaRPr lang="en-US" dirty="0"/>
          </a:p>
        </p:txBody>
      </p:sp>
    </p:spTree>
    <p:extLst>
      <p:ext uri="{BB962C8B-B14F-4D97-AF65-F5344CB8AC3E}">
        <p14:creationId xmlns:p14="http://schemas.microsoft.com/office/powerpoint/2010/main" val="161404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EDF4-FB0C-03CC-8305-63EFC9AFBA21}"/>
              </a:ext>
            </a:extLst>
          </p:cNvPr>
          <p:cNvSpPr>
            <a:spLocks noGrp="1"/>
          </p:cNvSpPr>
          <p:nvPr>
            <p:ph type="title"/>
          </p:nvPr>
        </p:nvSpPr>
        <p:spPr>
          <a:xfrm>
            <a:off x="457200" y="127000"/>
            <a:ext cx="8229600" cy="853613"/>
          </a:xfrm>
        </p:spPr>
        <p:txBody>
          <a:bodyPr anchor="b">
            <a:normAutofit/>
          </a:bodyPr>
          <a:lstStyle/>
          <a:p>
            <a:r>
              <a:rPr lang="en-US" dirty="0"/>
              <a:t>Community Investments</a:t>
            </a:r>
          </a:p>
        </p:txBody>
      </p:sp>
      <p:sp>
        <p:nvSpPr>
          <p:cNvPr id="4" name="Slide Number Placeholder 3">
            <a:extLst>
              <a:ext uri="{FF2B5EF4-FFF2-40B4-BE49-F238E27FC236}">
                <a16:creationId xmlns:a16="http://schemas.microsoft.com/office/drawing/2014/main" id="{745E05B9-01EF-E22C-B53A-BE4CCC3F803A}"/>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8</a:t>
            </a:fld>
            <a:endParaRPr lang="en-US" dirty="0"/>
          </a:p>
        </p:txBody>
      </p:sp>
      <p:graphicFrame>
        <p:nvGraphicFramePr>
          <p:cNvPr id="6" name="Content Placeholder 2">
            <a:extLst>
              <a:ext uri="{FF2B5EF4-FFF2-40B4-BE49-F238E27FC236}">
                <a16:creationId xmlns:a16="http://schemas.microsoft.com/office/drawing/2014/main" id="{C23EE5FB-1FD8-3D13-3362-87D45B361017}"/>
              </a:ext>
            </a:extLst>
          </p:cNvPr>
          <p:cNvGraphicFramePr>
            <a:graphicFrameLocks noGrp="1"/>
          </p:cNvGraphicFramePr>
          <p:nvPr>
            <p:ph sz="half" idx="2"/>
            <p:extLst>
              <p:ext uri="{D42A27DB-BD31-4B8C-83A1-F6EECF244321}">
                <p14:modId xmlns:p14="http://schemas.microsoft.com/office/powerpoint/2010/main" val="1900436497"/>
              </p:ext>
            </p:extLst>
          </p:nvPr>
        </p:nvGraphicFramePr>
        <p:xfrm>
          <a:off x="4648200" y="1130300"/>
          <a:ext cx="4038600" cy="518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2" descr="Stacks of gold coins">
            <a:extLst>
              <a:ext uri="{FF2B5EF4-FFF2-40B4-BE49-F238E27FC236}">
                <a16:creationId xmlns:a16="http://schemas.microsoft.com/office/drawing/2014/main" id="{403840B9-34D2-A050-621B-6539F9F0F471}"/>
              </a:ext>
            </a:extLst>
          </p:cNvPr>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457200" y="2143919"/>
            <a:ext cx="4038600" cy="2692400"/>
          </a:xfrm>
        </p:spPr>
      </p:pic>
    </p:spTree>
    <p:extLst>
      <p:ext uri="{BB962C8B-B14F-4D97-AF65-F5344CB8AC3E}">
        <p14:creationId xmlns:p14="http://schemas.microsoft.com/office/powerpoint/2010/main" val="138400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71DF-50CD-4FA2-85DC-4582D2A194D9}"/>
              </a:ext>
            </a:extLst>
          </p:cNvPr>
          <p:cNvSpPr>
            <a:spLocks noGrp="1"/>
          </p:cNvSpPr>
          <p:nvPr>
            <p:ph type="title"/>
          </p:nvPr>
        </p:nvSpPr>
        <p:spPr/>
        <p:txBody>
          <a:bodyPr/>
          <a:lstStyle/>
          <a:p>
            <a:pPr>
              <a:lnSpc>
                <a:spcPct val="108000"/>
              </a:lnSpc>
            </a:pPr>
            <a:r>
              <a:rPr lang="en-US" dirty="0"/>
              <a:t>Community Children’s Services Fund Statute</a:t>
            </a:r>
          </a:p>
        </p:txBody>
      </p:sp>
      <p:sp>
        <p:nvSpPr>
          <p:cNvPr id="3" name="Content Placeholder 2">
            <a:extLst>
              <a:ext uri="{FF2B5EF4-FFF2-40B4-BE49-F238E27FC236}">
                <a16:creationId xmlns:a16="http://schemas.microsoft.com/office/drawing/2014/main" id="{49C972EA-D95B-44E5-8436-F4F36AE38BA7}"/>
              </a:ext>
            </a:extLst>
          </p:cNvPr>
          <p:cNvSpPr>
            <a:spLocks noGrp="1"/>
          </p:cNvSpPr>
          <p:nvPr>
            <p:ph sz="half" idx="1"/>
          </p:nvPr>
        </p:nvSpPr>
        <p:spPr>
          <a:xfrm>
            <a:off x="457200" y="1050588"/>
            <a:ext cx="4038600" cy="4799910"/>
          </a:xfrm>
        </p:spPr>
        <p:txBody>
          <a:bodyPr/>
          <a:lstStyle/>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Up to 30 days of temporary shelter for abused, neglected, runaway, homeless or emotionally disturbed youth</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Respite care services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Services to unwed mothers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Outpatient chemical dependency and psychiatric treatment programs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Counseling and related services as a part of transitional living programs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Home-based and community-based family intervention programs</a:t>
            </a:r>
          </a:p>
        </p:txBody>
      </p:sp>
      <p:sp>
        <p:nvSpPr>
          <p:cNvPr id="5" name="Content Placeholder 4">
            <a:extLst>
              <a:ext uri="{FF2B5EF4-FFF2-40B4-BE49-F238E27FC236}">
                <a16:creationId xmlns:a16="http://schemas.microsoft.com/office/drawing/2014/main" id="{BEB5557A-1A3B-2AD3-A992-5F305F22D0DB}"/>
              </a:ext>
            </a:extLst>
          </p:cNvPr>
          <p:cNvSpPr>
            <a:spLocks noGrp="1"/>
          </p:cNvSpPr>
          <p:nvPr>
            <p:ph sz="half" idx="2"/>
          </p:nvPr>
        </p:nvSpPr>
        <p:spPr>
          <a:xfrm>
            <a:off x="4648200" y="1050588"/>
            <a:ext cx="4038600" cy="4799910"/>
          </a:xfrm>
        </p:spPr>
        <p:txBody>
          <a:bodyPr/>
          <a:lstStyle/>
          <a:p>
            <a:pPr marL="457200" indent="-457200" fontAlgn="base">
              <a:buFont typeface="+mj-lt"/>
              <a:buAutoNum type="arabicPeriod" startAt="7"/>
            </a:pPr>
            <a:r>
              <a:rPr lang="en-US" sz="2000" b="0" i="0" dirty="0">
                <a:effectLst/>
                <a:latin typeface="Arial" panose="020B0604020202020204" pitchFamily="34" charset="0"/>
                <a:cs typeface="Arial" panose="020B0604020202020204" pitchFamily="34" charset="0"/>
              </a:rPr>
              <a:t>Unmarried parent services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Crisis intervention services inclusive of telephone hotlines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Prevention programs, which promote healthy lifestyles among children and youth and strengthen families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Individual, group, or family professional counseling and therapy services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Psychological evaluations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Mental health screenings</a:t>
            </a:r>
          </a:p>
          <a:p>
            <a:endParaRPr lang="en-US" sz="1200" b="1" i="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Funds may not be expended for inpatient medical, psychiatric, and chemical dependency services, or for transportation services.</a:t>
            </a:r>
            <a:endParaRPr lang="en-US" sz="1200" b="1" i="1" dirty="0">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39D87B1-7223-4468-94BE-E43749A51753}"/>
              </a:ext>
            </a:extLst>
          </p:cNvPr>
          <p:cNvSpPr>
            <a:spLocks noGrp="1"/>
          </p:cNvSpPr>
          <p:nvPr>
            <p:ph type="sldNum" sz="quarter" idx="4"/>
          </p:nvPr>
        </p:nvSpPr>
        <p:spPr/>
        <p:txBody>
          <a:bodyPr/>
          <a:lstStyle/>
          <a:p>
            <a:fld id="{287F944C-6315-6042-840E-B3BFFC821D31}" type="slidenum">
              <a:rPr lang="en-US" smtClean="0"/>
              <a:pPr/>
              <a:t>9</a:t>
            </a:fld>
            <a:endParaRPr lang="en-US" dirty="0"/>
          </a:p>
        </p:txBody>
      </p:sp>
    </p:spTree>
    <p:extLst>
      <p:ext uri="{BB962C8B-B14F-4D97-AF65-F5344CB8AC3E}">
        <p14:creationId xmlns:p14="http://schemas.microsoft.com/office/powerpoint/2010/main" val="1257387503"/>
      </p:ext>
    </p:extLst>
  </p:cSld>
  <p:clrMapOvr>
    <a:masterClrMapping/>
  </p:clrMapOvr>
</p:sld>
</file>

<file path=ppt/theme/theme1.xml><?xml version="1.0" encoding="utf-8"?>
<a:theme xmlns:a="http://schemas.openxmlformats.org/drawingml/2006/main" name="1_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1824</TotalTime>
  <Words>5758</Words>
  <Application>Microsoft Office PowerPoint</Application>
  <PresentationFormat>On-screen Show (4:3)</PresentationFormat>
  <Paragraphs>620</Paragraphs>
  <Slides>38</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8" baseType="lpstr">
      <vt:lpstr>Arial</vt:lpstr>
      <vt:lpstr>Calibri</vt:lpstr>
      <vt:lpstr>Georgia</vt:lpstr>
      <vt:lpstr>Lucida Grande</vt:lpstr>
      <vt:lpstr>Montserrat</vt:lpstr>
      <vt:lpstr>Noto Serif</vt:lpstr>
      <vt:lpstr>Symbol</vt:lpstr>
      <vt:lpstr>1_Office Theme</vt:lpstr>
      <vt:lpstr>Worksheet</vt:lpstr>
      <vt:lpstr>Presentation</vt:lpstr>
      <vt:lpstr>Board of Trustees Orientation Part II</vt:lpstr>
      <vt:lpstr>Orientation Topic Areas</vt:lpstr>
      <vt:lpstr>Strategic Plan &amp;   Theory of Change</vt:lpstr>
      <vt:lpstr>PowerPoint Presentation</vt:lpstr>
      <vt:lpstr>Theory of Change (November 2021)</vt:lpstr>
      <vt:lpstr>MHB’s Strategic Approach</vt:lpstr>
      <vt:lpstr>Community Investments</vt:lpstr>
      <vt:lpstr>Community Investments</vt:lpstr>
      <vt:lpstr>Community Children’s Services Fund Statute</vt:lpstr>
      <vt:lpstr>CCSF: 61 Funded Projects by Service Type</vt:lpstr>
      <vt:lpstr>FY 23 – 25 Key Impact Areas</vt:lpstr>
      <vt:lpstr>CCSF – Early Childhood</vt:lpstr>
      <vt:lpstr>CCSF - Intergenerational</vt:lpstr>
      <vt:lpstr>Community Mental Health Fund Statute</vt:lpstr>
      <vt:lpstr>CMHF: 16 Funded Projects by Service Type</vt:lpstr>
      <vt:lpstr>CMHF Funding Priorities &amp; Outcome Statements</vt:lpstr>
      <vt:lpstr>CMHF Funding Priorities &amp; Outcome Statements</vt:lpstr>
      <vt:lpstr>CMHF – Historical Partnerships</vt:lpstr>
      <vt:lpstr>Emerging Needs</vt:lpstr>
      <vt:lpstr>Permanent Supportive Housing</vt:lpstr>
      <vt:lpstr>Strategic Initiatives</vt:lpstr>
      <vt:lpstr>Strategic Initiatives</vt:lpstr>
      <vt:lpstr>Strategic Initiatives</vt:lpstr>
      <vt:lpstr>Strategic Initiatives</vt:lpstr>
      <vt:lpstr>Federal Grants, Fiscal Sponsorships &amp; Other Significant Funding Partnerships</vt:lpstr>
      <vt:lpstr>Allocations and  Grant Making</vt:lpstr>
      <vt:lpstr>Equitable and Accessible Grantmaking</vt:lpstr>
      <vt:lpstr>Funded Partner Experience</vt:lpstr>
      <vt:lpstr>Grantees as Partners</vt:lpstr>
      <vt:lpstr>Person Centered Investment Strategy</vt:lpstr>
      <vt:lpstr>Application Renewals</vt:lpstr>
      <vt:lpstr>  Community Investment Policies</vt:lpstr>
      <vt:lpstr>  Community Investment Policies</vt:lpstr>
      <vt:lpstr>MHB Disclaimers</vt:lpstr>
      <vt:lpstr>MHB Community Investment Approach to be discussed at January 27 Board Retreat</vt:lpstr>
      <vt:lpstr>Potential Implementation Timeline for Changes to MHB’s Community Investment Approach</vt:lpstr>
      <vt:lpstr>MHB Staff Organizational Chart</vt:lpstr>
      <vt:lpstr>Saint Louis MHB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Orientation Part II</dc:title>
  <dc:creator>Cassandra Kaufman</dc:creator>
  <cp:lastModifiedBy>Cassandra Kaufman</cp:lastModifiedBy>
  <cp:revision>46</cp:revision>
  <dcterms:created xsi:type="dcterms:W3CDTF">2022-12-03T00:02:10Z</dcterms:created>
  <dcterms:modified xsi:type="dcterms:W3CDTF">2023-12-01T21:35:34Z</dcterms:modified>
</cp:coreProperties>
</file>