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96" r:id="rId2"/>
  </p:sldMasterIdLst>
  <p:notesMasterIdLst>
    <p:notesMasterId r:id="rId18"/>
  </p:notesMasterIdLst>
  <p:handoutMasterIdLst>
    <p:handoutMasterId r:id="rId19"/>
  </p:handoutMasterIdLst>
  <p:sldIdLst>
    <p:sldId id="256" r:id="rId3"/>
    <p:sldId id="334" r:id="rId4"/>
    <p:sldId id="662" r:id="rId5"/>
    <p:sldId id="663" r:id="rId6"/>
    <p:sldId id="676" r:id="rId7"/>
    <p:sldId id="273" r:id="rId8"/>
    <p:sldId id="666" r:id="rId9"/>
    <p:sldId id="667" r:id="rId10"/>
    <p:sldId id="665" r:id="rId11"/>
    <p:sldId id="664" r:id="rId12"/>
    <p:sldId id="670" r:id="rId13"/>
    <p:sldId id="671" r:id="rId14"/>
    <p:sldId id="669" r:id="rId15"/>
    <p:sldId id="327" r:id="rId16"/>
    <p:sldId id="6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C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7"/>
    <p:restoredTop sz="72704" autoAdjust="0"/>
  </p:normalViewPr>
  <p:slideViewPr>
    <p:cSldViewPr snapToGrid="0">
      <p:cViewPr varScale="1">
        <p:scale>
          <a:sx n="74" d="100"/>
          <a:sy n="74" d="100"/>
        </p:scale>
        <p:origin x="2130"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108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AEA89-28DB-4DA2-9CCF-A809E760D8A7}" type="doc">
      <dgm:prSet loTypeId="urn:microsoft.com/office/officeart/2016/7/layout/VerticalHollowActionList" loCatId="List" qsTypeId="urn:microsoft.com/office/officeart/2005/8/quickstyle/simple2" qsCatId="simple" csTypeId="urn:microsoft.com/office/officeart/2005/8/colors/accent1_5" csCatId="accent1" phldr="1"/>
      <dgm:spPr/>
      <dgm:t>
        <a:bodyPr/>
        <a:lstStyle/>
        <a:p>
          <a:endParaRPr lang="en-US"/>
        </a:p>
      </dgm:t>
    </dgm:pt>
    <dgm:pt modelId="{45B0986B-4A83-4159-AAEB-02F772BFD8CD}">
      <dgm:prSet custT="1"/>
      <dgm:spPr/>
      <dgm:t>
        <a:bodyPr/>
        <a:lstStyle/>
        <a:p>
          <a:r>
            <a:rPr lang="en-US" sz="2400" dirty="0">
              <a:solidFill>
                <a:schemeClr val="tx2"/>
              </a:solidFill>
            </a:rPr>
            <a:t>Equitable Priorities &amp; Programming</a:t>
          </a:r>
        </a:p>
      </dgm:t>
    </dgm:pt>
    <dgm:pt modelId="{1712AEC1-2675-4FA5-A8B1-FBDEA84B5682}" type="parTrans" cxnId="{36951374-626C-4523-9C21-653546590C34}">
      <dgm:prSet/>
      <dgm:spPr/>
      <dgm:t>
        <a:bodyPr/>
        <a:lstStyle/>
        <a:p>
          <a:endParaRPr lang="en-US"/>
        </a:p>
      </dgm:t>
    </dgm:pt>
    <dgm:pt modelId="{B16075FE-C865-46C1-AEBE-A6083AE0F7C8}" type="sibTrans" cxnId="{36951374-626C-4523-9C21-653546590C34}">
      <dgm:prSet/>
      <dgm:spPr/>
      <dgm:t>
        <a:bodyPr/>
        <a:lstStyle/>
        <a:p>
          <a:endParaRPr lang="en-US"/>
        </a:p>
      </dgm:t>
    </dgm:pt>
    <dgm:pt modelId="{62C3739F-2394-4D02-8E61-0951D3211E3D}">
      <dgm:prSet custT="1"/>
      <dgm:spPr/>
      <dgm:t>
        <a:bodyPr/>
        <a:lstStyle/>
        <a:p>
          <a:r>
            <a:rPr lang="en-US" sz="2400" dirty="0"/>
            <a:t>Promote and implement equitable, high impact service systems and practices</a:t>
          </a:r>
        </a:p>
      </dgm:t>
    </dgm:pt>
    <dgm:pt modelId="{E2DC628A-85DF-4F19-B053-4213BA074E34}" type="parTrans" cxnId="{B5E6F0D9-8064-4D9B-8ABA-4E2D9B1E76A8}">
      <dgm:prSet/>
      <dgm:spPr/>
      <dgm:t>
        <a:bodyPr/>
        <a:lstStyle/>
        <a:p>
          <a:endParaRPr lang="en-US"/>
        </a:p>
      </dgm:t>
    </dgm:pt>
    <dgm:pt modelId="{423B9BEE-A0D5-429B-B4AB-563193DCB94A}" type="sibTrans" cxnId="{B5E6F0D9-8064-4D9B-8ABA-4E2D9B1E76A8}">
      <dgm:prSet/>
      <dgm:spPr/>
      <dgm:t>
        <a:bodyPr/>
        <a:lstStyle/>
        <a:p>
          <a:endParaRPr lang="en-US"/>
        </a:p>
      </dgm:t>
    </dgm:pt>
    <dgm:pt modelId="{97D0C6E8-5916-4476-99C8-0F69E08A1211}">
      <dgm:prSet custT="1"/>
      <dgm:spPr/>
      <dgm:t>
        <a:bodyPr/>
        <a:lstStyle/>
        <a:p>
          <a:r>
            <a:rPr lang="en-US" sz="2400" dirty="0">
              <a:solidFill>
                <a:schemeClr val="tx2"/>
              </a:solidFill>
            </a:rPr>
            <a:t>Operations</a:t>
          </a:r>
        </a:p>
      </dgm:t>
    </dgm:pt>
    <dgm:pt modelId="{1671EA5E-DD08-472D-A5A7-BDCCC37588F6}" type="parTrans" cxnId="{05705F72-1EB3-4C0E-B9C7-958538E2FEDA}">
      <dgm:prSet/>
      <dgm:spPr/>
      <dgm:t>
        <a:bodyPr/>
        <a:lstStyle/>
        <a:p>
          <a:endParaRPr lang="en-US"/>
        </a:p>
      </dgm:t>
    </dgm:pt>
    <dgm:pt modelId="{08477A74-FB98-4CEB-9822-12C2F0A4E4C2}" type="sibTrans" cxnId="{05705F72-1EB3-4C0E-B9C7-958538E2FEDA}">
      <dgm:prSet/>
      <dgm:spPr/>
      <dgm:t>
        <a:bodyPr/>
        <a:lstStyle/>
        <a:p>
          <a:endParaRPr lang="en-US"/>
        </a:p>
      </dgm:t>
    </dgm:pt>
    <dgm:pt modelId="{50E45DB7-D17F-4B3B-998C-075E4CBBC891}">
      <dgm:prSet custT="1"/>
      <dgm:spPr/>
      <dgm:t>
        <a:bodyPr/>
        <a:lstStyle/>
        <a:p>
          <a:r>
            <a:rPr lang="en-US" sz="2400" dirty="0"/>
            <a:t>Maximize All Resources for Greatest Impact </a:t>
          </a:r>
        </a:p>
      </dgm:t>
    </dgm:pt>
    <dgm:pt modelId="{A46466FC-ACF7-430B-8531-BF38E47AEA9B}" type="parTrans" cxnId="{30DBB2F6-29AE-42A0-9EBA-3D3FCA954CBF}">
      <dgm:prSet/>
      <dgm:spPr/>
      <dgm:t>
        <a:bodyPr/>
        <a:lstStyle/>
        <a:p>
          <a:endParaRPr lang="en-US"/>
        </a:p>
      </dgm:t>
    </dgm:pt>
    <dgm:pt modelId="{FC2FC01A-5068-4D5A-8A89-9A4719B0552E}" type="sibTrans" cxnId="{30DBB2F6-29AE-42A0-9EBA-3D3FCA954CBF}">
      <dgm:prSet/>
      <dgm:spPr/>
      <dgm:t>
        <a:bodyPr/>
        <a:lstStyle/>
        <a:p>
          <a:endParaRPr lang="en-US"/>
        </a:p>
      </dgm:t>
    </dgm:pt>
    <dgm:pt modelId="{D4AC2625-4A0B-48A1-83AB-BE2F7E0ECA5C}">
      <dgm:prSet custT="1"/>
      <dgm:spPr/>
      <dgm:t>
        <a:bodyPr/>
        <a:lstStyle/>
        <a:p>
          <a:r>
            <a:rPr lang="en-US" sz="2400" dirty="0">
              <a:solidFill>
                <a:schemeClr val="tx2"/>
              </a:solidFill>
            </a:rPr>
            <a:t>Leadership &amp; Learning</a:t>
          </a:r>
        </a:p>
      </dgm:t>
    </dgm:pt>
    <dgm:pt modelId="{6FDEE097-E6A1-4DF5-90B7-DE77CBFB3F20}" type="parTrans" cxnId="{DDDBC522-2FF0-472A-96D4-FD37EFB77780}">
      <dgm:prSet/>
      <dgm:spPr/>
      <dgm:t>
        <a:bodyPr/>
        <a:lstStyle/>
        <a:p>
          <a:endParaRPr lang="en-US"/>
        </a:p>
      </dgm:t>
    </dgm:pt>
    <dgm:pt modelId="{9E6A1CED-2370-4636-B69A-DA817BBB2233}" type="sibTrans" cxnId="{DDDBC522-2FF0-472A-96D4-FD37EFB77780}">
      <dgm:prSet/>
      <dgm:spPr/>
      <dgm:t>
        <a:bodyPr/>
        <a:lstStyle/>
        <a:p>
          <a:endParaRPr lang="en-US"/>
        </a:p>
      </dgm:t>
    </dgm:pt>
    <dgm:pt modelId="{21572467-B54B-4DF0-9714-039BB6A4439F}">
      <dgm:prSet custT="1"/>
      <dgm:spPr/>
      <dgm:t>
        <a:bodyPr/>
        <a:lstStyle/>
        <a:p>
          <a:r>
            <a:rPr lang="en-US" sz="2400" dirty="0"/>
            <a:t>Champion Community Knowledge and Field Building</a:t>
          </a:r>
        </a:p>
      </dgm:t>
    </dgm:pt>
    <dgm:pt modelId="{3C415F05-53B9-433C-9D97-4306A1C726CC}" type="parTrans" cxnId="{43C475FB-6A8A-44DE-B93A-E93EC4D7D27C}">
      <dgm:prSet/>
      <dgm:spPr/>
      <dgm:t>
        <a:bodyPr/>
        <a:lstStyle/>
        <a:p>
          <a:endParaRPr lang="en-US"/>
        </a:p>
      </dgm:t>
    </dgm:pt>
    <dgm:pt modelId="{1247788C-4A55-4E12-8265-96794C80D801}" type="sibTrans" cxnId="{43C475FB-6A8A-44DE-B93A-E93EC4D7D27C}">
      <dgm:prSet/>
      <dgm:spPr/>
      <dgm:t>
        <a:bodyPr/>
        <a:lstStyle/>
        <a:p>
          <a:endParaRPr lang="en-US"/>
        </a:p>
      </dgm:t>
    </dgm:pt>
    <dgm:pt modelId="{ACB5A29D-4173-4DC7-A39E-E937A1FC709D}">
      <dgm:prSet custT="1"/>
      <dgm:spPr/>
      <dgm:t>
        <a:bodyPr/>
        <a:lstStyle/>
        <a:p>
          <a:r>
            <a:rPr lang="en-US" sz="2400" dirty="0">
              <a:solidFill>
                <a:schemeClr val="tx2"/>
              </a:solidFill>
            </a:rPr>
            <a:t>Relationship Building &amp; Messaging</a:t>
          </a:r>
        </a:p>
      </dgm:t>
    </dgm:pt>
    <dgm:pt modelId="{7C795827-A199-4082-A7A7-3E6E4EADC467}" type="parTrans" cxnId="{D2750AAC-C2F3-4226-B2FC-2E644922E5CE}">
      <dgm:prSet/>
      <dgm:spPr/>
      <dgm:t>
        <a:bodyPr/>
        <a:lstStyle/>
        <a:p>
          <a:endParaRPr lang="en-US"/>
        </a:p>
      </dgm:t>
    </dgm:pt>
    <dgm:pt modelId="{022EAFC4-E35C-4DD3-9D74-4949FC9CFC03}" type="sibTrans" cxnId="{D2750AAC-C2F3-4226-B2FC-2E644922E5CE}">
      <dgm:prSet/>
      <dgm:spPr/>
      <dgm:t>
        <a:bodyPr/>
        <a:lstStyle/>
        <a:p>
          <a:endParaRPr lang="en-US"/>
        </a:p>
      </dgm:t>
    </dgm:pt>
    <dgm:pt modelId="{3E6B9EAC-6AEE-4C30-AADE-63FBD4F20F5B}">
      <dgm:prSet custT="1"/>
      <dgm:spPr/>
      <dgm:t>
        <a:bodyPr/>
        <a:lstStyle/>
        <a:p>
          <a:r>
            <a:rPr lang="en-US" sz="2400" dirty="0"/>
            <a:t>Tailor Communications &amp; Messaging for Meaningful Impact</a:t>
          </a:r>
        </a:p>
      </dgm:t>
    </dgm:pt>
    <dgm:pt modelId="{86BDEF59-E98D-484F-B2B8-35B51167E21B}" type="parTrans" cxnId="{E78BB899-6F53-471E-9C4E-FDC4B7B0B738}">
      <dgm:prSet/>
      <dgm:spPr/>
      <dgm:t>
        <a:bodyPr/>
        <a:lstStyle/>
        <a:p>
          <a:endParaRPr lang="en-US"/>
        </a:p>
      </dgm:t>
    </dgm:pt>
    <dgm:pt modelId="{376D21CC-8E9B-4DF3-8F9A-975DB760FF2E}" type="sibTrans" cxnId="{E78BB899-6F53-471E-9C4E-FDC4B7B0B738}">
      <dgm:prSet/>
      <dgm:spPr/>
      <dgm:t>
        <a:bodyPr/>
        <a:lstStyle/>
        <a:p>
          <a:endParaRPr lang="en-US"/>
        </a:p>
      </dgm:t>
    </dgm:pt>
    <dgm:pt modelId="{7CA377DC-367B-4379-8F63-FE9B08060F19}" type="pres">
      <dgm:prSet presAssocID="{3B8AEA89-28DB-4DA2-9CCF-A809E760D8A7}" presName="Name0" presStyleCnt="0">
        <dgm:presLayoutVars>
          <dgm:dir/>
          <dgm:animLvl val="lvl"/>
          <dgm:resizeHandles val="exact"/>
        </dgm:presLayoutVars>
      </dgm:prSet>
      <dgm:spPr/>
    </dgm:pt>
    <dgm:pt modelId="{D1C9AC76-B53D-4AA0-880F-82C598EA812B}" type="pres">
      <dgm:prSet presAssocID="{45B0986B-4A83-4159-AAEB-02F772BFD8CD}" presName="linNode" presStyleCnt="0"/>
      <dgm:spPr/>
    </dgm:pt>
    <dgm:pt modelId="{1E251A65-A0B2-4D74-A197-F7D626797B58}" type="pres">
      <dgm:prSet presAssocID="{45B0986B-4A83-4159-AAEB-02F772BFD8CD}" presName="parentText" presStyleLbl="solidFgAcc1" presStyleIdx="0" presStyleCnt="4" custLinFactNeighborX="-1736" custLinFactNeighborY="-5635">
        <dgm:presLayoutVars>
          <dgm:chMax val="1"/>
          <dgm:bulletEnabled/>
        </dgm:presLayoutVars>
      </dgm:prSet>
      <dgm:spPr/>
    </dgm:pt>
    <dgm:pt modelId="{7C17B267-BAEB-4F1A-9DE5-7841BC9DF117}" type="pres">
      <dgm:prSet presAssocID="{45B0986B-4A83-4159-AAEB-02F772BFD8CD}" presName="descendantText" presStyleLbl="alignNode1" presStyleIdx="0" presStyleCnt="4">
        <dgm:presLayoutVars>
          <dgm:bulletEnabled/>
        </dgm:presLayoutVars>
      </dgm:prSet>
      <dgm:spPr/>
    </dgm:pt>
    <dgm:pt modelId="{F50409CB-A1E1-46E1-9C84-3FE524846BCF}" type="pres">
      <dgm:prSet presAssocID="{B16075FE-C865-46C1-AEBE-A6083AE0F7C8}" presName="sp" presStyleCnt="0"/>
      <dgm:spPr/>
    </dgm:pt>
    <dgm:pt modelId="{5C288DF0-4B02-4775-B9CC-93FAECFA5CB9}" type="pres">
      <dgm:prSet presAssocID="{97D0C6E8-5916-4476-99C8-0F69E08A1211}" presName="linNode" presStyleCnt="0"/>
      <dgm:spPr/>
    </dgm:pt>
    <dgm:pt modelId="{51FD6B9E-ED37-40A4-BA30-CCCB2F8907CB}" type="pres">
      <dgm:prSet presAssocID="{97D0C6E8-5916-4476-99C8-0F69E08A1211}" presName="parentText" presStyleLbl="solidFgAcc1" presStyleIdx="1" presStyleCnt="4">
        <dgm:presLayoutVars>
          <dgm:chMax val="1"/>
          <dgm:bulletEnabled/>
        </dgm:presLayoutVars>
      </dgm:prSet>
      <dgm:spPr/>
    </dgm:pt>
    <dgm:pt modelId="{C5DAB4E5-D779-4413-9B33-7DD28B07BC7A}" type="pres">
      <dgm:prSet presAssocID="{97D0C6E8-5916-4476-99C8-0F69E08A1211}" presName="descendantText" presStyleLbl="alignNode1" presStyleIdx="1" presStyleCnt="4">
        <dgm:presLayoutVars>
          <dgm:bulletEnabled/>
        </dgm:presLayoutVars>
      </dgm:prSet>
      <dgm:spPr/>
    </dgm:pt>
    <dgm:pt modelId="{40EA834A-C4F9-44E2-A8B7-EED3662932B8}" type="pres">
      <dgm:prSet presAssocID="{08477A74-FB98-4CEB-9822-12C2F0A4E4C2}" presName="sp" presStyleCnt="0"/>
      <dgm:spPr/>
    </dgm:pt>
    <dgm:pt modelId="{ED1E43D9-0896-4B1F-8396-D95FD06FF87A}" type="pres">
      <dgm:prSet presAssocID="{D4AC2625-4A0B-48A1-83AB-BE2F7E0ECA5C}" presName="linNode" presStyleCnt="0"/>
      <dgm:spPr/>
    </dgm:pt>
    <dgm:pt modelId="{B8E84B5C-B7DC-4155-A4E2-C8DE5A56872D}" type="pres">
      <dgm:prSet presAssocID="{D4AC2625-4A0B-48A1-83AB-BE2F7E0ECA5C}" presName="parentText" presStyleLbl="solidFgAcc1" presStyleIdx="2" presStyleCnt="4">
        <dgm:presLayoutVars>
          <dgm:chMax val="1"/>
          <dgm:bulletEnabled/>
        </dgm:presLayoutVars>
      </dgm:prSet>
      <dgm:spPr/>
    </dgm:pt>
    <dgm:pt modelId="{4A315F7C-7116-4732-BE1C-23A127311438}" type="pres">
      <dgm:prSet presAssocID="{D4AC2625-4A0B-48A1-83AB-BE2F7E0ECA5C}" presName="descendantText" presStyleLbl="alignNode1" presStyleIdx="2" presStyleCnt="4">
        <dgm:presLayoutVars>
          <dgm:bulletEnabled/>
        </dgm:presLayoutVars>
      </dgm:prSet>
      <dgm:spPr/>
    </dgm:pt>
    <dgm:pt modelId="{497C24C0-D304-4681-87C8-CC24119C2BBC}" type="pres">
      <dgm:prSet presAssocID="{9E6A1CED-2370-4636-B69A-DA817BBB2233}" presName="sp" presStyleCnt="0"/>
      <dgm:spPr/>
    </dgm:pt>
    <dgm:pt modelId="{AC148EDB-BBEA-477E-B633-EE4433AE5ECE}" type="pres">
      <dgm:prSet presAssocID="{ACB5A29D-4173-4DC7-A39E-E937A1FC709D}" presName="linNode" presStyleCnt="0"/>
      <dgm:spPr/>
    </dgm:pt>
    <dgm:pt modelId="{A5B47D3F-BFDE-41CB-B128-463EDAF1492F}" type="pres">
      <dgm:prSet presAssocID="{ACB5A29D-4173-4DC7-A39E-E937A1FC709D}" presName="parentText" presStyleLbl="solidFgAcc1" presStyleIdx="3" presStyleCnt="4">
        <dgm:presLayoutVars>
          <dgm:chMax val="1"/>
          <dgm:bulletEnabled/>
        </dgm:presLayoutVars>
      </dgm:prSet>
      <dgm:spPr/>
    </dgm:pt>
    <dgm:pt modelId="{5057B0C3-1142-4F26-9BA4-6B9E54588CEC}" type="pres">
      <dgm:prSet presAssocID="{ACB5A29D-4173-4DC7-A39E-E937A1FC709D}" presName="descendantText" presStyleLbl="alignNode1" presStyleIdx="3" presStyleCnt="4">
        <dgm:presLayoutVars>
          <dgm:bulletEnabled/>
        </dgm:presLayoutVars>
      </dgm:prSet>
      <dgm:spPr/>
    </dgm:pt>
  </dgm:ptLst>
  <dgm:cxnLst>
    <dgm:cxn modelId="{DDDBC522-2FF0-472A-96D4-FD37EFB77780}" srcId="{3B8AEA89-28DB-4DA2-9CCF-A809E760D8A7}" destId="{D4AC2625-4A0B-48A1-83AB-BE2F7E0ECA5C}" srcOrd="2" destOrd="0" parTransId="{6FDEE097-E6A1-4DF5-90B7-DE77CBFB3F20}" sibTransId="{9E6A1CED-2370-4636-B69A-DA817BBB2233}"/>
    <dgm:cxn modelId="{B35AF732-9086-4198-95C0-74A1AC5DFC8B}" type="presOf" srcId="{3B8AEA89-28DB-4DA2-9CCF-A809E760D8A7}" destId="{7CA377DC-367B-4379-8F63-FE9B08060F19}" srcOrd="0" destOrd="0" presId="urn:microsoft.com/office/officeart/2016/7/layout/VerticalHollowActionList"/>
    <dgm:cxn modelId="{05705F72-1EB3-4C0E-B9C7-958538E2FEDA}" srcId="{3B8AEA89-28DB-4DA2-9CCF-A809E760D8A7}" destId="{97D0C6E8-5916-4476-99C8-0F69E08A1211}" srcOrd="1" destOrd="0" parTransId="{1671EA5E-DD08-472D-A5A7-BDCCC37588F6}" sibTransId="{08477A74-FB98-4CEB-9822-12C2F0A4E4C2}"/>
    <dgm:cxn modelId="{36951374-626C-4523-9C21-653546590C34}" srcId="{3B8AEA89-28DB-4DA2-9CCF-A809E760D8A7}" destId="{45B0986B-4A83-4159-AAEB-02F772BFD8CD}" srcOrd="0" destOrd="0" parTransId="{1712AEC1-2675-4FA5-A8B1-FBDEA84B5682}" sibTransId="{B16075FE-C865-46C1-AEBE-A6083AE0F7C8}"/>
    <dgm:cxn modelId="{A343AA58-A243-4F51-B50C-88C19C765465}" type="presOf" srcId="{50E45DB7-D17F-4B3B-998C-075E4CBBC891}" destId="{C5DAB4E5-D779-4413-9B33-7DD28B07BC7A}" srcOrd="0" destOrd="0" presId="urn:microsoft.com/office/officeart/2016/7/layout/VerticalHollowActionList"/>
    <dgm:cxn modelId="{16B0E28D-2765-4F98-B1EF-C1FCF3CB8A68}" type="presOf" srcId="{ACB5A29D-4173-4DC7-A39E-E937A1FC709D}" destId="{A5B47D3F-BFDE-41CB-B128-463EDAF1492F}" srcOrd="0" destOrd="0" presId="urn:microsoft.com/office/officeart/2016/7/layout/VerticalHollowActionList"/>
    <dgm:cxn modelId="{9A9DFB91-31E5-45DE-BE09-1C43D74F2DC0}" type="presOf" srcId="{97D0C6E8-5916-4476-99C8-0F69E08A1211}" destId="{51FD6B9E-ED37-40A4-BA30-CCCB2F8907CB}" srcOrd="0" destOrd="0" presId="urn:microsoft.com/office/officeart/2016/7/layout/VerticalHollowActionList"/>
    <dgm:cxn modelId="{E78BB899-6F53-471E-9C4E-FDC4B7B0B738}" srcId="{ACB5A29D-4173-4DC7-A39E-E937A1FC709D}" destId="{3E6B9EAC-6AEE-4C30-AADE-63FBD4F20F5B}" srcOrd="0" destOrd="0" parTransId="{86BDEF59-E98D-484F-B2B8-35B51167E21B}" sibTransId="{376D21CC-8E9B-4DF3-8F9A-975DB760FF2E}"/>
    <dgm:cxn modelId="{D2750AAC-C2F3-4226-B2FC-2E644922E5CE}" srcId="{3B8AEA89-28DB-4DA2-9CCF-A809E760D8A7}" destId="{ACB5A29D-4173-4DC7-A39E-E937A1FC709D}" srcOrd="3" destOrd="0" parTransId="{7C795827-A199-4082-A7A7-3E6E4EADC467}" sibTransId="{022EAFC4-E35C-4DD3-9D74-4949FC9CFC03}"/>
    <dgm:cxn modelId="{E3347BCD-FBAE-4D12-B5D6-4E220D06CF1A}" type="presOf" srcId="{45B0986B-4A83-4159-AAEB-02F772BFD8CD}" destId="{1E251A65-A0B2-4D74-A197-F7D626797B58}" srcOrd="0" destOrd="0" presId="urn:microsoft.com/office/officeart/2016/7/layout/VerticalHollowActionList"/>
    <dgm:cxn modelId="{0AB5D8CE-F879-4560-9116-01566770ACD6}" type="presOf" srcId="{3E6B9EAC-6AEE-4C30-AADE-63FBD4F20F5B}" destId="{5057B0C3-1142-4F26-9BA4-6B9E54588CEC}" srcOrd="0" destOrd="0" presId="urn:microsoft.com/office/officeart/2016/7/layout/VerticalHollowActionList"/>
    <dgm:cxn modelId="{043B28D2-09FB-4523-BC93-E35CD4EA26FC}" type="presOf" srcId="{21572467-B54B-4DF0-9714-039BB6A4439F}" destId="{4A315F7C-7116-4732-BE1C-23A127311438}" srcOrd="0" destOrd="0" presId="urn:microsoft.com/office/officeart/2016/7/layout/VerticalHollowActionList"/>
    <dgm:cxn modelId="{2A7F88D3-B146-4B0C-AF4C-D2C86EB39704}" type="presOf" srcId="{D4AC2625-4A0B-48A1-83AB-BE2F7E0ECA5C}" destId="{B8E84B5C-B7DC-4155-A4E2-C8DE5A56872D}" srcOrd="0" destOrd="0" presId="urn:microsoft.com/office/officeart/2016/7/layout/VerticalHollowActionList"/>
    <dgm:cxn modelId="{B5E6F0D9-8064-4D9B-8ABA-4E2D9B1E76A8}" srcId="{45B0986B-4A83-4159-AAEB-02F772BFD8CD}" destId="{62C3739F-2394-4D02-8E61-0951D3211E3D}" srcOrd="0" destOrd="0" parTransId="{E2DC628A-85DF-4F19-B053-4213BA074E34}" sibTransId="{423B9BEE-A0D5-429B-B4AB-563193DCB94A}"/>
    <dgm:cxn modelId="{942A43F1-7904-4232-8737-218DBEC3C244}" type="presOf" srcId="{62C3739F-2394-4D02-8E61-0951D3211E3D}" destId="{7C17B267-BAEB-4F1A-9DE5-7841BC9DF117}" srcOrd="0" destOrd="0" presId="urn:microsoft.com/office/officeart/2016/7/layout/VerticalHollowActionList"/>
    <dgm:cxn modelId="{30DBB2F6-29AE-42A0-9EBA-3D3FCA954CBF}" srcId="{97D0C6E8-5916-4476-99C8-0F69E08A1211}" destId="{50E45DB7-D17F-4B3B-998C-075E4CBBC891}" srcOrd="0" destOrd="0" parTransId="{A46466FC-ACF7-430B-8531-BF38E47AEA9B}" sibTransId="{FC2FC01A-5068-4D5A-8A89-9A4719B0552E}"/>
    <dgm:cxn modelId="{43C475FB-6A8A-44DE-B93A-E93EC4D7D27C}" srcId="{D4AC2625-4A0B-48A1-83AB-BE2F7E0ECA5C}" destId="{21572467-B54B-4DF0-9714-039BB6A4439F}" srcOrd="0" destOrd="0" parTransId="{3C415F05-53B9-433C-9D97-4306A1C726CC}" sibTransId="{1247788C-4A55-4E12-8265-96794C80D801}"/>
    <dgm:cxn modelId="{CEF32D0B-EFB4-41E0-96B2-57299A9BC731}" type="presParOf" srcId="{7CA377DC-367B-4379-8F63-FE9B08060F19}" destId="{D1C9AC76-B53D-4AA0-880F-82C598EA812B}" srcOrd="0" destOrd="0" presId="urn:microsoft.com/office/officeart/2016/7/layout/VerticalHollowActionList"/>
    <dgm:cxn modelId="{A560401E-828C-4B4A-B983-F8D7CE841AC3}" type="presParOf" srcId="{D1C9AC76-B53D-4AA0-880F-82C598EA812B}" destId="{1E251A65-A0B2-4D74-A197-F7D626797B58}" srcOrd="0" destOrd="0" presId="urn:microsoft.com/office/officeart/2016/7/layout/VerticalHollowActionList"/>
    <dgm:cxn modelId="{E3ED6E5C-B840-487A-83F4-2F19778AD2F9}" type="presParOf" srcId="{D1C9AC76-B53D-4AA0-880F-82C598EA812B}" destId="{7C17B267-BAEB-4F1A-9DE5-7841BC9DF117}" srcOrd="1" destOrd="0" presId="urn:microsoft.com/office/officeart/2016/7/layout/VerticalHollowActionList"/>
    <dgm:cxn modelId="{09F1F317-FC50-4718-A2B5-CDBA0C9A4CFF}" type="presParOf" srcId="{7CA377DC-367B-4379-8F63-FE9B08060F19}" destId="{F50409CB-A1E1-46E1-9C84-3FE524846BCF}" srcOrd="1" destOrd="0" presId="urn:microsoft.com/office/officeart/2016/7/layout/VerticalHollowActionList"/>
    <dgm:cxn modelId="{FC9640B9-FA18-464C-B0F7-A2D40AE4BE61}" type="presParOf" srcId="{7CA377DC-367B-4379-8F63-FE9B08060F19}" destId="{5C288DF0-4B02-4775-B9CC-93FAECFA5CB9}" srcOrd="2" destOrd="0" presId="urn:microsoft.com/office/officeart/2016/7/layout/VerticalHollowActionList"/>
    <dgm:cxn modelId="{85F190DF-5711-4F7D-A58F-C62D1233970F}" type="presParOf" srcId="{5C288DF0-4B02-4775-B9CC-93FAECFA5CB9}" destId="{51FD6B9E-ED37-40A4-BA30-CCCB2F8907CB}" srcOrd="0" destOrd="0" presId="urn:microsoft.com/office/officeart/2016/7/layout/VerticalHollowActionList"/>
    <dgm:cxn modelId="{1928096A-4BA2-4F24-8AD8-F013CF23C00D}" type="presParOf" srcId="{5C288DF0-4B02-4775-B9CC-93FAECFA5CB9}" destId="{C5DAB4E5-D779-4413-9B33-7DD28B07BC7A}" srcOrd="1" destOrd="0" presId="urn:microsoft.com/office/officeart/2016/7/layout/VerticalHollowActionList"/>
    <dgm:cxn modelId="{07FEC958-63F0-4208-96E2-55F7CCFD13DD}" type="presParOf" srcId="{7CA377DC-367B-4379-8F63-FE9B08060F19}" destId="{40EA834A-C4F9-44E2-A8B7-EED3662932B8}" srcOrd="3" destOrd="0" presId="urn:microsoft.com/office/officeart/2016/7/layout/VerticalHollowActionList"/>
    <dgm:cxn modelId="{0AA7AD01-D8EE-4933-9846-E9F5802C4B8A}" type="presParOf" srcId="{7CA377DC-367B-4379-8F63-FE9B08060F19}" destId="{ED1E43D9-0896-4B1F-8396-D95FD06FF87A}" srcOrd="4" destOrd="0" presId="urn:microsoft.com/office/officeart/2016/7/layout/VerticalHollowActionList"/>
    <dgm:cxn modelId="{1E44AF34-00AE-4B7E-AC8B-E61A7CC712C6}" type="presParOf" srcId="{ED1E43D9-0896-4B1F-8396-D95FD06FF87A}" destId="{B8E84B5C-B7DC-4155-A4E2-C8DE5A56872D}" srcOrd="0" destOrd="0" presId="urn:microsoft.com/office/officeart/2016/7/layout/VerticalHollowActionList"/>
    <dgm:cxn modelId="{81CC6B70-0B9F-4C41-8476-E9E5B635037B}" type="presParOf" srcId="{ED1E43D9-0896-4B1F-8396-D95FD06FF87A}" destId="{4A315F7C-7116-4732-BE1C-23A127311438}" srcOrd="1" destOrd="0" presId="urn:microsoft.com/office/officeart/2016/7/layout/VerticalHollowActionList"/>
    <dgm:cxn modelId="{4CF09175-7691-4C25-B32F-F57FC9840CBB}" type="presParOf" srcId="{7CA377DC-367B-4379-8F63-FE9B08060F19}" destId="{497C24C0-D304-4681-87C8-CC24119C2BBC}" srcOrd="5" destOrd="0" presId="urn:microsoft.com/office/officeart/2016/7/layout/VerticalHollowActionList"/>
    <dgm:cxn modelId="{1D65FF68-3B77-43A6-BDE2-F8A72E7BFC6F}" type="presParOf" srcId="{7CA377DC-367B-4379-8F63-FE9B08060F19}" destId="{AC148EDB-BBEA-477E-B633-EE4433AE5ECE}" srcOrd="6" destOrd="0" presId="urn:microsoft.com/office/officeart/2016/7/layout/VerticalHollowActionList"/>
    <dgm:cxn modelId="{77674CD3-8895-40F3-BB5E-55EAEC2DC1AF}" type="presParOf" srcId="{AC148EDB-BBEA-477E-B633-EE4433AE5ECE}" destId="{A5B47D3F-BFDE-41CB-B128-463EDAF1492F}" srcOrd="0" destOrd="0" presId="urn:microsoft.com/office/officeart/2016/7/layout/VerticalHollowActionList"/>
    <dgm:cxn modelId="{02F108D5-9437-421E-9EA0-A211C5D5E792}" type="presParOf" srcId="{AC148EDB-BBEA-477E-B633-EE4433AE5ECE}" destId="{5057B0C3-1142-4F26-9BA4-6B9E54588CEC}"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42915-A567-4A33-B115-05609A86C304}"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18860023-5EFE-4D27-A631-FC22F0576DC1}">
      <dgm:prSet phldrT="[Text]" custT="1"/>
      <dgm:spPr>
        <a:solidFill>
          <a:schemeClr val="accent1"/>
        </a:solidFill>
        <a:ln>
          <a:solidFill>
            <a:schemeClr val="accent1"/>
          </a:solidFill>
        </a:ln>
      </dgm:spPr>
      <dgm:t>
        <a:bodyPr/>
        <a:lstStyle/>
        <a:p>
          <a:r>
            <a:rPr lang="en-US" sz="1400" b="1" dirty="0">
              <a:latin typeface="Arial" panose="020B0604020202020204" pitchFamily="34" charset="0"/>
              <a:cs typeface="Arial" panose="020B0604020202020204" pitchFamily="34" charset="0"/>
            </a:rPr>
            <a:t>Federal Grants</a:t>
          </a:r>
        </a:p>
      </dgm:t>
    </dgm:pt>
    <dgm:pt modelId="{A664136D-5314-48F6-BED9-81B08622729A}" type="parTrans" cxnId="{D209B985-5D33-43E3-83CD-7AB74259F510}">
      <dgm:prSet/>
      <dgm:spPr/>
      <dgm:t>
        <a:bodyPr/>
        <a:lstStyle/>
        <a:p>
          <a:endParaRPr lang="en-US"/>
        </a:p>
      </dgm:t>
    </dgm:pt>
    <dgm:pt modelId="{6616917D-2DBE-4329-BB74-D2A746E80334}" type="sibTrans" cxnId="{D209B985-5D33-43E3-83CD-7AB74259F510}">
      <dgm:prSet/>
      <dgm:spPr/>
      <dgm:t>
        <a:bodyPr/>
        <a:lstStyle/>
        <a:p>
          <a:endParaRPr lang="en-US"/>
        </a:p>
      </dgm:t>
    </dgm:pt>
    <dgm:pt modelId="{A3ABE0EF-BA88-471B-97FC-1973647A4113}">
      <dgm:prSet phldrT="[Text]" custT="1"/>
      <dgm:spPr/>
      <dgm:t>
        <a:bodyPr/>
        <a:lstStyle/>
        <a:p>
          <a:pPr>
            <a:buFont typeface="+mj-lt"/>
            <a:buAutoNum type="arabicPeriod"/>
          </a:pPr>
          <a:r>
            <a:rPr lang="en-US" sz="1400" dirty="0">
              <a:solidFill>
                <a:schemeClr val="tx2"/>
              </a:solidFill>
              <a:latin typeface="Arial" panose="020B0604020202020204" pitchFamily="34" charset="0"/>
              <a:cs typeface="Arial" panose="020B0604020202020204" pitchFamily="34" charset="0"/>
            </a:rPr>
            <a:t>SAMHSA System of Care 4-Year Cooperative Agreement 9/2019 – 9/2023</a:t>
          </a:r>
        </a:p>
      </dgm:t>
    </dgm:pt>
    <dgm:pt modelId="{EB90D58B-1274-4536-9610-F1BC8D95CBFD}" type="parTrans" cxnId="{3F18C400-3573-4A39-8519-F4FFB9A4B23F}">
      <dgm:prSet/>
      <dgm:spPr/>
      <dgm:t>
        <a:bodyPr/>
        <a:lstStyle/>
        <a:p>
          <a:endParaRPr lang="en-US"/>
        </a:p>
      </dgm:t>
    </dgm:pt>
    <dgm:pt modelId="{8BBE5A87-B8B6-48CC-9CD6-6A53A999AAC7}" type="sibTrans" cxnId="{3F18C400-3573-4A39-8519-F4FFB9A4B23F}">
      <dgm:prSet/>
      <dgm:spPr/>
      <dgm:t>
        <a:bodyPr/>
        <a:lstStyle/>
        <a:p>
          <a:endParaRPr lang="en-US"/>
        </a:p>
      </dgm:t>
    </dgm:pt>
    <dgm:pt modelId="{BEA0DA62-8095-4D8F-8B78-56CD5E7B5D69}">
      <dgm:prSet phldrT="[Text]" custT="1"/>
      <dgm:spPr>
        <a:solidFill>
          <a:schemeClr val="accent1"/>
        </a:solidFill>
        <a:ln>
          <a:solidFill>
            <a:schemeClr val="accent1"/>
          </a:solidFill>
        </a:ln>
      </dgm:spPr>
      <dgm:t>
        <a:bodyPr/>
        <a:lstStyle/>
        <a:p>
          <a:r>
            <a:rPr lang="en-US" sz="1400" b="1" dirty="0">
              <a:latin typeface="Arial" panose="020B0604020202020204" pitchFamily="34" charset="0"/>
              <a:cs typeface="Arial" panose="020B0604020202020204" pitchFamily="34" charset="0"/>
            </a:rPr>
            <a:t>Backbone</a:t>
          </a:r>
        </a:p>
        <a:p>
          <a:r>
            <a:rPr lang="en-US" sz="1400" b="1" dirty="0">
              <a:latin typeface="Arial" panose="020B0604020202020204" pitchFamily="34" charset="0"/>
              <a:cs typeface="Arial" panose="020B0604020202020204" pitchFamily="34" charset="0"/>
            </a:rPr>
            <a:t>Organization</a:t>
          </a:r>
        </a:p>
      </dgm:t>
    </dgm:pt>
    <dgm:pt modelId="{1E680E3B-AA55-4168-BAA2-238216877412}" type="parTrans" cxnId="{34258AEF-232B-48C5-9048-7B358593289D}">
      <dgm:prSet/>
      <dgm:spPr/>
      <dgm:t>
        <a:bodyPr/>
        <a:lstStyle/>
        <a:p>
          <a:endParaRPr lang="en-US"/>
        </a:p>
      </dgm:t>
    </dgm:pt>
    <dgm:pt modelId="{D779F47F-4C57-4114-B5F6-4B3F0A195823}" type="sibTrans" cxnId="{34258AEF-232B-48C5-9048-7B358593289D}">
      <dgm:prSet/>
      <dgm:spPr/>
      <dgm:t>
        <a:bodyPr/>
        <a:lstStyle/>
        <a:p>
          <a:endParaRPr lang="en-US"/>
        </a:p>
      </dgm:t>
    </dgm:pt>
    <dgm:pt modelId="{FC021D25-0B2E-48BE-9BFF-C9C78B8CD45F}">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St. Louis Area Violence Prevention Commission</a:t>
          </a:r>
        </a:p>
      </dgm:t>
    </dgm:pt>
    <dgm:pt modelId="{BE3917B9-2696-445D-90F9-8943F03A8AF3}" type="parTrans" cxnId="{E46ED5FC-8739-4C6F-8A43-ADC83767CD4F}">
      <dgm:prSet/>
      <dgm:spPr/>
      <dgm:t>
        <a:bodyPr/>
        <a:lstStyle/>
        <a:p>
          <a:endParaRPr lang="en-US"/>
        </a:p>
      </dgm:t>
    </dgm:pt>
    <dgm:pt modelId="{FFD61130-82AA-4FFE-BBB6-F749BF1B138A}" type="sibTrans" cxnId="{E46ED5FC-8739-4C6F-8A43-ADC83767CD4F}">
      <dgm:prSet/>
      <dgm:spPr/>
      <dgm:t>
        <a:bodyPr/>
        <a:lstStyle/>
        <a:p>
          <a:endParaRPr lang="en-US"/>
        </a:p>
      </dgm:t>
    </dgm:pt>
    <dgm:pt modelId="{F700CCB6-111B-4DA8-8D33-02EA2B5900CE}">
      <dgm:prSet phldrT="[Text]" custT="1"/>
      <dgm:spPr>
        <a:solidFill>
          <a:schemeClr val="accent1"/>
        </a:solidFill>
        <a:ln>
          <a:solidFill>
            <a:schemeClr val="accent1"/>
          </a:solidFill>
        </a:ln>
      </dgm:spPr>
      <dgm:t>
        <a:bodyPr/>
        <a:lstStyle/>
        <a:p>
          <a:r>
            <a:rPr lang="en-US" sz="1400" b="1" dirty="0">
              <a:latin typeface="Arial" panose="020B0604020202020204" pitchFamily="34" charset="0"/>
              <a:cs typeface="Arial" panose="020B0604020202020204" pitchFamily="34" charset="0"/>
            </a:rPr>
            <a:t>Administrative Agreement</a:t>
          </a:r>
        </a:p>
      </dgm:t>
    </dgm:pt>
    <dgm:pt modelId="{50A1DAE2-3593-463B-AF31-DF55D99AF7C1}" type="parTrans" cxnId="{70DB124A-486D-436C-93AD-8DBEBFF4791A}">
      <dgm:prSet/>
      <dgm:spPr/>
      <dgm:t>
        <a:bodyPr/>
        <a:lstStyle/>
        <a:p>
          <a:endParaRPr lang="en-US"/>
        </a:p>
      </dgm:t>
    </dgm:pt>
    <dgm:pt modelId="{0A9860A8-5680-419C-92C4-E38D3427F441}" type="sibTrans" cxnId="{70DB124A-486D-436C-93AD-8DBEBFF4791A}">
      <dgm:prSet/>
      <dgm:spPr/>
      <dgm:t>
        <a:bodyPr/>
        <a:lstStyle/>
        <a:p>
          <a:endParaRPr lang="en-US"/>
        </a:p>
      </dgm:t>
    </dgm:pt>
    <dgm:pt modelId="{B0741535-4E18-40F0-A0F8-CEE45BE88BA6}">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City of St. Louis Senior Fund</a:t>
          </a:r>
        </a:p>
      </dgm:t>
    </dgm:pt>
    <dgm:pt modelId="{30A24F6E-9DFB-4FA5-8FDA-D6A551B00510}" type="parTrans" cxnId="{94100B08-18C8-4ADB-84EC-D91C5D0B0CAA}">
      <dgm:prSet/>
      <dgm:spPr/>
      <dgm:t>
        <a:bodyPr/>
        <a:lstStyle/>
        <a:p>
          <a:endParaRPr lang="en-US"/>
        </a:p>
      </dgm:t>
    </dgm:pt>
    <dgm:pt modelId="{D16E2568-B2E7-4048-A8EC-914635017A03}" type="sibTrans" cxnId="{94100B08-18C8-4ADB-84EC-D91C5D0B0CAA}">
      <dgm:prSet/>
      <dgm:spPr/>
      <dgm:t>
        <a:bodyPr/>
        <a:lstStyle/>
        <a:p>
          <a:endParaRPr lang="en-US"/>
        </a:p>
      </dgm:t>
    </dgm:pt>
    <dgm:pt modelId="{587E9BDA-2B36-4897-87E0-C7C486F261DF}">
      <dgm:prSet phldrT="[Text]" custT="1"/>
      <dgm:spPr/>
      <dgm:t>
        <a:bodyPr/>
        <a:lstStyle/>
        <a:p>
          <a:pPr>
            <a:buFont typeface="+mj-lt"/>
            <a:buAutoNum type="alphaLcPeriod"/>
          </a:pPr>
          <a:r>
            <a:rPr lang="en-US" sz="1400" dirty="0">
              <a:solidFill>
                <a:schemeClr val="tx2"/>
              </a:solidFill>
              <a:latin typeface="Arial" panose="020B0604020202020204" pitchFamily="34" charset="0"/>
              <a:cs typeface="Arial" panose="020B0604020202020204" pitchFamily="34" charset="0"/>
            </a:rPr>
            <a:t>  Housed at MHB</a:t>
          </a:r>
        </a:p>
      </dgm:t>
    </dgm:pt>
    <dgm:pt modelId="{93729FAB-BEE2-4C2F-B094-508975716B18}" type="parTrans" cxnId="{5412857E-7F02-4B1E-A4E6-59513AFE2754}">
      <dgm:prSet/>
      <dgm:spPr/>
      <dgm:t>
        <a:bodyPr/>
        <a:lstStyle/>
        <a:p>
          <a:endParaRPr lang="en-US"/>
        </a:p>
      </dgm:t>
    </dgm:pt>
    <dgm:pt modelId="{D0A73390-B7BD-4D71-B3B9-ACE3F0D602AC}" type="sibTrans" cxnId="{5412857E-7F02-4B1E-A4E6-59513AFE2754}">
      <dgm:prSet/>
      <dgm:spPr/>
      <dgm:t>
        <a:bodyPr/>
        <a:lstStyle/>
        <a:p>
          <a:endParaRPr lang="en-US"/>
        </a:p>
      </dgm:t>
    </dgm:pt>
    <dgm:pt modelId="{9398BAB6-49A3-4E6E-BE17-7376478B7B6E}">
      <dgm:prSet custT="1"/>
      <dgm:spPr>
        <a:solidFill>
          <a:schemeClr val="accent4"/>
        </a:solidFill>
        <a:ln>
          <a:solidFill>
            <a:schemeClr val="accent4"/>
          </a:solidFill>
        </a:ln>
      </dgm:spPr>
      <dgm:t>
        <a:bodyPr/>
        <a:lstStyle/>
        <a:p>
          <a:r>
            <a:rPr lang="en-US" sz="1400" b="1" dirty="0">
              <a:latin typeface="Arial" panose="020B0604020202020204" pitchFamily="34" charset="0"/>
              <a:cs typeface="Arial" panose="020B0604020202020204" pitchFamily="34" charset="0"/>
            </a:rPr>
            <a:t>Fiscal Sponsorships</a:t>
          </a:r>
        </a:p>
      </dgm:t>
    </dgm:pt>
    <dgm:pt modelId="{0AB47887-DC54-4F05-BF00-7C56D87F8B58}" type="parTrans" cxnId="{8CBCB75E-5262-4B23-982C-1CFC196B618E}">
      <dgm:prSet/>
      <dgm:spPr/>
      <dgm:t>
        <a:bodyPr/>
        <a:lstStyle/>
        <a:p>
          <a:endParaRPr lang="en-US"/>
        </a:p>
      </dgm:t>
    </dgm:pt>
    <dgm:pt modelId="{771E7993-4744-43E4-B5AF-41AA48D052AE}" type="sibTrans" cxnId="{8CBCB75E-5262-4B23-982C-1CFC196B618E}">
      <dgm:prSet/>
      <dgm:spPr/>
      <dgm:t>
        <a:bodyPr/>
        <a:lstStyle/>
        <a:p>
          <a:endParaRPr lang="en-US"/>
        </a:p>
      </dgm:t>
    </dgm:pt>
    <dgm:pt modelId="{2D3D9FCA-7BE0-4A6C-B6DF-92E3A0914F58}">
      <dgm:prSet custT="1"/>
      <dgm:spPr/>
      <dgm:t>
        <a:bodyPr/>
        <a:lstStyle/>
        <a:p>
          <a:pPr>
            <a:buFont typeface="+mj-lt"/>
            <a:buAutoNum type="arabicPeriod"/>
          </a:pPr>
          <a:r>
            <a:rPr lang="en-US" sz="1400" dirty="0">
              <a:solidFill>
                <a:schemeClr val="tx2"/>
              </a:solidFill>
              <a:latin typeface="Arial" panose="020B0604020202020204" pitchFamily="34" charset="0"/>
              <a:cs typeface="Arial" panose="020B0604020202020204" pitchFamily="34" charset="0"/>
            </a:rPr>
            <a:t>St. Louis Area Violence Prevention Commission</a:t>
          </a:r>
        </a:p>
      </dgm:t>
    </dgm:pt>
    <dgm:pt modelId="{6C5B4615-B832-495A-8E58-76DAC3126B62}" type="parTrans" cxnId="{E70B4CCF-A0FF-438E-8B7A-ED0C7E215C53}">
      <dgm:prSet/>
      <dgm:spPr/>
      <dgm:t>
        <a:bodyPr/>
        <a:lstStyle/>
        <a:p>
          <a:endParaRPr lang="en-US"/>
        </a:p>
      </dgm:t>
    </dgm:pt>
    <dgm:pt modelId="{6688DCED-B9C3-4F4F-9F02-A06D5EB663E3}" type="sibTrans" cxnId="{E70B4CCF-A0FF-438E-8B7A-ED0C7E215C53}">
      <dgm:prSet/>
      <dgm:spPr/>
      <dgm:t>
        <a:bodyPr/>
        <a:lstStyle/>
        <a:p>
          <a:endParaRPr lang="en-US"/>
        </a:p>
      </dgm:t>
    </dgm:pt>
    <dgm:pt modelId="{E55D532D-A470-42AB-9B2B-C92121FC99C4}">
      <dgm:prSet phldrT="[Text]" custT="1"/>
      <dgm:spPr/>
      <dgm:t>
        <a:bodyPr/>
        <a:lstStyle/>
        <a:p>
          <a:pPr>
            <a:buFont typeface="+mj-lt"/>
            <a:buAutoNum type="alphaLcPeriod"/>
          </a:pPr>
          <a:r>
            <a:rPr lang="en-US" sz="1400" dirty="0">
              <a:solidFill>
                <a:schemeClr val="tx2"/>
              </a:solidFill>
              <a:latin typeface="Arial" panose="020B0604020202020204" pitchFamily="34" charset="0"/>
              <a:cs typeface="Arial" panose="020B0604020202020204" pitchFamily="34" charset="0"/>
            </a:rPr>
            <a:t> Director is</a:t>
          </a:r>
        </a:p>
      </dgm:t>
    </dgm:pt>
    <dgm:pt modelId="{5C41427F-E6ED-49DA-9B2D-4ABE0D00E149}" type="parTrans" cxnId="{07C795F5-CA37-43B2-9986-114815836439}">
      <dgm:prSet/>
      <dgm:spPr/>
      <dgm:t>
        <a:bodyPr/>
        <a:lstStyle/>
        <a:p>
          <a:endParaRPr lang="en-US"/>
        </a:p>
      </dgm:t>
    </dgm:pt>
    <dgm:pt modelId="{9FCBA325-49C3-4A06-8D03-2D4399678422}" type="sibTrans" cxnId="{07C795F5-CA37-43B2-9986-114815836439}">
      <dgm:prSet/>
      <dgm:spPr/>
      <dgm:t>
        <a:bodyPr/>
        <a:lstStyle/>
        <a:p>
          <a:endParaRPr lang="en-US"/>
        </a:p>
      </dgm:t>
    </dgm:pt>
    <dgm:pt modelId="{FB346382-E31F-4A05-B338-8A2C55135B40}">
      <dgm:prSet phldrT="[Text]" custT="1"/>
      <dgm:spPr/>
      <dgm:t>
        <a:bodyPr/>
        <a:lstStyle/>
        <a:p>
          <a:pPr>
            <a:buFont typeface="+mj-lt"/>
            <a:buAutoNum type="alphaLcPeriod" startAt="2"/>
          </a:pPr>
          <a:r>
            <a:rPr lang="en-US" sz="1400" dirty="0">
              <a:solidFill>
                <a:schemeClr val="tx2"/>
              </a:solidFill>
              <a:latin typeface="Arial" panose="020B0604020202020204" pitchFamily="34" charset="0"/>
              <a:cs typeface="Arial" panose="020B0604020202020204" pitchFamily="34" charset="0"/>
            </a:rPr>
            <a:t>  Provide finance</a:t>
          </a:r>
        </a:p>
      </dgm:t>
    </dgm:pt>
    <dgm:pt modelId="{1810B43F-4175-4514-A047-764ACDA4CA4F}" type="parTrans" cxnId="{F5AE0DE6-2B3A-4ACA-A29F-FDAF85774239}">
      <dgm:prSet/>
      <dgm:spPr/>
      <dgm:t>
        <a:bodyPr/>
        <a:lstStyle/>
        <a:p>
          <a:endParaRPr lang="en-US"/>
        </a:p>
      </dgm:t>
    </dgm:pt>
    <dgm:pt modelId="{B1504B9F-B2A5-46EE-A0DD-8168356E9529}" type="sibTrans" cxnId="{F5AE0DE6-2B3A-4ACA-A29F-FDAF85774239}">
      <dgm:prSet/>
      <dgm:spPr/>
      <dgm:t>
        <a:bodyPr/>
        <a:lstStyle/>
        <a:p>
          <a:endParaRPr lang="en-US"/>
        </a:p>
      </dgm:t>
    </dgm:pt>
    <dgm:pt modelId="{C2F2BAA3-C068-45B9-A9C5-27018A13CB83}">
      <dgm:prSet custT="1"/>
      <dgm:spPr>
        <a:solidFill>
          <a:schemeClr val="accent1"/>
        </a:solidFill>
        <a:ln>
          <a:solidFill>
            <a:schemeClr val="accent1"/>
          </a:solidFill>
        </a:ln>
      </dgm:spPr>
      <dgm:t>
        <a:bodyPr/>
        <a:lstStyle/>
        <a:p>
          <a:r>
            <a:rPr lang="en-US" sz="1400" b="1" dirty="0">
              <a:latin typeface="Arial" panose="020B0604020202020204" pitchFamily="34" charset="0"/>
              <a:cs typeface="Arial" panose="020B0604020202020204" pitchFamily="34" charset="0"/>
            </a:rPr>
            <a:t>Local Government Fund Distr.</a:t>
          </a:r>
        </a:p>
      </dgm:t>
    </dgm:pt>
    <dgm:pt modelId="{0340D418-A3B6-40CC-9000-60D5D219C4D7}" type="parTrans" cxnId="{EEA38E43-318B-4E53-B96B-D76880535A18}">
      <dgm:prSet/>
      <dgm:spPr/>
      <dgm:t>
        <a:bodyPr/>
        <a:lstStyle/>
        <a:p>
          <a:endParaRPr lang="en-US"/>
        </a:p>
      </dgm:t>
    </dgm:pt>
    <dgm:pt modelId="{696623B6-B0D0-4B38-870C-A850D369E1D7}" type="sibTrans" cxnId="{EEA38E43-318B-4E53-B96B-D76880535A18}">
      <dgm:prSet/>
      <dgm:spPr/>
      <dgm:t>
        <a:bodyPr/>
        <a:lstStyle/>
        <a:p>
          <a:endParaRPr lang="en-US"/>
        </a:p>
      </dgm:t>
    </dgm:pt>
    <dgm:pt modelId="{A180BBF0-5706-43EC-AFC8-28475BFD1236}">
      <dgm:prSet custT="1"/>
      <dgm:spPr/>
      <dgm:t>
        <a:bodyPr/>
        <a:lstStyle/>
        <a:p>
          <a:pPr>
            <a:buFont typeface="+mj-lt"/>
            <a:buAutoNum type="arabicPeriod" startAt="2"/>
          </a:pPr>
          <a:r>
            <a:rPr lang="en-US" sz="1400" dirty="0">
              <a:solidFill>
                <a:schemeClr val="tx2"/>
              </a:solidFill>
              <a:latin typeface="Arial" panose="020B0604020202020204" pitchFamily="34" charset="0"/>
              <a:cs typeface="Arial" panose="020B0604020202020204" pitchFamily="34" charset="0"/>
            </a:rPr>
            <a:t>City of St. Louis Office of Violence Prevention </a:t>
          </a:r>
          <a:r>
            <a:rPr lang="en-US" sz="1400" i="1" dirty="0">
              <a:solidFill>
                <a:schemeClr val="tx2"/>
              </a:solidFill>
              <a:latin typeface="Arial" panose="020B0604020202020204" pitchFamily="34" charset="0"/>
              <a:cs typeface="Arial" panose="020B0604020202020204" pitchFamily="34" charset="0"/>
            </a:rPr>
            <a:t>National League of Cities Reimagining Public Safety 2-Year grant</a:t>
          </a:r>
        </a:p>
      </dgm:t>
    </dgm:pt>
    <dgm:pt modelId="{961EF93B-3375-44C2-8E90-99364C189DB5}" type="parTrans" cxnId="{9BF88680-57BB-4A9F-A776-2FCF6FAC88EC}">
      <dgm:prSet/>
      <dgm:spPr/>
      <dgm:t>
        <a:bodyPr/>
        <a:lstStyle/>
        <a:p>
          <a:endParaRPr lang="en-US"/>
        </a:p>
      </dgm:t>
    </dgm:pt>
    <dgm:pt modelId="{FD378AD6-5993-489E-AE6C-28158A910B01}" type="sibTrans" cxnId="{9BF88680-57BB-4A9F-A776-2FCF6FAC88EC}">
      <dgm:prSet/>
      <dgm:spPr/>
      <dgm:t>
        <a:bodyPr/>
        <a:lstStyle/>
        <a:p>
          <a:endParaRPr lang="en-US"/>
        </a:p>
      </dgm:t>
    </dgm:pt>
    <dgm:pt modelId="{59C29D23-884E-404E-BE27-17FA58ED35FB}">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2.SAMHSA Community Funded Project 1-Year Gun Violence Response Network (VPC)</a:t>
          </a:r>
        </a:p>
      </dgm:t>
    </dgm:pt>
    <dgm:pt modelId="{1EB5967F-200A-4E12-B91C-05823AF292BB}" type="parTrans" cxnId="{E793DDCF-44EA-4B1D-9AA8-D8DE680EB602}">
      <dgm:prSet/>
      <dgm:spPr/>
      <dgm:t>
        <a:bodyPr/>
        <a:lstStyle/>
        <a:p>
          <a:endParaRPr lang="en-US"/>
        </a:p>
      </dgm:t>
    </dgm:pt>
    <dgm:pt modelId="{F9E6D925-ABEF-4F32-8301-7D8FD021B2EC}" type="sibTrans" cxnId="{E793DDCF-44EA-4B1D-9AA8-D8DE680EB602}">
      <dgm:prSet/>
      <dgm:spPr/>
      <dgm:t>
        <a:bodyPr/>
        <a:lstStyle/>
        <a:p>
          <a:endParaRPr lang="en-US"/>
        </a:p>
      </dgm:t>
    </dgm:pt>
    <dgm:pt modelId="{CE69401B-1E8A-49EE-BA46-D6462B4A1D23}">
      <dgm:prSet phldrT="[Text]" custT="1"/>
      <dgm:spPr/>
      <dgm:t>
        <a:bodyPr/>
        <a:lstStyle/>
        <a:p>
          <a:pPr>
            <a:buFont typeface="+mj-lt"/>
            <a:buAutoNum type="alphaLcPeriod" startAt="3"/>
          </a:pPr>
          <a:r>
            <a:rPr lang="en-US" sz="1400" dirty="0">
              <a:solidFill>
                <a:schemeClr val="tx2"/>
              </a:solidFill>
              <a:latin typeface="Arial" panose="020B0604020202020204" pitchFamily="34" charset="0"/>
              <a:cs typeface="Arial" panose="020B0604020202020204" pitchFamily="34" charset="0"/>
            </a:rPr>
            <a:t>  Provide grant</a:t>
          </a:r>
        </a:p>
      </dgm:t>
    </dgm:pt>
    <dgm:pt modelId="{E35A6C79-66FF-4F61-BECE-7DFF393D288A}" type="parTrans" cxnId="{C18FE094-D01A-4B19-BCFF-0B30C3E6D3BE}">
      <dgm:prSet/>
      <dgm:spPr/>
      <dgm:t>
        <a:bodyPr/>
        <a:lstStyle/>
        <a:p>
          <a:endParaRPr lang="en-US"/>
        </a:p>
      </dgm:t>
    </dgm:pt>
    <dgm:pt modelId="{46D7BB19-4766-4B66-B6B4-3B930CA9CBF8}" type="sibTrans" cxnId="{C18FE094-D01A-4B19-BCFF-0B30C3E6D3BE}">
      <dgm:prSet/>
      <dgm:spPr/>
      <dgm:t>
        <a:bodyPr/>
        <a:lstStyle/>
        <a:p>
          <a:endParaRPr lang="en-US"/>
        </a:p>
      </dgm:t>
    </dgm:pt>
    <dgm:pt modelId="{6DA7FDC7-CD47-4EFB-8543-9C394977F172}">
      <dgm:prSet custT="1"/>
      <dgm:spPr/>
      <dgm:t>
        <a:bodyPr/>
        <a:lstStyle/>
        <a:p>
          <a:pPr algn="l">
            <a:buFont typeface="+mj-lt"/>
            <a:buAutoNum type="arabicPeriod"/>
          </a:pPr>
          <a:r>
            <a:rPr lang="en-US" sz="1300" dirty="0">
              <a:solidFill>
                <a:schemeClr val="tx2"/>
              </a:solidFill>
              <a:latin typeface="Arial" panose="020B0604020202020204" pitchFamily="34" charset="0"/>
              <a:cs typeface="Arial" panose="020B0604020202020204" pitchFamily="34" charset="0"/>
            </a:rPr>
            <a:t>CARES ACT Early Childhood Funding $2M (Health Dept.)</a:t>
          </a:r>
        </a:p>
      </dgm:t>
    </dgm:pt>
    <dgm:pt modelId="{28D72DB5-935E-452B-BE0F-23DEDA2AC045}" type="parTrans" cxnId="{3C91FB87-EE3E-484D-B0AD-3400EFC0149A}">
      <dgm:prSet/>
      <dgm:spPr/>
      <dgm:t>
        <a:bodyPr/>
        <a:lstStyle/>
        <a:p>
          <a:endParaRPr lang="en-US"/>
        </a:p>
      </dgm:t>
    </dgm:pt>
    <dgm:pt modelId="{6FFED472-9F70-4A92-908D-298CF23CB529}" type="sibTrans" cxnId="{3C91FB87-EE3E-484D-B0AD-3400EFC0149A}">
      <dgm:prSet/>
      <dgm:spPr/>
      <dgm:t>
        <a:bodyPr/>
        <a:lstStyle/>
        <a:p>
          <a:endParaRPr lang="en-US"/>
        </a:p>
      </dgm:t>
    </dgm:pt>
    <dgm:pt modelId="{DBCADC9F-A6E7-45D6-BD95-55638EDE8D02}">
      <dgm:prSet custT="1"/>
      <dgm:spPr/>
      <dgm:t>
        <a:bodyPr/>
        <a:lstStyle/>
        <a:p>
          <a:pPr algn="l">
            <a:buFont typeface="+mj-lt"/>
            <a:buAutoNum type="arabicPeriod" startAt="2"/>
          </a:pPr>
          <a:r>
            <a:rPr lang="en-US" sz="1300" dirty="0">
              <a:solidFill>
                <a:schemeClr val="tx2"/>
              </a:solidFill>
              <a:latin typeface="Arial" panose="020B0604020202020204" pitchFamily="34" charset="0"/>
              <a:cs typeface="Arial" panose="020B0604020202020204" pitchFamily="34" charset="0"/>
            </a:rPr>
            <a:t>ARPA Early Childhood Funding $2M (CDA)</a:t>
          </a:r>
        </a:p>
      </dgm:t>
    </dgm:pt>
    <dgm:pt modelId="{B045B251-4D83-45E5-8EAE-119EED43F88B}" type="parTrans" cxnId="{5A85F3A1-6C9C-4FEF-92D8-BE9CF15A6634}">
      <dgm:prSet/>
      <dgm:spPr/>
      <dgm:t>
        <a:bodyPr/>
        <a:lstStyle/>
        <a:p>
          <a:endParaRPr lang="en-US"/>
        </a:p>
      </dgm:t>
    </dgm:pt>
    <dgm:pt modelId="{9D8E5574-34FB-44BA-92FB-E97D8A828360}" type="sibTrans" cxnId="{5A85F3A1-6C9C-4FEF-92D8-BE9CF15A6634}">
      <dgm:prSet/>
      <dgm:spPr/>
      <dgm:t>
        <a:bodyPr/>
        <a:lstStyle/>
        <a:p>
          <a:endParaRPr lang="en-US"/>
        </a:p>
      </dgm:t>
    </dgm:pt>
    <dgm:pt modelId="{F67D1BC4-0C31-4CEF-898A-1D3F1EE6DB6C}">
      <dgm:prSet custT="1"/>
      <dgm:spPr/>
      <dgm:t>
        <a:bodyPr/>
        <a:lstStyle/>
        <a:p>
          <a:pPr algn="l">
            <a:buFont typeface="+mj-lt"/>
            <a:buAutoNum type="arabicPeriod"/>
          </a:pPr>
          <a:r>
            <a:rPr lang="en-US" sz="1300" dirty="0">
              <a:solidFill>
                <a:schemeClr val="tx2"/>
              </a:solidFill>
              <a:latin typeface="Arial" panose="020B0604020202020204" pitchFamily="34" charset="0"/>
              <a:cs typeface="Arial" panose="020B0604020202020204" pitchFamily="34" charset="0"/>
            </a:rPr>
            <a:t>ARPA Youth Safe Spaces $1M (Health Dept. /VPC) 5-Year grant</a:t>
          </a:r>
        </a:p>
      </dgm:t>
    </dgm:pt>
    <dgm:pt modelId="{BAE9C701-63A4-46AA-9483-CC15F33B9F34}" type="parTrans" cxnId="{611702C0-971E-43A3-8F18-BA46DE44D5DB}">
      <dgm:prSet/>
      <dgm:spPr/>
      <dgm:t>
        <a:bodyPr/>
        <a:lstStyle/>
        <a:p>
          <a:endParaRPr lang="en-US"/>
        </a:p>
      </dgm:t>
    </dgm:pt>
    <dgm:pt modelId="{90000DD4-2764-46FB-BAA0-4C3F652A6578}" type="sibTrans" cxnId="{611702C0-971E-43A3-8F18-BA46DE44D5DB}">
      <dgm:prSet/>
      <dgm:spPr/>
      <dgm:t>
        <a:bodyPr/>
        <a:lstStyle/>
        <a:p>
          <a:endParaRPr lang="en-US"/>
        </a:p>
      </dgm:t>
    </dgm:pt>
    <dgm:pt modelId="{64A81509-30A2-4B2C-A944-56F9235FE9B0}">
      <dgm:prSet custT="1"/>
      <dgm:spPr>
        <a:solidFill>
          <a:schemeClr val="accent1"/>
        </a:solidFill>
        <a:ln>
          <a:solidFill>
            <a:schemeClr val="accent1"/>
          </a:solidFill>
        </a:ln>
      </dgm:spPr>
      <dgm:t>
        <a:bodyPr/>
        <a:lstStyle/>
        <a:p>
          <a:r>
            <a:rPr lang="en-US" sz="1400" b="1" dirty="0">
              <a:latin typeface="Arial" panose="020B0604020202020204" pitchFamily="34" charset="0"/>
              <a:cs typeface="Arial" panose="020B0604020202020204" pitchFamily="34" charset="0"/>
            </a:rPr>
            <a:t>DMH Partnership for Medicaid Match</a:t>
          </a:r>
        </a:p>
      </dgm:t>
    </dgm:pt>
    <dgm:pt modelId="{4C689E9C-56F4-4588-9B8F-8F784673A579}" type="parTrans" cxnId="{8A09D079-91A5-46EE-AAEE-5DF10DA19D8C}">
      <dgm:prSet/>
      <dgm:spPr/>
      <dgm:t>
        <a:bodyPr/>
        <a:lstStyle/>
        <a:p>
          <a:endParaRPr lang="en-US"/>
        </a:p>
      </dgm:t>
    </dgm:pt>
    <dgm:pt modelId="{700DE0F4-77E7-4DE5-95D9-4CDF4FF7DC46}" type="sibTrans" cxnId="{8A09D079-91A5-46EE-AAEE-5DF10DA19D8C}">
      <dgm:prSet/>
      <dgm:spPr/>
      <dgm:t>
        <a:bodyPr/>
        <a:lstStyle/>
        <a:p>
          <a:endParaRPr lang="en-US"/>
        </a:p>
      </dgm:t>
    </dgm:pt>
    <dgm:pt modelId="{8E1F3EB1-40B1-4E3C-8983-895D782D6EE9}">
      <dgm:prSe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2007 - Present</a:t>
          </a:r>
        </a:p>
      </dgm:t>
    </dgm:pt>
    <dgm:pt modelId="{0F0AEA63-70CD-4CAA-8F10-CA89E1D39D57}" type="parTrans" cxnId="{19D99C1E-48F9-477D-826D-10C7E198DB80}">
      <dgm:prSet/>
      <dgm:spPr/>
      <dgm:t>
        <a:bodyPr/>
        <a:lstStyle/>
        <a:p>
          <a:endParaRPr lang="en-US"/>
        </a:p>
      </dgm:t>
    </dgm:pt>
    <dgm:pt modelId="{70DA33D3-B660-4616-BE87-1DE1E02E9421}" type="sibTrans" cxnId="{19D99C1E-48F9-477D-826D-10C7E198DB80}">
      <dgm:prSet/>
      <dgm:spPr/>
      <dgm:t>
        <a:bodyPr/>
        <a:lstStyle/>
        <a:p>
          <a:endParaRPr lang="en-US"/>
        </a:p>
      </dgm:t>
    </dgm:pt>
    <dgm:pt modelId="{D9307EEA-32E8-4C72-8199-B778AB90E14E}">
      <dgm:prSet/>
      <dgm:spPr/>
      <dgm:t>
        <a:bodyPr/>
        <a:lstStyle/>
        <a:p>
          <a:pPr>
            <a:buFont typeface="+mj-lt"/>
            <a:buAutoNum type="arabicPeriod"/>
          </a:pPr>
          <a:endParaRPr lang="en-US" sz="1500" dirty="0"/>
        </a:p>
      </dgm:t>
    </dgm:pt>
    <dgm:pt modelId="{EE087D58-21F3-46DB-950B-FF157951D057}" type="parTrans" cxnId="{CFCD3E75-6832-40DA-823C-69F412768508}">
      <dgm:prSet/>
      <dgm:spPr/>
      <dgm:t>
        <a:bodyPr/>
        <a:lstStyle/>
        <a:p>
          <a:endParaRPr lang="en-US"/>
        </a:p>
      </dgm:t>
    </dgm:pt>
    <dgm:pt modelId="{5EE47380-35B4-4186-BAE2-2D3490494046}" type="sibTrans" cxnId="{CFCD3E75-6832-40DA-823C-69F412768508}">
      <dgm:prSet/>
      <dgm:spPr/>
      <dgm:t>
        <a:bodyPr/>
        <a:lstStyle/>
        <a:p>
          <a:endParaRPr lang="en-US"/>
        </a:p>
      </dgm:t>
    </dgm:pt>
    <dgm:pt modelId="{5669B414-E57A-484A-BFB4-9B7A0FD73470}">
      <dgm:prSet custT="1"/>
      <dgm:spPr/>
      <dgm:t>
        <a:bodyPr/>
        <a:lstStyle/>
        <a:p>
          <a:pPr algn="ctr">
            <a:buFont typeface="+mj-lt"/>
            <a:buNone/>
          </a:pPr>
          <a:r>
            <a:rPr lang="en-US" sz="1300" i="1" dirty="0">
              <a:solidFill>
                <a:schemeClr val="tx2"/>
              </a:solidFill>
              <a:latin typeface="Arial" panose="020B0604020202020204" pitchFamily="34" charset="0"/>
              <a:cs typeface="Arial" panose="020B0604020202020204" pitchFamily="34" charset="0"/>
            </a:rPr>
            <a:t>Past</a:t>
          </a:r>
        </a:p>
      </dgm:t>
    </dgm:pt>
    <dgm:pt modelId="{19F48B04-5808-455F-ADAC-D284684F7050}" type="parTrans" cxnId="{AA732050-0693-4524-A0CF-BB9A33B1DE22}">
      <dgm:prSet/>
      <dgm:spPr/>
      <dgm:t>
        <a:bodyPr/>
        <a:lstStyle/>
        <a:p>
          <a:endParaRPr lang="en-US"/>
        </a:p>
      </dgm:t>
    </dgm:pt>
    <dgm:pt modelId="{78D9C01C-0A87-4CF8-BBE4-4169AC01142B}" type="sibTrans" cxnId="{AA732050-0693-4524-A0CF-BB9A33B1DE22}">
      <dgm:prSet/>
      <dgm:spPr/>
      <dgm:t>
        <a:bodyPr/>
        <a:lstStyle/>
        <a:p>
          <a:endParaRPr lang="en-US"/>
        </a:p>
      </dgm:t>
    </dgm:pt>
    <dgm:pt modelId="{22992B1F-37D3-48CD-AB0C-F530111E1EA3}">
      <dgm:prSet custT="1"/>
      <dgm:spPr/>
      <dgm:t>
        <a:bodyPr/>
        <a:lstStyle/>
        <a:p>
          <a:pPr algn="ctr">
            <a:buFont typeface="+mj-lt"/>
            <a:buNone/>
          </a:pPr>
          <a:r>
            <a:rPr lang="en-US" sz="1300" i="1" dirty="0">
              <a:solidFill>
                <a:schemeClr val="tx2"/>
              </a:solidFill>
              <a:latin typeface="Arial" panose="020B0604020202020204" pitchFamily="34" charset="0"/>
              <a:cs typeface="Arial" panose="020B0604020202020204" pitchFamily="34" charset="0"/>
            </a:rPr>
            <a:t>Current</a:t>
          </a:r>
        </a:p>
      </dgm:t>
    </dgm:pt>
    <dgm:pt modelId="{EEED98FF-7964-4DD6-AEC6-A649A40CC18A}" type="parTrans" cxnId="{87342FD8-5983-4535-9E3C-61C2F8CEA1B3}">
      <dgm:prSet/>
      <dgm:spPr/>
      <dgm:t>
        <a:bodyPr/>
        <a:lstStyle/>
        <a:p>
          <a:endParaRPr lang="en-US"/>
        </a:p>
      </dgm:t>
    </dgm:pt>
    <dgm:pt modelId="{07FBDA32-E429-40CF-8E19-FEDF71AA78DF}" type="sibTrans" cxnId="{87342FD8-5983-4535-9E3C-61C2F8CEA1B3}">
      <dgm:prSet/>
      <dgm:spPr/>
      <dgm:t>
        <a:bodyPr/>
        <a:lstStyle/>
        <a:p>
          <a:endParaRPr lang="en-US"/>
        </a:p>
      </dgm:t>
    </dgm:pt>
    <dgm:pt modelId="{E00CE171-E241-477E-AC7F-0FFD6FC15807}">
      <dgm:prSet custT="1"/>
      <dgm:spPr/>
      <dgm:t>
        <a:bodyPr/>
        <a:lstStyle/>
        <a:p>
          <a:pPr algn="l">
            <a:buFont typeface="+mj-lt"/>
            <a:buAutoNum type="arabicPeriod"/>
          </a:pPr>
          <a:endParaRPr lang="en-US" sz="1300" dirty="0">
            <a:solidFill>
              <a:schemeClr val="tx2"/>
            </a:solidFill>
            <a:latin typeface="Arial" panose="020B0604020202020204" pitchFamily="34" charset="0"/>
            <a:cs typeface="Arial" panose="020B0604020202020204" pitchFamily="34" charset="0"/>
          </a:endParaRPr>
        </a:p>
      </dgm:t>
    </dgm:pt>
    <dgm:pt modelId="{789AA920-172A-4913-8D7C-110B281706A7}" type="parTrans" cxnId="{35BE2F20-BA54-48F4-8475-DA1281A5D41C}">
      <dgm:prSet/>
      <dgm:spPr/>
      <dgm:t>
        <a:bodyPr/>
        <a:lstStyle/>
        <a:p>
          <a:endParaRPr lang="en-US"/>
        </a:p>
      </dgm:t>
    </dgm:pt>
    <dgm:pt modelId="{96EDBE7B-EA4B-4AB3-91E5-8F41D92A59E9}" type="sibTrans" cxnId="{35BE2F20-BA54-48F4-8475-DA1281A5D41C}">
      <dgm:prSet/>
      <dgm:spPr/>
      <dgm:t>
        <a:bodyPr/>
        <a:lstStyle/>
        <a:p>
          <a:endParaRPr lang="en-US"/>
        </a:p>
      </dgm:t>
    </dgm:pt>
    <dgm:pt modelId="{577A63B4-05E1-4592-BA9B-A7CEE5DC3186}">
      <dgm:prSe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Adolescent C-STAR treatment through Preferred Family Healthcare</a:t>
          </a:r>
        </a:p>
      </dgm:t>
    </dgm:pt>
    <dgm:pt modelId="{8F3F383A-3F24-4259-9BAE-CF45B0AD23AE}" type="parTrans" cxnId="{744F47CC-6881-4924-A5EA-8E0D94374941}">
      <dgm:prSet/>
      <dgm:spPr/>
      <dgm:t>
        <a:bodyPr/>
        <a:lstStyle/>
        <a:p>
          <a:endParaRPr lang="en-US"/>
        </a:p>
      </dgm:t>
    </dgm:pt>
    <dgm:pt modelId="{B22316BB-355D-46D8-B29E-FB1BD779CE6C}" type="sibTrans" cxnId="{744F47CC-6881-4924-A5EA-8E0D94374941}">
      <dgm:prSet/>
      <dgm:spPr/>
      <dgm:t>
        <a:bodyPr/>
        <a:lstStyle/>
        <a:p>
          <a:endParaRPr lang="en-US"/>
        </a:p>
      </dgm:t>
    </dgm:pt>
    <dgm:pt modelId="{FCA426F3-A534-4F7D-A727-B54D2A3CC8D1}">
      <dgm:prSet phldrT="[Text]" custT="1"/>
      <dgm:spPr/>
      <dgm:t>
        <a:bodyPr/>
        <a:lstStyle/>
        <a:p>
          <a:pPr>
            <a:buFontTx/>
            <a:buNone/>
          </a:pPr>
          <a:endParaRPr lang="en-US" sz="1400" dirty="0">
            <a:solidFill>
              <a:schemeClr val="tx2"/>
            </a:solidFill>
            <a:latin typeface="Arial" panose="020B0604020202020204" pitchFamily="34" charset="0"/>
            <a:cs typeface="Arial" panose="020B0604020202020204" pitchFamily="34" charset="0"/>
          </a:endParaRPr>
        </a:p>
      </dgm:t>
    </dgm:pt>
    <dgm:pt modelId="{BF458EB9-2F10-4386-A4AA-D37CE1F2605D}" type="parTrans" cxnId="{15737989-5F01-4184-A283-C8C87E3DA742}">
      <dgm:prSet/>
      <dgm:spPr/>
      <dgm:t>
        <a:bodyPr/>
        <a:lstStyle/>
        <a:p>
          <a:endParaRPr lang="en-US"/>
        </a:p>
      </dgm:t>
    </dgm:pt>
    <dgm:pt modelId="{09680F5A-4588-4AE5-BE98-32A200EA0754}" type="sibTrans" cxnId="{15737989-5F01-4184-A283-C8C87E3DA742}">
      <dgm:prSet/>
      <dgm:spPr/>
      <dgm:t>
        <a:bodyPr/>
        <a:lstStyle/>
        <a:p>
          <a:endParaRPr lang="en-US"/>
        </a:p>
      </dgm:t>
    </dgm:pt>
    <dgm:pt modelId="{E907EF20-E8B6-4CA3-9204-CCCB706AC07A}">
      <dgm:prSet phldrT="[Text]" custT="1"/>
      <dgm:spPr/>
      <dgm:t>
        <a:bodyPr/>
        <a:lstStyle/>
        <a:p>
          <a:pPr>
            <a:buFont typeface="+mj-lt"/>
            <a:buNone/>
          </a:pPr>
          <a:endParaRPr lang="en-US" sz="1400" dirty="0">
            <a:solidFill>
              <a:schemeClr val="tx2"/>
            </a:solidFill>
            <a:latin typeface="Arial" panose="020B0604020202020204" pitchFamily="34" charset="0"/>
            <a:cs typeface="Arial" panose="020B0604020202020204" pitchFamily="34" charset="0"/>
          </a:endParaRPr>
        </a:p>
      </dgm:t>
    </dgm:pt>
    <dgm:pt modelId="{5B50C5F4-2D19-4FD4-ACF6-3FBF762DD44C}" type="parTrans" cxnId="{3C7478BA-0E26-4226-AFE5-0897BF67AFF6}">
      <dgm:prSet/>
      <dgm:spPr/>
      <dgm:t>
        <a:bodyPr/>
        <a:lstStyle/>
        <a:p>
          <a:endParaRPr lang="en-US"/>
        </a:p>
      </dgm:t>
    </dgm:pt>
    <dgm:pt modelId="{97CC96D1-7DED-40D2-A6CB-959F64DF671F}" type="sibTrans" cxnId="{3C7478BA-0E26-4226-AFE5-0897BF67AFF6}">
      <dgm:prSet/>
      <dgm:spPr/>
      <dgm:t>
        <a:bodyPr/>
        <a:lstStyle/>
        <a:p>
          <a:endParaRPr lang="en-US"/>
        </a:p>
      </dgm:t>
    </dgm:pt>
    <dgm:pt modelId="{D7D81C2F-B498-421E-A392-8B43D681097F}">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MHB</a:t>
          </a:r>
        </a:p>
      </dgm:t>
    </dgm:pt>
    <dgm:pt modelId="{98C3CA11-B4A7-4F8A-B63E-2D9B76BD3626}" type="parTrans" cxnId="{DFC2F457-0B46-46E3-A535-C9F69194B6E0}">
      <dgm:prSet/>
      <dgm:spPr/>
      <dgm:t>
        <a:bodyPr/>
        <a:lstStyle/>
        <a:p>
          <a:endParaRPr lang="en-US"/>
        </a:p>
      </dgm:t>
    </dgm:pt>
    <dgm:pt modelId="{4DDA88D3-ED36-4EEB-8951-E35F887A497D}" type="sibTrans" cxnId="{DFC2F457-0B46-46E3-A535-C9F69194B6E0}">
      <dgm:prSet/>
      <dgm:spPr/>
      <dgm:t>
        <a:bodyPr/>
        <a:lstStyle/>
        <a:p>
          <a:endParaRPr lang="en-US"/>
        </a:p>
      </dgm:t>
    </dgm:pt>
    <dgm:pt modelId="{0CEE7F46-62B1-4163-A346-562B327AD3EC}">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b. Housed at</a:t>
          </a:r>
        </a:p>
      </dgm:t>
    </dgm:pt>
    <dgm:pt modelId="{8D75DE6D-61D7-4610-AF85-3B7BE5113EED}" type="parTrans" cxnId="{5C8010A2-6992-449F-AB97-079C687C4F35}">
      <dgm:prSet/>
      <dgm:spPr/>
      <dgm:t>
        <a:bodyPr/>
        <a:lstStyle/>
        <a:p>
          <a:endParaRPr lang="en-US"/>
        </a:p>
      </dgm:t>
    </dgm:pt>
    <dgm:pt modelId="{FB7AC13A-9CE3-4A69-904D-6FCE60A0EAE2}" type="sibTrans" cxnId="{5C8010A2-6992-449F-AB97-079C687C4F35}">
      <dgm:prSet/>
      <dgm:spPr/>
      <dgm:t>
        <a:bodyPr/>
        <a:lstStyle/>
        <a:p>
          <a:endParaRPr lang="en-US"/>
        </a:p>
      </dgm:t>
    </dgm:pt>
    <dgm:pt modelId="{9B1A6ABD-C8D6-4A2C-9A96-1FEAC95B7AA7}">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MHB </a:t>
          </a:r>
        </a:p>
      </dgm:t>
    </dgm:pt>
    <dgm:pt modelId="{81C9F5F7-DD6A-4F52-83AC-80E07D16B3B9}" type="parTrans" cxnId="{6F6CF473-8B75-43D6-97D6-6FF63CC20D7E}">
      <dgm:prSet/>
      <dgm:spPr/>
      <dgm:t>
        <a:bodyPr/>
        <a:lstStyle/>
        <a:p>
          <a:endParaRPr lang="en-US"/>
        </a:p>
      </dgm:t>
    </dgm:pt>
    <dgm:pt modelId="{A81892D2-D08C-4D7F-9F3D-C47329695234}" type="sibTrans" cxnId="{6F6CF473-8B75-43D6-97D6-6FF63CC20D7E}">
      <dgm:prSet/>
      <dgm:spPr/>
      <dgm:t>
        <a:bodyPr/>
        <a:lstStyle/>
        <a:p>
          <a:endParaRPr lang="en-US"/>
        </a:p>
      </dgm:t>
    </dgm:pt>
    <dgm:pt modelId="{23F359E2-AE30-42EE-93BD-988A7B99F15A}">
      <dgm:prSet phldrT="[Text]" custT="1"/>
      <dgm:spPr/>
      <dgm:t>
        <a:bodyPr/>
        <a:lstStyle/>
        <a:p>
          <a:pPr>
            <a:buFont typeface="+mj-lt"/>
            <a:buNone/>
          </a:pPr>
          <a:r>
            <a:rPr lang="en-US" sz="1400" dirty="0">
              <a:solidFill>
                <a:schemeClr val="tx2"/>
              </a:solidFill>
              <a:latin typeface="Arial" panose="020B0604020202020204" pitchFamily="34" charset="0"/>
              <a:cs typeface="Arial" panose="020B0604020202020204" pitchFamily="34" charset="0"/>
            </a:rPr>
            <a:t>    employee</a:t>
          </a:r>
        </a:p>
      </dgm:t>
    </dgm:pt>
    <dgm:pt modelId="{01D64BF9-FA0F-41DE-8651-F1FE58070A89}" type="parTrans" cxnId="{C61F3067-F323-493C-9F3E-9A06129B7E6E}">
      <dgm:prSet/>
      <dgm:spPr/>
      <dgm:t>
        <a:bodyPr/>
        <a:lstStyle/>
        <a:p>
          <a:endParaRPr lang="en-US"/>
        </a:p>
      </dgm:t>
    </dgm:pt>
    <dgm:pt modelId="{F893BE1D-9CD7-4E22-8F47-4766AD808887}" type="sibTrans" cxnId="{C61F3067-F323-493C-9F3E-9A06129B7E6E}">
      <dgm:prSet/>
      <dgm:spPr/>
      <dgm:t>
        <a:bodyPr/>
        <a:lstStyle/>
        <a:p>
          <a:endParaRPr lang="en-US"/>
        </a:p>
      </dgm:t>
    </dgm:pt>
    <dgm:pt modelId="{6FDCEC65-B3A6-4D0F-971B-B82876F56D75}">
      <dgm:prSet phldrT="[Text]" custT="1"/>
      <dgm:spPr/>
      <dgm:t>
        <a:bodyPr/>
        <a:lstStyle/>
        <a:p>
          <a:pPr>
            <a:buFont typeface="+mj-lt"/>
            <a:buNone/>
          </a:pPr>
          <a:endParaRPr lang="en-US" sz="1400" dirty="0">
            <a:solidFill>
              <a:schemeClr val="tx2"/>
            </a:solidFill>
            <a:latin typeface="Arial" panose="020B0604020202020204" pitchFamily="34" charset="0"/>
            <a:cs typeface="Arial" panose="020B0604020202020204" pitchFamily="34" charset="0"/>
          </a:endParaRPr>
        </a:p>
      </dgm:t>
    </dgm:pt>
    <dgm:pt modelId="{8D875F3C-69B0-4D44-A519-F608CFA53D37}" type="parTrans" cxnId="{9BDDDE9E-D016-498C-9DAE-AB9C4201A966}">
      <dgm:prSet/>
      <dgm:spPr/>
      <dgm:t>
        <a:bodyPr/>
        <a:lstStyle/>
        <a:p>
          <a:endParaRPr lang="en-US"/>
        </a:p>
      </dgm:t>
    </dgm:pt>
    <dgm:pt modelId="{B0D81A91-187E-4B82-BD83-6D0DAD618F24}" type="sibTrans" cxnId="{9BDDDE9E-D016-498C-9DAE-AB9C4201A966}">
      <dgm:prSet/>
      <dgm:spPr/>
      <dgm:t>
        <a:bodyPr/>
        <a:lstStyle/>
        <a:p>
          <a:endParaRPr lang="en-US"/>
        </a:p>
      </dgm:t>
    </dgm:pt>
    <dgm:pt modelId="{85E1E717-C4FC-4D48-A0EB-C4D79D08277C}">
      <dgm:prSet phldrT="[Text]" custT="1"/>
      <dgm:spPr/>
      <dgm:t>
        <a:bodyPr/>
        <a:lstStyle/>
        <a:p>
          <a:pPr>
            <a:buFont typeface="+mj-lt"/>
            <a:buNone/>
          </a:pPr>
          <a:endParaRPr lang="en-US" sz="1400" dirty="0">
            <a:solidFill>
              <a:schemeClr val="tx2"/>
            </a:solidFill>
            <a:latin typeface="Arial" panose="020B0604020202020204" pitchFamily="34" charset="0"/>
            <a:cs typeface="Arial" panose="020B0604020202020204" pitchFamily="34" charset="0"/>
          </a:endParaRPr>
        </a:p>
      </dgm:t>
    </dgm:pt>
    <dgm:pt modelId="{190EA054-29E9-4167-8350-DE34E69F8184}" type="parTrans" cxnId="{BB4CBA96-613E-4F16-9858-5134E8F6928D}">
      <dgm:prSet/>
      <dgm:spPr/>
      <dgm:t>
        <a:bodyPr/>
        <a:lstStyle/>
        <a:p>
          <a:endParaRPr lang="en-US"/>
        </a:p>
      </dgm:t>
    </dgm:pt>
    <dgm:pt modelId="{99F17E8D-96B0-41E7-AA63-4E137FB501D8}" type="sibTrans" cxnId="{BB4CBA96-613E-4F16-9858-5134E8F6928D}">
      <dgm:prSet/>
      <dgm:spPr/>
      <dgm:t>
        <a:bodyPr/>
        <a:lstStyle/>
        <a:p>
          <a:endParaRPr lang="en-US"/>
        </a:p>
      </dgm:t>
    </dgm:pt>
    <dgm:pt modelId="{AB7CF8BF-EF63-4014-9854-CEEAA5E3840E}">
      <dgm:prSet phldrT="[Text]" custT="1"/>
      <dgm:spPr/>
      <dgm:t>
        <a:bodyPr/>
        <a:lstStyle/>
        <a:p>
          <a:pPr>
            <a:buFontTx/>
            <a:buNone/>
          </a:pPr>
          <a:r>
            <a:rPr lang="en-US" sz="1400" dirty="0">
              <a:solidFill>
                <a:schemeClr val="tx2"/>
              </a:solidFill>
              <a:latin typeface="Arial" panose="020B0604020202020204" pitchFamily="34" charset="0"/>
              <a:cs typeface="Arial" panose="020B0604020202020204" pitchFamily="34" charset="0"/>
            </a:rPr>
            <a:t>     support, share</a:t>
          </a:r>
        </a:p>
      </dgm:t>
    </dgm:pt>
    <dgm:pt modelId="{8FA560F8-6994-45F5-850E-EC7DBD35D0C9}" type="parTrans" cxnId="{AC479D2C-33F2-4709-85C4-2D1A8C2A331E}">
      <dgm:prSet/>
      <dgm:spPr/>
      <dgm:t>
        <a:bodyPr/>
        <a:lstStyle/>
        <a:p>
          <a:endParaRPr lang="en-US"/>
        </a:p>
      </dgm:t>
    </dgm:pt>
    <dgm:pt modelId="{C4F29889-A2D8-417C-A55C-B619AB19AC67}" type="sibTrans" cxnId="{AC479D2C-33F2-4709-85C4-2D1A8C2A331E}">
      <dgm:prSet/>
      <dgm:spPr/>
      <dgm:t>
        <a:bodyPr/>
        <a:lstStyle/>
        <a:p>
          <a:endParaRPr lang="en-US"/>
        </a:p>
      </dgm:t>
    </dgm:pt>
    <dgm:pt modelId="{35A636D9-66E1-499E-BFD3-F5EFF3B24B57}">
      <dgm:prSet phldrT="[Text]" custT="1"/>
      <dgm:spPr/>
      <dgm:t>
        <a:bodyPr/>
        <a:lstStyle/>
        <a:p>
          <a:pPr>
            <a:buFontTx/>
            <a:buNone/>
          </a:pPr>
          <a:r>
            <a:rPr lang="en-US" sz="1400" dirty="0">
              <a:solidFill>
                <a:schemeClr val="tx2"/>
              </a:solidFill>
              <a:latin typeface="Arial" panose="020B0604020202020204" pitchFamily="34" charset="0"/>
              <a:cs typeface="Arial" panose="020B0604020202020204" pitchFamily="34" charset="0"/>
            </a:rPr>
            <a:t>     Controller</a:t>
          </a:r>
        </a:p>
      </dgm:t>
    </dgm:pt>
    <dgm:pt modelId="{BCA02528-D01C-4733-8AE2-BA66D9154D0F}" type="parTrans" cxnId="{FF3D3B02-66E0-4D3F-9D24-A06DA37428EA}">
      <dgm:prSet/>
      <dgm:spPr/>
      <dgm:t>
        <a:bodyPr/>
        <a:lstStyle/>
        <a:p>
          <a:endParaRPr lang="en-US"/>
        </a:p>
      </dgm:t>
    </dgm:pt>
    <dgm:pt modelId="{FF6714B8-670F-4B43-8842-F9AF4693E732}" type="sibTrans" cxnId="{FF3D3B02-66E0-4D3F-9D24-A06DA37428EA}">
      <dgm:prSet/>
      <dgm:spPr/>
      <dgm:t>
        <a:bodyPr/>
        <a:lstStyle/>
        <a:p>
          <a:endParaRPr lang="en-US"/>
        </a:p>
      </dgm:t>
    </dgm:pt>
    <dgm:pt modelId="{D56272CE-B634-41FB-8A27-C87C7EDFD60F}">
      <dgm:prSet phldrT="[Text]" custT="1"/>
      <dgm:spPr/>
      <dgm:t>
        <a:bodyPr/>
        <a:lstStyle/>
        <a:p>
          <a:pPr>
            <a:buFontTx/>
            <a:buNone/>
          </a:pPr>
          <a:endParaRPr lang="en-US" sz="1400" dirty="0">
            <a:solidFill>
              <a:schemeClr val="tx2"/>
            </a:solidFill>
            <a:latin typeface="Arial" panose="020B0604020202020204" pitchFamily="34" charset="0"/>
            <a:cs typeface="Arial" panose="020B0604020202020204" pitchFamily="34" charset="0"/>
          </a:endParaRPr>
        </a:p>
      </dgm:t>
    </dgm:pt>
    <dgm:pt modelId="{612F2E10-537D-4C03-A1DB-C446C7B273DD}" type="parTrans" cxnId="{504BCB8B-2E20-445A-A624-EFF684B53E95}">
      <dgm:prSet/>
      <dgm:spPr/>
      <dgm:t>
        <a:bodyPr/>
        <a:lstStyle/>
        <a:p>
          <a:endParaRPr lang="en-US"/>
        </a:p>
      </dgm:t>
    </dgm:pt>
    <dgm:pt modelId="{F11A9B0B-8C35-47BC-BF53-DFBE38117A62}" type="sibTrans" cxnId="{504BCB8B-2E20-445A-A624-EFF684B53E95}">
      <dgm:prSet/>
      <dgm:spPr/>
      <dgm:t>
        <a:bodyPr/>
        <a:lstStyle/>
        <a:p>
          <a:endParaRPr lang="en-US"/>
        </a:p>
      </dgm:t>
    </dgm:pt>
    <dgm:pt modelId="{64F026E8-5B0D-489E-9880-B2E654EF9FD8}">
      <dgm:prSet phldrT="[Text]" custT="1"/>
      <dgm:spPr/>
      <dgm:t>
        <a:bodyPr/>
        <a:lstStyle/>
        <a:p>
          <a:pPr>
            <a:buFontTx/>
            <a:buNone/>
          </a:pPr>
          <a:endParaRPr lang="en-US" sz="1400" dirty="0">
            <a:solidFill>
              <a:schemeClr val="tx2"/>
            </a:solidFill>
            <a:latin typeface="Arial" panose="020B0604020202020204" pitchFamily="34" charset="0"/>
            <a:cs typeface="Arial" panose="020B0604020202020204" pitchFamily="34" charset="0"/>
          </a:endParaRPr>
        </a:p>
      </dgm:t>
    </dgm:pt>
    <dgm:pt modelId="{573B834E-BC99-49B1-9C93-1729ED8B9FDB}" type="parTrans" cxnId="{E12D0909-CB52-4070-AE5E-861FAC8C0B0D}">
      <dgm:prSet/>
      <dgm:spPr/>
      <dgm:t>
        <a:bodyPr/>
        <a:lstStyle/>
        <a:p>
          <a:endParaRPr lang="en-US"/>
        </a:p>
      </dgm:t>
    </dgm:pt>
    <dgm:pt modelId="{3B3F7F00-FC20-4E14-9CB4-0994425C0055}" type="sibTrans" cxnId="{E12D0909-CB52-4070-AE5E-861FAC8C0B0D}">
      <dgm:prSet/>
      <dgm:spPr/>
      <dgm:t>
        <a:bodyPr/>
        <a:lstStyle/>
        <a:p>
          <a:endParaRPr lang="en-US"/>
        </a:p>
      </dgm:t>
    </dgm:pt>
    <dgm:pt modelId="{00D6C360-BFFB-4F54-A6BF-AF7F58B96940}">
      <dgm:prSet phldrT="[Text]" custT="1"/>
      <dgm:spPr/>
      <dgm:t>
        <a:bodyPr/>
        <a:lstStyle/>
        <a:p>
          <a:pPr>
            <a:buFontTx/>
            <a:buNone/>
          </a:pPr>
          <a:r>
            <a:rPr lang="en-US" sz="1400" dirty="0">
              <a:solidFill>
                <a:schemeClr val="tx2"/>
              </a:solidFill>
              <a:latin typeface="Arial" panose="020B0604020202020204" pitchFamily="34" charset="0"/>
              <a:cs typeface="Arial" panose="020B0604020202020204" pitchFamily="34" charset="0"/>
            </a:rPr>
            <a:t>     making/</a:t>
          </a:r>
        </a:p>
      </dgm:t>
    </dgm:pt>
    <dgm:pt modelId="{E876ADC9-E092-4BFC-99F6-6B512B0D4A89}" type="parTrans" cxnId="{F5F49842-D85E-4DB3-8B6A-92D8DD0300FA}">
      <dgm:prSet/>
      <dgm:spPr/>
      <dgm:t>
        <a:bodyPr/>
        <a:lstStyle/>
        <a:p>
          <a:endParaRPr lang="en-US"/>
        </a:p>
      </dgm:t>
    </dgm:pt>
    <dgm:pt modelId="{D993B518-FF1C-4105-9950-9F1BCC4CEE1B}" type="sibTrans" cxnId="{F5F49842-D85E-4DB3-8B6A-92D8DD0300FA}">
      <dgm:prSet/>
      <dgm:spPr/>
      <dgm:t>
        <a:bodyPr/>
        <a:lstStyle/>
        <a:p>
          <a:endParaRPr lang="en-US"/>
        </a:p>
      </dgm:t>
    </dgm:pt>
    <dgm:pt modelId="{93D67231-FBA0-42CD-86AD-AE3214F12E9C}">
      <dgm:prSet phldrT="[Text]" custT="1"/>
      <dgm:spPr/>
      <dgm:t>
        <a:bodyPr/>
        <a:lstStyle/>
        <a:p>
          <a:pPr>
            <a:buFontTx/>
            <a:buNone/>
          </a:pPr>
          <a:r>
            <a:rPr lang="en-US" sz="1400" dirty="0">
              <a:solidFill>
                <a:schemeClr val="tx2"/>
              </a:solidFill>
              <a:latin typeface="Arial" panose="020B0604020202020204" pitchFamily="34" charset="0"/>
              <a:cs typeface="Arial" panose="020B0604020202020204" pitchFamily="34" charset="0"/>
            </a:rPr>
            <a:t>     community</a:t>
          </a:r>
        </a:p>
      </dgm:t>
    </dgm:pt>
    <dgm:pt modelId="{E8B84AAC-96F2-486B-996A-EC53251DBEEF}" type="parTrans" cxnId="{833CFE53-F14D-4D62-BBF5-4F38587AF3C3}">
      <dgm:prSet/>
      <dgm:spPr/>
      <dgm:t>
        <a:bodyPr/>
        <a:lstStyle/>
        <a:p>
          <a:endParaRPr lang="en-US"/>
        </a:p>
      </dgm:t>
    </dgm:pt>
    <dgm:pt modelId="{C0EC580F-7E67-4E66-A6AB-D0A222582674}" type="sibTrans" cxnId="{833CFE53-F14D-4D62-BBF5-4F38587AF3C3}">
      <dgm:prSet/>
      <dgm:spPr/>
      <dgm:t>
        <a:bodyPr/>
        <a:lstStyle/>
        <a:p>
          <a:endParaRPr lang="en-US"/>
        </a:p>
      </dgm:t>
    </dgm:pt>
    <dgm:pt modelId="{1510E2AF-2BB8-46EC-84D6-FF6917158147}">
      <dgm:prSet phldrT="[Text]" custT="1"/>
      <dgm:spPr/>
      <dgm:t>
        <a:bodyPr/>
        <a:lstStyle/>
        <a:p>
          <a:pPr>
            <a:buFontTx/>
            <a:buNone/>
          </a:pPr>
          <a:r>
            <a:rPr lang="en-US" sz="1400" dirty="0">
              <a:solidFill>
                <a:schemeClr val="tx2"/>
              </a:solidFill>
              <a:latin typeface="Arial" panose="020B0604020202020204" pitchFamily="34" charset="0"/>
              <a:cs typeface="Arial" panose="020B0604020202020204" pitchFamily="34" charset="0"/>
            </a:rPr>
            <a:t>     investment</a:t>
          </a:r>
        </a:p>
      </dgm:t>
    </dgm:pt>
    <dgm:pt modelId="{0FA8DD26-8B3D-47F3-84F2-91171714CFCD}" type="parTrans" cxnId="{EB4D599E-E3C0-4B42-A489-E130AC64DE2A}">
      <dgm:prSet/>
      <dgm:spPr/>
      <dgm:t>
        <a:bodyPr/>
        <a:lstStyle/>
        <a:p>
          <a:endParaRPr lang="en-US"/>
        </a:p>
      </dgm:t>
    </dgm:pt>
    <dgm:pt modelId="{6CB27C94-9A61-491D-8F15-B04587A0F0BA}" type="sibTrans" cxnId="{EB4D599E-E3C0-4B42-A489-E130AC64DE2A}">
      <dgm:prSet/>
      <dgm:spPr/>
      <dgm:t>
        <a:bodyPr/>
        <a:lstStyle/>
        <a:p>
          <a:endParaRPr lang="en-US"/>
        </a:p>
      </dgm:t>
    </dgm:pt>
    <dgm:pt modelId="{4B2B25C5-3AB9-447B-924A-47C62AFD7418}">
      <dgm:prSet phldrT="[Text]" custT="1"/>
      <dgm:spPr/>
      <dgm:t>
        <a:bodyPr/>
        <a:lstStyle/>
        <a:p>
          <a:pPr>
            <a:buFontTx/>
            <a:buNone/>
          </a:pPr>
          <a:r>
            <a:rPr lang="en-US" sz="1400" dirty="0">
              <a:solidFill>
                <a:schemeClr val="tx2"/>
              </a:solidFill>
              <a:latin typeface="Arial" panose="020B0604020202020204" pitchFamily="34" charset="0"/>
              <a:cs typeface="Arial" panose="020B0604020202020204" pitchFamily="34" charset="0"/>
            </a:rPr>
            <a:t>     guidance</a:t>
          </a:r>
        </a:p>
      </dgm:t>
    </dgm:pt>
    <dgm:pt modelId="{C5C4D8F5-00B9-4F31-A33F-0AA62BA57EA6}" type="parTrans" cxnId="{72EAE500-20BE-44CD-91D8-6A3EAF3A620B}">
      <dgm:prSet/>
      <dgm:spPr/>
      <dgm:t>
        <a:bodyPr/>
        <a:lstStyle/>
        <a:p>
          <a:endParaRPr lang="en-US"/>
        </a:p>
      </dgm:t>
    </dgm:pt>
    <dgm:pt modelId="{0D5A4FFE-0EEC-4FA1-ACF3-431D561C198C}" type="sibTrans" cxnId="{72EAE500-20BE-44CD-91D8-6A3EAF3A620B}">
      <dgm:prSet/>
      <dgm:spPr/>
      <dgm:t>
        <a:bodyPr/>
        <a:lstStyle/>
        <a:p>
          <a:endParaRPr lang="en-US"/>
        </a:p>
      </dgm:t>
    </dgm:pt>
    <dgm:pt modelId="{7A8C4CC3-ECC2-47D3-BF36-9D838E3C0461}">
      <dgm:prSet custT="1"/>
      <dgm:spPr/>
      <dgm:t>
        <a:bodyPr/>
        <a:lstStyle/>
        <a:p>
          <a:pPr>
            <a:buFontTx/>
            <a:buNone/>
          </a:pPr>
          <a:endParaRPr lang="en-US" sz="1400" dirty="0">
            <a:solidFill>
              <a:schemeClr val="tx2"/>
            </a:solidFill>
            <a:latin typeface="Arial" panose="020B0604020202020204" pitchFamily="34" charset="0"/>
            <a:cs typeface="Arial" panose="020B0604020202020204" pitchFamily="34" charset="0"/>
          </a:endParaRPr>
        </a:p>
      </dgm:t>
    </dgm:pt>
    <dgm:pt modelId="{8C0502EA-C3AC-49B1-AD91-01F89A8FB63F}" type="parTrans" cxnId="{C3CA7DA2-CC90-446B-9348-D4C81A3E3C6F}">
      <dgm:prSet/>
      <dgm:spPr/>
      <dgm:t>
        <a:bodyPr/>
        <a:lstStyle/>
        <a:p>
          <a:endParaRPr lang="en-US"/>
        </a:p>
      </dgm:t>
    </dgm:pt>
    <dgm:pt modelId="{DA2715F2-F450-436C-AF53-59F3D78B66B6}" type="sibTrans" cxnId="{C3CA7DA2-CC90-446B-9348-D4C81A3E3C6F}">
      <dgm:prSet/>
      <dgm:spPr/>
      <dgm:t>
        <a:bodyPr/>
        <a:lstStyle/>
        <a:p>
          <a:endParaRPr lang="en-US"/>
        </a:p>
      </dgm:t>
    </dgm:pt>
    <dgm:pt modelId="{26DE5EF5-EA4C-409F-B5E8-7562463AE165}">
      <dgm:prSet custT="1"/>
      <dgm:spPr/>
      <dgm:t>
        <a:bodyPr/>
        <a:lstStyle/>
        <a:p>
          <a:pPr algn="l">
            <a:buFontTx/>
            <a:buNone/>
          </a:pPr>
          <a:endParaRPr lang="en-US" sz="1300" dirty="0">
            <a:solidFill>
              <a:schemeClr val="tx2"/>
            </a:solidFill>
            <a:latin typeface="Arial" panose="020B0604020202020204" pitchFamily="34" charset="0"/>
            <a:cs typeface="Arial" panose="020B0604020202020204" pitchFamily="34" charset="0"/>
          </a:endParaRPr>
        </a:p>
      </dgm:t>
    </dgm:pt>
    <dgm:pt modelId="{17F3F144-B26B-4DF2-BE4A-6E3B4DC8F0A3}" type="parTrans" cxnId="{9547095A-2185-46C0-9FB0-FF6E2533E7DD}">
      <dgm:prSet/>
      <dgm:spPr/>
      <dgm:t>
        <a:bodyPr/>
        <a:lstStyle/>
        <a:p>
          <a:endParaRPr lang="en-US"/>
        </a:p>
      </dgm:t>
    </dgm:pt>
    <dgm:pt modelId="{D4C5FA24-ED0A-4B03-88AB-53A589D451E9}" type="sibTrans" cxnId="{9547095A-2185-46C0-9FB0-FF6E2533E7DD}">
      <dgm:prSet/>
      <dgm:spPr/>
      <dgm:t>
        <a:bodyPr/>
        <a:lstStyle/>
        <a:p>
          <a:endParaRPr lang="en-US"/>
        </a:p>
      </dgm:t>
    </dgm:pt>
    <dgm:pt modelId="{8247677E-87D4-407F-B28F-23F37C1BA2A3}" type="pres">
      <dgm:prSet presAssocID="{37F42915-A567-4A33-B115-05609A86C304}" presName="Name0" presStyleCnt="0">
        <dgm:presLayoutVars>
          <dgm:dir/>
          <dgm:animLvl val="lvl"/>
          <dgm:resizeHandles val="exact"/>
        </dgm:presLayoutVars>
      </dgm:prSet>
      <dgm:spPr/>
    </dgm:pt>
    <dgm:pt modelId="{DFEEFAED-C9C4-4C86-A873-76A0942A96B2}" type="pres">
      <dgm:prSet presAssocID="{18860023-5EFE-4D27-A631-FC22F0576DC1}" presName="composite" presStyleCnt="0"/>
      <dgm:spPr/>
    </dgm:pt>
    <dgm:pt modelId="{6EA6C498-6F9C-45FD-B07D-28B474563DB6}" type="pres">
      <dgm:prSet presAssocID="{18860023-5EFE-4D27-A631-FC22F0576DC1}" presName="parTx" presStyleLbl="alignNode1" presStyleIdx="0" presStyleCnt="6">
        <dgm:presLayoutVars>
          <dgm:chMax val="0"/>
          <dgm:chPref val="0"/>
          <dgm:bulletEnabled val="1"/>
        </dgm:presLayoutVars>
      </dgm:prSet>
      <dgm:spPr/>
    </dgm:pt>
    <dgm:pt modelId="{4814285E-6C35-43A8-9495-F3D740D33D56}" type="pres">
      <dgm:prSet presAssocID="{18860023-5EFE-4D27-A631-FC22F0576DC1}" presName="desTx" presStyleLbl="alignAccFollowNode1" presStyleIdx="0" presStyleCnt="6">
        <dgm:presLayoutVars>
          <dgm:bulletEnabled val="1"/>
        </dgm:presLayoutVars>
      </dgm:prSet>
      <dgm:spPr/>
    </dgm:pt>
    <dgm:pt modelId="{41215483-2F1F-4355-9BBF-F21CFF541D15}" type="pres">
      <dgm:prSet presAssocID="{6616917D-2DBE-4329-BB74-D2A746E80334}" presName="space" presStyleCnt="0"/>
      <dgm:spPr/>
    </dgm:pt>
    <dgm:pt modelId="{9972BE32-8434-4FC6-B29D-E2F1230DBD03}" type="pres">
      <dgm:prSet presAssocID="{BEA0DA62-8095-4D8F-8B78-56CD5E7B5D69}" presName="composite" presStyleCnt="0"/>
      <dgm:spPr/>
    </dgm:pt>
    <dgm:pt modelId="{1A1B54EA-19B5-442B-8AEE-36A00F82DEDC}" type="pres">
      <dgm:prSet presAssocID="{BEA0DA62-8095-4D8F-8B78-56CD5E7B5D69}" presName="parTx" presStyleLbl="alignNode1" presStyleIdx="1" presStyleCnt="6">
        <dgm:presLayoutVars>
          <dgm:chMax val="0"/>
          <dgm:chPref val="0"/>
          <dgm:bulletEnabled val="1"/>
        </dgm:presLayoutVars>
      </dgm:prSet>
      <dgm:spPr/>
    </dgm:pt>
    <dgm:pt modelId="{8E8B62FA-62FF-4D4D-BE0C-905DF1C75DFC}" type="pres">
      <dgm:prSet presAssocID="{BEA0DA62-8095-4D8F-8B78-56CD5E7B5D69}" presName="desTx" presStyleLbl="alignAccFollowNode1" presStyleIdx="1" presStyleCnt="6">
        <dgm:presLayoutVars>
          <dgm:bulletEnabled val="1"/>
        </dgm:presLayoutVars>
      </dgm:prSet>
      <dgm:spPr/>
    </dgm:pt>
    <dgm:pt modelId="{158566DA-9B9C-439F-9DFE-FF78586E620E}" type="pres">
      <dgm:prSet presAssocID="{D779F47F-4C57-4114-B5F6-4B3F0A195823}" presName="space" presStyleCnt="0"/>
      <dgm:spPr/>
    </dgm:pt>
    <dgm:pt modelId="{DE635AFC-9F57-4C31-B191-7AC1BD04EFBC}" type="pres">
      <dgm:prSet presAssocID="{F700CCB6-111B-4DA8-8D33-02EA2B5900CE}" presName="composite" presStyleCnt="0"/>
      <dgm:spPr/>
    </dgm:pt>
    <dgm:pt modelId="{0BCE0D2A-4DB9-4B49-92A2-5DC259561458}" type="pres">
      <dgm:prSet presAssocID="{F700CCB6-111B-4DA8-8D33-02EA2B5900CE}" presName="parTx" presStyleLbl="alignNode1" presStyleIdx="2" presStyleCnt="6" custScaleX="122934">
        <dgm:presLayoutVars>
          <dgm:chMax val="0"/>
          <dgm:chPref val="0"/>
          <dgm:bulletEnabled val="1"/>
        </dgm:presLayoutVars>
      </dgm:prSet>
      <dgm:spPr/>
    </dgm:pt>
    <dgm:pt modelId="{BF6F36B0-809B-4946-B8C0-1039D951626E}" type="pres">
      <dgm:prSet presAssocID="{F700CCB6-111B-4DA8-8D33-02EA2B5900CE}" presName="desTx" presStyleLbl="alignAccFollowNode1" presStyleIdx="2" presStyleCnt="6" custScaleX="122934">
        <dgm:presLayoutVars>
          <dgm:bulletEnabled val="1"/>
        </dgm:presLayoutVars>
      </dgm:prSet>
      <dgm:spPr/>
    </dgm:pt>
    <dgm:pt modelId="{CC4E1167-06EE-44EB-B615-5B28D36A8523}" type="pres">
      <dgm:prSet presAssocID="{0A9860A8-5680-419C-92C4-E38D3427F441}" presName="space" presStyleCnt="0"/>
      <dgm:spPr/>
    </dgm:pt>
    <dgm:pt modelId="{5B2285C1-A2D0-451F-91BF-83C5A2B2D412}" type="pres">
      <dgm:prSet presAssocID="{9398BAB6-49A3-4E6E-BE17-7376478B7B6E}" presName="composite" presStyleCnt="0"/>
      <dgm:spPr/>
    </dgm:pt>
    <dgm:pt modelId="{D6023AE2-9B52-44FD-911E-C058A67EE3A7}" type="pres">
      <dgm:prSet presAssocID="{9398BAB6-49A3-4E6E-BE17-7376478B7B6E}" presName="parTx" presStyleLbl="alignNode1" presStyleIdx="3" presStyleCnt="6" custScaleX="108934">
        <dgm:presLayoutVars>
          <dgm:chMax val="0"/>
          <dgm:chPref val="0"/>
          <dgm:bulletEnabled val="1"/>
        </dgm:presLayoutVars>
      </dgm:prSet>
      <dgm:spPr/>
    </dgm:pt>
    <dgm:pt modelId="{547DD0CE-47DF-4230-BCE4-EB768261A56A}" type="pres">
      <dgm:prSet presAssocID="{9398BAB6-49A3-4E6E-BE17-7376478B7B6E}" presName="desTx" presStyleLbl="alignAccFollowNode1" presStyleIdx="3" presStyleCnt="6" custScaleX="108252">
        <dgm:presLayoutVars>
          <dgm:bulletEnabled val="1"/>
        </dgm:presLayoutVars>
      </dgm:prSet>
      <dgm:spPr/>
    </dgm:pt>
    <dgm:pt modelId="{9272BB95-7A66-4C12-8F24-5D2F1CF9A2E8}" type="pres">
      <dgm:prSet presAssocID="{771E7993-4744-43E4-B5AF-41AA48D052AE}" presName="space" presStyleCnt="0"/>
      <dgm:spPr/>
    </dgm:pt>
    <dgm:pt modelId="{66D287E4-9361-4109-8B24-229FD9DDE862}" type="pres">
      <dgm:prSet presAssocID="{C2F2BAA3-C068-45B9-A9C5-27018A13CB83}" presName="composite" presStyleCnt="0"/>
      <dgm:spPr/>
    </dgm:pt>
    <dgm:pt modelId="{50BC27BC-DF1B-48F1-AD45-D1BC12E43CB7}" type="pres">
      <dgm:prSet presAssocID="{C2F2BAA3-C068-45B9-A9C5-27018A13CB83}" presName="parTx" presStyleLbl="alignNode1" presStyleIdx="4" presStyleCnt="6" custScaleX="108807" custScaleY="114550">
        <dgm:presLayoutVars>
          <dgm:chMax val="0"/>
          <dgm:chPref val="0"/>
          <dgm:bulletEnabled val="1"/>
        </dgm:presLayoutVars>
      </dgm:prSet>
      <dgm:spPr/>
    </dgm:pt>
    <dgm:pt modelId="{84EAAAB5-2533-47C2-B2AF-D5F1C233980E}" type="pres">
      <dgm:prSet presAssocID="{C2F2BAA3-C068-45B9-A9C5-27018A13CB83}" presName="desTx" presStyleLbl="alignAccFollowNode1" presStyleIdx="4" presStyleCnt="6" custScaleX="108138" custScaleY="103323" custLinFactNeighborX="764" custLinFactNeighborY="2675">
        <dgm:presLayoutVars>
          <dgm:bulletEnabled val="1"/>
        </dgm:presLayoutVars>
      </dgm:prSet>
      <dgm:spPr/>
    </dgm:pt>
    <dgm:pt modelId="{23645925-7186-4FCF-AACB-119CBD3EA47F}" type="pres">
      <dgm:prSet presAssocID="{696623B6-B0D0-4B38-870C-A850D369E1D7}" presName="space" presStyleCnt="0"/>
      <dgm:spPr/>
    </dgm:pt>
    <dgm:pt modelId="{14D8FF01-D3CA-4EB6-8CAB-537F289A244E}" type="pres">
      <dgm:prSet presAssocID="{64A81509-30A2-4B2C-A944-56F9235FE9B0}" presName="composite" presStyleCnt="0"/>
      <dgm:spPr/>
    </dgm:pt>
    <dgm:pt modelId="{E6A56B52-B912-4B86-84CB-B1FE00C11879}" type="pres">
      <dgm:prSet presAssocID="{64A81509-30A2-4B2C-A944-56F9235FE9B0}" presName="parTx" presStyleLbl="alignNode1" presStyleIdx="5" presStyleCnt="6">
        <dgm:presLayoutVars>
          <dgm:chMax val="0"/>
          <dgm:chPref val="0"/>
          <dgm:bulletEnabled val="1"/>
        </dgm:presLayoutVars>
      </dgm:prSet>
      <dgm:spPr/>
    </dgm:pt>
    <dgm:pt modelId="{801C91D5-1B4C-4158-AA3A-448243660D1D}" type="pres">
      <dgm:prSet presAssocID="{64A81509-30A2-4B2C-A944-56F9235FE9B0}" presName="desTx" presStyleLbl="alignAccFollowNode1" presStyleIdx="5" presStyleCnt="6">
        <dgm:presLayoutVars>
          <dgm:bulletEnabled val="1"/>
        </dgm:presLayoutVars>
      </dgm:prSet>
      <dgm:spPr/>
    </dgm:pt>
  </dgm:ptLst>
  <dgm:cxnLst>
    <dgm:cxn modelId="{3F18C400-3573-4A39-8519-F4FFB9A4B23F}" srcId="{18860023-5EFE-4D27-A631-FC22F0576DC1}" destId="{A3ABE0EF-BA88-471B-97FC-1973647A4113}" srcOrd="0" destOrd="0" parTransId="{EB90D58B-1274-4536-9610-F1BC8D95CBFD}" sibTransId="{8BBE5A87-B8B6-48CC-9CD6-6A53A999AAC7}"/>
    <dgm:cxn modelId="{72EAE500-20BE-44CD-91D8-6A3EAF3A620B}" srcId="{F700CCB6-111B-4DA8-8D33-02EA2B5900CE}" destId="{4B2B25C5-3AB9-447B-924A-47C62AFD7418}" srcOrd="12" destOrd="0" parTransId="{C5C4D8F5-00B9-4F31-A33F-0AA62BA57EA6}" sibTransId="{0D5A4FFE-0EEC-4FA1-ACF3-431D561C198C}"/>
    <dgm:cxn modelId="{7CC08B01-3AAF-4FCA-AC9A-68D4D44144EA}" type="presOf" srcId="{FC021D25-0B2E-48BE-9BFF-C9C78B8CD45F}" destId="{8E8B62FA-62FF-4D4D-BE0C-905DF1C75DFC}" srcOrd="0" destOrd="0" presId="urn:microsoft.com/office/officeart/2005/8/layout/hList1"/>
    <dgm:cxn modelId="{FF3D3B02-66E0-4D3F-9D24-A06DA37428EA}" srcId="{F700CCB6-111B-4DA8-8D33-02EA2B5900CE}" destId="{35A636D9-66E1-499E-BFD3-F5EFF3B24B57}" srcOrd="6" destOrd="0" parTransId="{BCA02528-D01C-4733-8AE2-BA66D9154D0F}" sibTransId="{FF6714B8-670F-4B43-8842-F9AF4693E732}"/>
    <dgm:cxn modelId="{AF397103-1CA3-469B-B2EB-5A9182C194EE}" type="presOf" srcId="{6DA7FDC7-CD47-4EFB-8543-9C394977F172}" destId="{84EAAAB5-2533-47C2-B2AF-D5F1C233980E}" srcOrd="0" destOrd="1" presId="urn:microsoft.com/office/officeart/2005/8/layout/hList1"/>
    <dgm:cxn modelId="{94100B08-18C8-4ADB-84EC-D91C5D0B0CAA}" srcId="{F700CCB6-111B-4DA8-8D33-02EA2B5900CE}" destId="{B0741535-4E18-40F0-A0F8-CEE45BE88BA6}" srcOrd="0" destOrd="0" parTransId="{30A24F6E-9DFB-4FA5-8FDA-D6A551B00510}" sibTransId="{D16E2568-B2E7-4048-A8EC-914635017A03}"/>
    <dgm:cxn modelId="{E12D0909-CB52-4070-AE5E-861FAC8C0B0D}" srcId="{F700CCB6-111B-4DA8-8D33-02EA2B5900CE}" destId="{64F026E8-5B0D-489E-9880-B2E654EF9FD8}" srcOrd="7" destOrd="0" parTransId="{573B834E-BC99-49B1-9C93-1729ED8B9FDB}" sibTransId="{3B3F7F00-FC20-4E14-9CB4-0994425C0055}"/>
    <dgm:cxn modelId="{9CDF200E-866E-403C-87F5-7473778D7F9F}" type="presOf" srcId="{26DE5EF5-EA4C-409F-B5E8-7562463AE165}" destId="{84EAAAB5-2533-47C2-B2AF-D5F1C233980E}" srcOrd="0" destOrd="2" presId="urn:microsoft.com/office/officeart/2005/8/layout/hList1"/>
    <dgm:cxn modelId="{E7099B18-E940-49BC-BF4F-AECCF0557B17}" type="presOf" srcId="{5669B414-E57A-484A-BFB4-9B7A0FD73470}" destId="{84EAAAB5-2533-47C2-B2AF-D5F1C233980E}" srcOrd="0" destOrd="0" presId="urn:microsoft.com/office/officeart/2005/8/layout/hList1"/>
    <dgm:cxn modelId="{E83A6219-7FB6-4F56-9709-8BE664148E36}" type="presOf" srcId="{D9307EEA-32E8-4C72-8199-B778AB90E14E}" destId="{801C91D5-1B4C-4158-AA3A-448243660D1D}" srcOrd="0" destOrd="2" presId="urn:microsoft.com/office/officeart/2005/8/layout/hList1"/>
    <dgm:cxn modelId="{D2CED41B-A1C1-4687-9A53-F63B9C08281F}" type="presOf" srcId="{00D6C360-BFFB-4F54-A6BF-AF7F58B96940}" destId="{BF6F36B0-809B-4946-B8C0-1039D951626E}" srcOrd="0" destOrd="9" presId="urn:microsoft.com/office/officeart/2005/8/layout/hList1"/>
    <dgm:cxn modelId="{19D99C1E-48F9-477D-826D-10C7E198DB80}" srcId="{64A81509-30A2-4B2C-A944-56F9235FE9B0}" destId="{8E1F3EB1-40B1-4E3C-8983-895D782D6EE9}" srcOrd="0" destOrd="0" parTransId="{0F0AEA63-70CD-4CAA-8F10-CA89E1D39D57}" sibTransId="{70DA33D3-B660-4616-BE87-1DE1E02E9421}"/>
    <dgm:cxn modelId="{35BE2F20-BA54-48F4-8475-DA1281A5D41C}" srcId="{C2F2BAA3-C068-45B9-A9C5-27018A13CB83}" destId="{E00CE171-E241-477E-AC7F-0FFD6FC15807}" srcOrd="4" destOrd="0" parTransId="{789AA920-172A-4913-8D7C-110B281706A7}" sibTransId="{96EDBE7B-EA4B-4AB3-91E5-8F41D92A59E9}"/>
    <dgm:cxn modelId="{A6611A29-D411-4C89-A468-27D484A2F522}" type="presOf" srcId="{577A63B4-05E1-4592-BA9B-A7CEE5DC3186}" destId="{801C91D5-1B4C-4158-AA3A-448243660D1D}" srcOrd="0" destOrd="1" presId="urn:microsoft.com/office/officeart/2005/8/layout/hList1"/>
    <dgm:cxn modelId="{D5292A29-9541-492E-8633-5EB131E11B40}" type="presOf" srcId="{A180BBF0-5706-43EC-AFC8-28475BFD1236}" destId="{547DD0CE-47DF-4230-BCE4-EB768261A56A}" srcOrd="0" destOrd="2" presId="urn:microsoft.com/office/officeart/2005/8/layout/hList1"/>
    <dgm:cxn modelId="{EA768F2C-CED4-4D17-907F-67D252BABD8F}" type="presOf" srcId="{D7D81C2F-B498-421E-A392-8B43D681097F}" destId="{8E8B62FA-62FF-4D4D-BE0C-905DF1C75DFC}" srcOrd="0" destOrd="3" presId="urn:microsoft.com/office/officeart/2005/8/layout/hList1"/>
    <dgm:cxn modelId="{AC479D2C-33F2-4709-85C4-2D1A8C2A331E}" srcId="{F700CCB6-111B-4DA8-8D33-02EA2B5900CE}" destId="{AB7CF8BF-EF63-4014-9854-CEEAA5E3840E}" srcOrd="5" destOrd="0" parTransId="{8FA560F8-6994-45F5-850E-EC7DBD35D0C9}" sibTransId="{C4F29889-A2D8-417C-A55C-B619AB19AC67}"/>
    <dgm:cxn modelId="{7493F62E-2FE7-44E9-984A-E98D2A02B556}" type="presOf" srcId="{18860023-5EFE-4D27-A631-FC22F0576DC1}" destId="{6EA6C498-6F9C-45FD-B07D-28B474563DB6}" srcOrd="0" destOrd="0" presId="urn:microsoft.com/office/officeart/2005/8/layout/hList1"/>
    <dgm:cxn modelId="{06791533-7DA0-4A66-BFFA-270E10099352}" type="presOf" srcId="{85E1E717-C4FC-4D48-A0EB-C4D79D08277C}" destId="{BF6F36B0-809B-4946-B8C0-1039D951626E}" srcOrd="0" destOrd="1" presId="urn:microsoft.com/office/officeart/2005/8/layout/hList1"/>
    <dgm:cxn modelId="{52499733-4853-4A74-B4E7-2DB6C98EB9AC}" type="presOf" srcId="{2D3D9FCA-7BE0-4A6C-B6DF-92E3A0914F58}" destId="{547DD0CE-47DF-4230-BCE4-EB768261A56A}" srcOrd="0" destOrd="0" presId="urn:microsoft.com/office/officeart/2005/8/layout/hList1"/>
    <dgm:cxn modelId="{AFD55838-2F2C-4E64-8AA4-F0761BAC818D}" type="presOf" srcId="{E00CE171-E241-477E-AC7F-0FFD6FC15807}" destId="{84EAAAB5-2533-47C2-B2AF-D5F1C233980E}" srcOrd="0" destOrd="4" presId="urn:microsoft.com/office/officeart/2005/8/layout/hList1"/>
    <dgm:cxn modelId="{A5F8BE3E-BBB3-4CFC-87BB-3FF58430CCEF}" type="presOf" srcId="{B0741535-4E18-40F0-A0F8-CEE45BE88BA6}" destId="{BF6F36B0-809B-4946-B8C0-1039D951626E}" srcOrd="0" destOrd="0" presId="urn:microsoft.com/office/officeart/2005/8/layout/hList1"/>
    <dgm:cxn modelId="{8CBCB75E-5262-4B23-982C-1CFC196B618E}" srcId="{37F42915-A567-4A33-B115-05609A86C304}" destId="{9398BAB6-49A3-4E6E-BE17-7376478B7B6E}" srcOrd="3" destOrd="0" parTransId="{0AB47887-DC54-4F05-BF00-7C56D87F8B58}" sibTransId="{771E7993-4744-43E4-B5AF-41AA48D052AE}"/>
    <dgm:cxn modelId="{F5F49842-D85E-4DB3-8B6A-92D8DD0300FA}" srcId="{F700CCB6-111B-4DA8-8D33-02EA2B5900CE}" destId="{00D6C360-BFFB-4F54-A6BF-AF7F58B96940}" srcOrd="9" destOrd="0" parTransId="{E876ADC9-E092-4BFC-99F6-6B512B0D4A89}" sibTransId="{D993B518-FF1C-4105-9950-9F1BCC4CEE1B}"/>
    <dgm:cxn modelId="{5D0FF962-B110-4CD8-8CF4-17FFB1FF9E85}" type="presOf" srcId="{AB7CF8BF-EF63-4014-9854-CEEAA5E3840E}" destId="{BF6F36B0-809B-4946-B8C0-1039D951626E}" srcOrd="0" destOrd="5" presId="urn:microsoft.com/office/officeart/2005/8/layout/hList1"/>
    <dgm:cxn modelId="{EEA38E43-318B-4E53-B96B-D76880535A18}" srcId="{37F42915-A567-4A33-B115-05609A86C304}" destId="{C2F2BAA3-C068-45B9-A9C5-27018A13CB83}" srcOrd="4" destOrd="0" parTransId="{0340D418-A3B6-40CC-9000-60D5D219C4D7}" sibTransId="{696623B6-B0D0-4B38-870C-A850D369E1D7}"/>
    <dgm:cxn modelId="{C61F3067-F323-493C-9F3E-9A06129B7E6E}" srcId="{BEA0DA62-8095-4D8F-8B78-56CD5E7B5D69}" destId="{23F359E2-AE30-42EE-93BD-988A7B99F15A}" srcOrd="4" destOrd="0" parTransId="{01D64BF9-FA0F-41DE-8651-F1FE58070A89}" sibTransId="{F893BE1D-9CD7-4E22-8F47-4766AD808887}"/>
    <dgm:cxn modelId="{364A1948-8CBB-4145-B586-CE2A33CA4797}" type="presOf" srcId="{DBCADC9F-A6E7-45D6-BD95-55638EDE8D02}" destId="{84EAAAB5-2533-47C2-B2AF-D5F1C233980E}" srcOrd="0" destOrd="3" presId="urn:microsoft.com/office/officeart/2005/8/layout/hList1"/>
    <dgm:cxn modelId="{70DB124A-486D-436C-93AD-8DBEBFF4791A}" srcId="{37F42915-A567-4A33-B115-05609A86C304}" destId="{F700CCB6-111B-4DA8-8D33-02EA2B5900CE}" srcOrd="2" destOrd="0" parTransId="{50A1DAE2-3593-463B-AF31-DF55D99AF7C1}" sibTransId="{0A9860A8-5680-419C-92C4-E38D3427F441}"/>
    <dgm:cxn modelId="{CDDCA94B-32D5-4F37-A3B9-2D20D1FC3B3E}" type="presOf" srcId="{64A81509-30A2-4B2C-A944-56F9235FE9B0}" destId="{E6A56B52-B912-4B86-84CB-B1FE00C11879}" srcOrd="0" destOrd="0" presId="urn:microsoft.com/office/officeart/2005/8/layout/hList1"/>
    <dgm:cxn modelId="{70D47E4D-4D7A-4611-98C5-91E811EFCF82}" type="presOf" srcId="{F67D1BC4-0C31-4CEF-898A-1D3F1EE6DB6C}" destId="{84EAAAB5-2533-47C2-B2AF-D5F1C233980E}" srcOrd="0" destOrd="6" presId="urn:microsoft.com/office/officeart/2005/8/layout/hList1"/>
    <dgm:cxn modelId="{F1F47D4F-4E53-4566-8F05-145ABEC2D5DB}" type="presOf" srcId="{37F42915-A567-4A33-B115-05609A86C304}" destId="{8247677E-87D4-407F-B28F-23F37C1BA2A3}" srcOrd="0" destOrd="0" presId="urn:microsoft.com/office/officeart/2005/8/layout/hList1"/>
    <dgm:cxn modelId="{AA732050-0693-4524-A0CF-BB9A33B1DE22}" srcId="{C2F2BAA3-C068-45B9-A9C5-27018A13CB83}" destId="{5669B414-E57A-484A-BFB4-9B7A0FD73470}" srcOrd="0" destOrd="0" parTransId="{19F48B04-5808-455F-ADAC-D284684F7050}" sibTransId="{78D9C01C-0A87-4CF8-BBE4-4169AC01142B}"/>
    <dgm:cxn modelId="{94163170-F507-454B-962C-3F590E2A46A0}" type="presOf" srcId="{E55D532D-A470-42AB-9B2B-C92121FC99C4}" destId="{8E8B62FA-62FF-4D4D-BE0C-905DF1C75DFC}" srcOrd="0" destOrd="2" presId="urn:microsoft.com/office/officeart/2005/8/layout/hList1"/>
    <dgm:cxn modelId="{6F6CF473-8B75-43D6-97D6-6FF63CC20D7E}" srcId="{BEA0DA62-8095-4D8F-8B78-56CD5E7B5D69}" destId="{9B1A6ABD-C8D6-4A2C-9A96-1FEAC95B7AA7}" srcOrd="7" destOrd="0" parTransId="{81C9F5F7-DD6A-4F52-83AC-80E07D16B3B9}" sibTransId="{A81892D2-D08C-4D7F-9F3D-C47329695234}"/>
    <dgm:cxn modelId="{833CFE53-F14D-4D62-BBF5-4F38587AF3C3}" srcId="{F700CCB6-111B-4DA8-8D33-02EA2B5900CE}" destId="{93D67231-FBA0-42CD-86AD-AE3214F12E9C}" srcOrd="10" destOrd="0" parTransId="{E8B84AAC-96F2-486B-996A-EC53251DBEEF}" sibTransId="{C0EC580F-7E67-4E66-A6AB-D0A222582674}"/>
    <dgm:cxn modelId="{CFCD3E75-6832-40DA-823C-69F412768508}" srcId="{64A81509-30A2-4B2C-A944-56F9235FE9B0}" destId="{D9307EEA-32E8-4C72-8199-B778AB90E14E}" srcOrd="2" destOrd="0" parTransId="{EE087D58-21F3-46DB-950B-FF157951D057}" sibTransId="{5EE47380-35B4-4186-BAE2-2D3490494046}"/>
    <dgm:cxn modelId="{DFC2F457-0B46-46E3-A535-C9F69194B6E0}" srcId="{BEA0DA62-8095-4D8F-8B78-56CD5E7B5D69}" destId="{D7D81C2F-B498-421E-A392-8B43D681097F}" srcOrd="3" destOrd="0" parTransId="{98C3CA11-B4A7-4F8A-B63E-2D9B76BD3626}" sibTransId="{4DDA88D3-ED36-4EEB-8951-E35F887A497D}"/>
    <dgm:cxn modelId="{8A09D079-91A5-46EE-AAEE-5DF10DA19D8C}" srcId="{37F42915-A567-4A33-B115-05609A86C304}" destId="{64A81509-30A2-4B2C-A944-56F9235FE9B0}" srcOrd="5" destOrd="0" parTransId="{4C689E9C-56F4-4588-9B8F-8F784673A579}" sibTransId="{700DE0F4-77E7-4DE5-95D9-4CDF4FF7DC46}"/>
    <dgm:cxn modelId="{9547095A-2185-46C0-9FB0-FF6E2533E7DD}" srcId="{C2F2BAA3-C068-45B9-A9C5-27018A13CB83}" destId="{26DE5EF5-EA4C-409F-B5E8-7562463AE165}" srcOrd="2" destOrd="0" parTransId="{17F3F144-B26B-4DF2-BE4A-6E3B4DC8F0A3}" sibTransId="{D4C5FA24-ED0A-4B03-88AB-53A589D451E9}"/>
    <dgm:cxn modelId="{01076F5A-504E-482B-84B9-DDE1F6277973}" type="presOf" srcId="{64F026E8-5B0D-489E-9880-B2E654EF9FD8}" destId="{BF6F36B0-809B-4946-B8C0-1039D951626E}" srcOrd="0" destOrd="7" presId="urn:microsoft.com/office/officeart/2005/8/layout/hList1"/>
    <dgm:cxn modelId="{DBE2C67A-A554-42D9-89D2-1E296BBD616A}" type="presOf" srcId="{1510E2AF-2BB8-46EC-84D6-FF6917158147}" destId="{BF6F36B0-809B-4946-B8C0-1039D951626E}" srcOrd="0" destOrd="11" presId="urn:microsoft.com/office/officeart/2005/8/layout/hList1"/>
    <dgm:cxn modelId="{2DF20C7E-5FFF-4067-A409-BA7941F7260B}" type="presOf" srcId="{9B1A6ABD-C8D6-4A2C-9A96-1FEAC95B7AA7}" destId="{8E8B62FA-62FF-4D4D-BE0C-905DF1C75DFC}" srcOrd="0" destOrd="7" presId="urn:microsoft.com/office/officeart/2005/8/layout/hList1"/>
    <dgm:cxn modelId="{5412857E-7F02-4B1E-A4E6-59513AFE2754}" srcId="{F700CCB6-111B-4DA8-8D33-02EA2B5900CE}" destId="{587E9BDA-2B36-4897-87E0-C7C486F261DF}" srcOrd="2" destOrd="0" parTransId="{93729FAB-BEE2-4C2F-B094-508975716B18}" sibTransId="{D0A73390-B7BD-4D71-B3B9-ACE3F0D602AC}"/>
    <dgm:cxn modelId="{9BF88680-57BB-4A9F-A776-2FCF6FAC88EC}" srcId="{9398BAB6-49A3-4E6E-BE17-7376478B7B6E}" destId="{A180BBF0-5706-43EC-AFC8-28475BFD1236}" srcOrd="2" destOrd="0" parTransId="{961EF93B-3375-44C2-8E90-99364C189DB5}" sibTransId="{FD378AD6-5993-489E-AE6C-28158A910B01}"/>
    <dgm:cxn modelId="{D5D25983-8B84-4566-979C-FD46BF7F5B1E}" type="presOf" srcId="{BEA0DA62-8095-4D8F-8B78-56CD5E7B5D69}" destId="{1A1B54EA-19B5-442B-8AEE-36A00F82DEDC}" srcOrd="0" destOrd="0" presId="urn:microsoft.com/office/officeart/2005/8/layout/hList1"/>
    <dgm:cxn modelId="{D209B985-5D33-43E3-83CD-7AB74259F510}" srcId="{37F42915-A567-4A33-B115-05609A86C304}" destId="{18860023-5EFE-4D27-A631-FC22F0576DC1}" srcOrd="0" destOrd="0" parTransId="{A664136D-5314-48F6-BED9-81B08622729A}" sibTransId="{6616917D-2DBE-4329-BB74-D2A746E80334}"/>
    <dgm:cxn modelId="{3C91FB87-EE3E-484D-B0AD-3400EFC0149A}" srcId="{C2F2BAA3-C068-45B9-A9C5-27018A13CB83}" destId="{6DA7FDC7-CD47-4EFB-8543-9C394977F172}" srcOrd="1" destOrd="0" parTransId="{28D72DB5-935E-452B-BE0F-23DEDA2AC045}" sibTransId="{6FFED472-9F70-4A92-908D-298CF23CB529}"/>
    <dgm:cxn modelId="{15737989-5F01-4184-A283-C8C87E3DA742}" srcId="{18860023-5EFE-4D27-A631-FC22F0576DC1}" destId="{FCA426F3-A534-4F7D-A727-B54D2A3CC8D1}" srcOrd="1" destOrd="0" parTransId="{BF458EB9-2F10-4386-A4AA-D37CE1F2605D}" sibTransId="{09680F5A-4588-4AE5-BE98-32A200EA0754}"/>
    <dgm:cxn modelId="{07D4EC8A-532B-4C6C-86BC-5961DE859D58}" type="presOf" srcId="{F700CCB6-111B-4DA8-8D33-02EA2B5900CE}" destId="{0BCE0D2A-4DB9-4B49-92A2-5DC259561458}" srcOrd="0" destOrd="0" presId="urn:microsoft.com/office/officeart/2005/8/layout/hList1"/>
    <dgm:cxn modelId="{C91EEF8A-D3E2-4DBC-BE00-E2298AF18A57}" type="presOf" srcId="{C2F2BAA3-C068-45B9-A9C5-27018A13CB83}" destId="{50BC27BC-DF1B-48F1-AD45-D1BC12E43CB7}" srcOrd="0" destOrd="0" presId="urn:microsoft.com/office/officeart/2005/8/layout/hList1"/>
    <dgm:cxn modelId="{504BCB8B-2E20-445A-A624-EFF684B53E95}" srcId="{F700CCB6-111B-4DA8-8D33-02EA2B5900CE}" destId="{D56272CE-B634-41FB-8A27-C87C7EDFD60F}" srcOrd="3" destOrd="0" parTransId="{612F2E10-537D-4C03-A1DB-C446C7B273DD}" sibTransId="{F11A9B0B-8C35-47BC-BF53-DFBE38117A62}"/>
    <dgm:cxn modelId="{D8D48090-A822-47B2-933D-2962EBEC88FE}" type="presOf" srcId="{23F359E2-AE30-42EE-93BD-988A7B99F15A}" destId="{8E8B62FA-62FF-4D4D-BE0C-905DF1C75DFC}" srcOrd="0" destOrd="4" presId="urn:microsoft.com/office/officeart/2005/8/layout/hList1"/>
    <dgm:cxn modelId="{C18FE094-D01A-4B19-BCFF-0B30C3E6D3BE}" srcId="{F700CCB6-111B-4DA8-8D33-02EA2B5900CE}" destId="{CE69401B-1E8A-49EE-BA46-D6462B4A1D23}" srcOrd="8" destOrd="0" parTransId="{E35A6C79-66FF-4F61-BECE-7DFF393D288A}" sibTransId="{46D7BB19-4766-4B66-B6B4-3B930CA9CBF8}"/>
    <dgm:cxn modelId="{9D25B996-71E0-43DA-A2F6-D87D3771A337}" type="presOf" srcId="{FCA426F3-A534-4F7D-A727-B54D2A3CC8D1}" destId="{4814285E-6C35-43A8-9495-F3D740D33D56}" srcOrd="0" destOrd="1" presId="urn:microsoft.com/office/officeart/2005/8/layout/hList1"/>
    <dgm:cxn modelId="{BB4CBA96-613E-4F16-9858-5134E8F6928D}" srcId="{F700CCB6-111B-4DA8-8D33-02EA2B5900CE}" destId="{85E1E717-C4FC-4D48-A0EB-C4D79D08277C}" srcOrd="1" destOrd="0" parTransId="{190EA054-29E9-4167-8350-DE34E69F8184}" sibTransId="{99F17E8D-96B0-41E7-AA63-4E137FB501D8}"/>
    <dgm:cxn modelId="{EB4D599E-E3C0-4B42-A489-E130AC64DE2A}" srcId="{F700CCB6-111B-4DA8-8D33-02EA2B5900CE}" destId="{1510E2AF-2BB8-46EC-84D6-FF6917158147}" srcOrd="11" destOrd="0" parTransId="{0FA8DD26-8B3D-47F3-84F2-91171714CFCD}" sibTransId="{6CB27C94-9A61-491D-8F15-B04587A0F0BA}"/>
    <dgm:cxn modelId="{9BDDDE9E-D016-498C-9DAE-AB9C4201A966}" srcId="{BEA0DA62-8095-4D8F-8B78-56CD5E7B5D69}" destId="{6FDCEC65-B3A6-4D0F-971B-B82876F56D75}" srcOrd="5" destOrd="0" parTransId="{8D875F3C-69B0-4D44-A519-F608CFA53D37}" sibTransId="{B0D81A91-187E-4B82-BD83-6D0DAD618F24}"/>
    <dgm:cxn modelId="{5A85F3A1-6C9C-4FEF-92D8-BE9CF15A6634}" srcId="{C2F2BAA3-C068-45B9-A9C5-27018A13CB83}" destId="{DBCADC9F-A6E7-45D6-BD95-55638EDE8D02}" srcOrd="3" destOrd="0" parTransId="{B045B251-4D83-45E5-8EAE-119EED43F88B}" sibTransId="{9D8E5574-34FB-44BA-92FB-E97D8A828360}"/>
    <dgm:cxn modelId="{5C8010A2-6992-449F-AB97-079C687C4F35}" srcId="{BEA0DA62-8095-4D8F-8B78-56CD5E7B5D69}" destId="{0CEE7F46-62B1-4163-A346-562B327AD3EC}" srcOrd="6" destOrd="0" parTransId="{8D75DE6D-61D7-4610-AF85-3B7BE5113EED}" sibTransId="{FB7AC13A-9CE3-4A69-904D-6FCE60A0EAE2}"/>
    <dgm:cxn modelId="{5CB563A2-800B-4CF6-9F23-9FA8510698EF}" type="presOf" srcId="{93D67231-FBA0-42CD-86AD-AE3214F12E9C}" destId="{BF6F36B0-809B-4946-B8C0-1039D951626E}" srcOrd="0" destOrd="10" presId="urn:microsoft.com/office/officeart/2005/8/layout/hList1"/>
    <dgm:cxn modelId="{C3CA7DA2-CC90-446B-9348-D4C81A3E3C6F}" srcId="{9398BAB6-49A3-4E6E-BE17-7376478B7B6E}" destId="{7A8C4CC3-ECC2-47D3-BF36-9D838E3C0461}" srcOrd="1" destOrd="0" parTransId="{8C0502EA-C3AC-49B1-AD91-01F89A8FB63F}" sibTransId="{DA2715F2-F450-436C-AF53-59F3D78B66B6}"/>
    <dgm:cxn modelId="{E050C3A6-20FB-4331-96D5-6DAFF95F7904}" type="presOf" srcId="{4B2B25C5-3AB9-447B-924A-47C62AFD7418}" destId="{BF6F36B0-809B-4946-B8C0-1039D951626E}" srcOrd="0" destOrd="12" presId="urn:microsoft.com/office/officeart/2005/8/layout/hList1"/>
    <dgm:cxn modelId="{7D12C0B3-C965-490A-9856-76F50BDDB6EE}" type="presOf" srcId="{0CEE7F46-62B1-4163-A346-562B327AD3EC}" destId="{8E8B62FA-62FF-4D4D-BE0C-905DF1C75DFC}" srcOrd="0" destOrd="6" presId="urn:microsoft.com/office/officeart/2005/8/layout/hList1"/>
    <dgm:cxn modelId="{98196DB5-2EA7-4626-BCA3-04D19756063C}" type="presOf" srcId="{E907EF20-E8B6-4CA3-9204-CCCB706AC07A}" destId="{8E8B62FA-62FF-4D4D-BE0C-905DF1C75DFC}" srcOrd="0" destOrd="1" presId="urn:microsoft.com/office/officeart/2005/8/layout/hList1"/>
    <dgm:cxn modelId="{3C7478BA-0E26-4226-AFE5-0897BF67AFF6}" srcId="{BEA0DA62-8095-4D8F-8B78-56CD5E7B5D69}" destId="{E907EF20-E8B6-4CA3-9204-CCCB706AC07A}" srcOrd="1" destOrd="0" parTransId="{5B50C5F4-2D19-4FD4-ACF6-3FBF762DD44C}" sibTransId="{97CC96D1-7DED-40D2-A6CB-959F64DF671F}"/>
    <dgm:cxn modelId="{90A659BD-0540-408D-BDA5-1FAF00D34B4F}" type="presOf" srcId="{9398BAB6-49A3-4E6E-BE17-7376478B7B6E}" destId="{D6023AE2-9B52-44FD-911E-C058A67EE3A7}" srcOrd="0" destOrd="0" presId="urn:microsoft.com/office/officeart/2005/8/layout/hList1"/>
    <dgm:cxn modelId="{611702C0-971E-43A3-8F18-BA46DE44D5DB}" srcId="{C2F2BAA3-C068-45B9-A9C5-27018A13CB83}" destId="{F67D1BC4-0C31-4CEF-898A-1D3F1EE6DB6C}" srcOrd="6" destOrd="0" parTransId="{BAE9C701-63A4-46AA-9483-CC15F33B9F34}" sibTransId="{90000DD4-2764-46FB-BAA0-4C3F652A6578}"/>
    <dgm:cxn modelId="{35D239C2-866A-43F0-9718-FB3F856A48C6}" type="presOf" srcId="{22992B1F-37D3-48CD-AB0C-F530111E1EA3}" destId="{84EAAAB5-2533-47C2-B2AF-D5F1C233980E}" srcOrd="0" destOrd="5" presId="urn:microsoft.com/office/officeart/2005/8/layout/hList1"/>
    <dgm:cxn modelId="{E8E2D4C3-11D2-413C-9969-4BDC5D29668D}" type="presOf" srcId="{8E1F3EB1-40B1-4E3C-8983-895D782D6EE9}" destId="{801C91D5-1B4C-4158-AA3A-448243660D1D}" srcOrd="0" destOrd="0" presId="urn:microsoft.com/office/officeart/2005/8/layout/hList1"/>
    <dgm:cxn modelId="{98C076C8-146F-43EC-8F71-AEA069B0458C}" type="presOf" srcId="{7A8C4CC3-ECC2-47D3-BF36-9D838E3C0461}" destId="{547DD0CE-47DF-4230-BCE4-EB768261A56A}" srcOrd="0" destOrd="1" presId="urn:microsoft.com/office/officeart/2005/8/layout/hList1"/>
    <dgm:cxn modelId="{744F47CC-6881-4924-A5EA-8E0D94374941}" srcId="{64A81509-30A2-4B2C-A944-56F9235FE9B0}" destId="{577A63B4-05E1-4592-BA9B-A7CEE5DC3186}" srcOrd="1" destOrd="0" parTransId="{8F3F383A-3F24-4259-9BAE-CF45B0AD23AE}" sibTransId="{B22316BB-355D-46D8-B29E-FB1BD779CE6C}"/>
    <dgm:cxn modelId="{E70B4CCF-A0FF-438E-8B7A-ED0C7E215C53}" srcId="{9398BAB6-49A3-4E6E-BE17-7376478B7B6E}" destId="{2D3D9FCA-7BE0-4A6C-B6DF-92E3A0914F58}" srcOrd="0" destOrd="0" parTransId="{6C5B4615-B832-495A-8E58-76DAC3126B62}" sibTransId="{6688DCED-B9C3-4F4F-9F02-A06D5EB663E3}"/>
    <dgm:cxn modelId="{E793DDCF-44EA-4B1D-9AA8-D8DE680EB602}" srcId="{18860023-5EFE-4D27-A631-FC22F0576DC1}" destId="{59C29D23-884E-404E-BE27-17FA58ED35FB}" srcOrd="2" destOrd="0" parTransId="{1EB5967F-200A-4E12-B91C-05823AF292BB}" sibTransId="{F9E6D925-ABEF-4F32-8301-7D8FD021B2EC}"/>
    <dgm:cxn modelId="{ADB81BD2-0D52-483F-9AB5-E80235FC4421}" type="presOf" srcId="{35A636D9-66E1-499E-BFD3-F5EFF3B24B57}" destId="{BF6F36B0-809B-4946-B8C0-1039D951626E}" srcOrd="0" destOrd="6" presId="urn:microsoft.com/office/officeart/2005/8/layout/hList1"/>
    <dgm:cxn modelId="{87342FD8-5983-4535-9E3C-61C2F8CEA1B3}" srcId="{C2F2BAA3-C068-45B9-A9C5-27018A13CB83}" destId="{22992B1F-37D3-48CD-AB0C-F530111E1EA3}" srcOrd="5" destOrd="0" parTransId="{EEED98FF-7964-4DD6-AEC6-A649A40CC18A}" sibTransId="{07FBDA32-E429-40CF-8E19-FEDF71AA78DF}"/>
    <dgm:cxn modelId="{FF6E5ADE-7334-4B35-9242-425BBB6CD92D}" type="presOf" srcId="{59C29D23-884E-404E-BE27-17FA58ED35FB}" destId="{4814285E-6C35-43A8-9495-F3D740D33D56}" srcOrd="0" destOrd="2" presId="urn:microsoft.com/office/officeart/2005/8/layout/hList1"/>
    <dgm:cxn modelId="{685CC4DF-156B-46A6-9C11-EC5BDE1234A9}" type="presOf" srcId="{6FDCEC65-B3A6-4D0F-971B-B82876F56D75}" destId="{8E8B62FA-62FF-4D4D-BE0C-905DF1C75DFC}" srcOrd="0" destOrd="5" presId="urn:microsoft.com/office/officeart/2005/8/layout/hList1"/>
    <dgm:cxn modelId="{E66C7DE0-0228-47B5-B82C-B8CC96D5A678}" type="presOf" srcId="{D56272CE-B634-41FB-8A27-C87C7EDFD60F}" destId="{BF6F36B0-809B-4946-B8C0-1039D951626E}" srcOrd="0" destOrd="3" presId="urn:microsoft.com/office/officeart/2005/8/layout/hList1"/>
    <dgm:cxn modelId="{A0159DE4-2528-4995-9F0C-F058F253DB81}" type="presOf" srcId="{A3ABE0EF-BA88-471B-97FC-1973647A4113}" destId="{4814285E-6C35-43A8-9495-F3D740D33D56}" srcOrd="0" destOrd="0" presId="urn:microsoft.com/office/officeart/2005/8/layout/hList1"/>
    <dgm:cxn modelId="{F5AE0DE6-2B3A-4ACA-A29F-FDAF85774239}" srcId="{F700CCB6-111B-4DA8-8D33-02EA2B5900CE}" destId="{FB346382-E31F-4A05-B338-8A2C55135B40}" srcOrd="4" destOrd="0" parTransId="{1810B43F-4175-4514-A047-764ACDA4CA4F}" sibTransId="{B1504B9F-B2A5-46EE-A0DD-8168356E9529}"/>
    <dgm:cxn modelId="{34258AEF-232B-48C5-9048-7B358593289D}" srcId="{37F42915-A567-4A33-B115-05609A86C304}" destId="{BEA0DA62-8095-4D8F-8B78-56CD5E7B5D69}" srcOrd="1" destOrd="0" parTransId="{1E680E3B-AA55-4168-BAA2-238216877412}" sibTransId="{D779F47F-4C57-4114-B5F6-4B3F0A195823}"/>
    <dgm:cxn modelId="{AE3D02F2-B7AF-4DBC-9F56-D72F02BD44A4}" type="presOf" srcId="{FB346382-E31F-4A05-B338-8A2C55135B40}" destId="{BF6F36B0-809B-4946-B8C0-1039D951626E}" srcOrd="0" destOrd="4" presId="urn:microsoft.com/office/officeart/2005/8/layout/hList1"/>
    <dgm:cxn modelId="{1ECBA6F3-B5FB-4DF8-AAE4-EC5FD51E4FD7}" type="presOf" srcId="{587E9BDA-2B36-4897-87E0-C7C486F261DF}" destId="{BF6F36B0-809B-4946-B8C0-1039D951626E}" srcOrd="0" destOrd="2" presId="urn:microsoft.com/office/officeart/2005/8/layout/hList1"/>
    <dgm:cxn modelId="{07C795F5-CA37-43B2-9986-114815836439}" srcId="{BEA0DA62-8095-4D8F-8B78-56CD5E7B5D69}" destId="{E55D532D-A470-42AB-9B2B-C92121FC99C4}" srcOrd="2" destOrd="0" parTransId="{5C41427F-E6ED-49DA-9B2D-4ABE0D00E149}" sibTransId="{9FCBA325-49C3-4A06-8D03-2D4399678422}"/>
    <dgm:cxn modelId="{E396EDF9-F00F-4499-B0B9-2B866EBBD280}" type="presOf" srcId="{CE69401B-1E8A-49EE-BA46-D6462B4A1D23}" destId="{BF6F36B0-809B-4946-B8C0-1039D951626E}" srcOrd="0" destOrd="8" presId="urn:microsoft.com/office/officeart/2005/8/layout/hList1"/>
    <dgm:cxn modelId="{E46ED5FC-8739-4C6F-8A43-ADC83767CD4F}" srcId="{BEA0DA62-8095-4D8F-8B78-56CD5E7B5D69}" destId="{FC021D25-0B2E-48BE-9BFF-C9C78B8CD45F}" srcOrd="0" destOrd="0" parTransId="{BE3917B9-2696-445D-90F9-8943F03A8AF3}" sibTransId="{FFD61130-82AA-4FFE-BBB6-F749BF1B138A}"/>
    <dgm:cxn modelId="{62C3FFBB-80CC-46B8-B9EF-858BCCBFA3BD}" type="presParOf" srcId="{8247677E-87D4-407F-B28F-23F37C1BA2A3}" destId="{DFEEFAED-C9C4-4C86-A873-76A0942A96B2}" srcOrd="0" destOrd="0" presId="urn:microsoft.com/office/officeart/2005/8/layout/hList1"/>
    <dgm:cxn modelId="{6D1BA444-0AA1-45E0-B67A-04FDADEAF040}" type="presParOf" srcId="{DFEEFAED-C9C4-4C86-A873-76A0942A96B2}" destId="{6EA6C498-6F9C-45FD-B07D-28B474563DB6}" srcOrd="0" destOrd="0" presId="urn:microsoft.com/office/officeart/2005/8/layout/hList1"/>
    <dgm:cxn modelId="{A43A7032-EF32-4357-8BCE-EA1C5329F108}" type="presParOf" srcId="{DFEEFAED-C9C4-4C86-A873-76A0942A96B2}" destId="{4814285E-6C35-43A8-9495-F3D740D33D56}" srcOrd="1" destOrd="0" presId="urn:microsoft.com/office/officeart/2005/8/layout/hList1"/>
    <dgm:cxn modelId="{D9B4FCF3-5134-4D4E-9A57-2BC27D6B197D}" type="presParOf" srcId="{8247677E-87D4-407F-B28F-23F37C1BA2A3}" destId="{41215483-2F1F-4355-9BBF-F21CFF541D15}" srcOrd="1" destOrd="0" presId="urn:microsoft.com/office/officeart/2005/8/layout/hList1"/>
    <dgm:cxn modelId="{BD1CCD05-BCD7-431E-9F1C-A5C8FCA08599}" type="presParOf" srcId="{8247677E-87D4-407F-B28F-23F37C1BA2A3}" destId="{9972BE32-8434-4FC6-B29D-E2F1230DBD03}" srcOrd="2" destOrd="0" presId="urn:microsoft.com/office/officeart/2005/8/layout/hList1"/>
    <dgm:cxn modelId="{A7BEBF94-C00C-4857-B856-44B702CE981D}" type="presParOf" srcId="{9972BE32-8434-4FC6-B29D-E2F1230DBD03}" destId="{1A1B54EA-19B5-442B-8AEE-36A00F82DEDC}" srcOrd="0" destOrd="0" presId="urn:microsoft.com/office/officeart/2005/8/layout/hList1"/>
    <dgm:cxn modelId="{F1A6EC21-0026-4477-8379-18EDA89EF272}" type="presParOf" srcId="{9972BE32-8434-4FC6-B29D-E2F1230DBD03}" destId="{8E8B62FA-62FF-4D4D-BE0C-905DF1C75DFC}" srcOrd="1" destOrd="0" presId="urn:microsoft.com/office/officeart/2005/8/layout/hList1"/>
    <dgm:cxn modelId="{C719BE10-F674-4E6E-8BF9-3B07952AEEEC}" type="presParOf" srcId="{8247677E-87D4-407F-B28F-23F37C1BA2A3}" destId="{158566DA-9B9C-439F-9DFE-FF78586E620E}" srcOrd="3" destOrd="0" presId="urn:microsoft.com/office/officeart/2005/8/layout/hList1"/>
    <dgm:cxn modelId="{79930135-2DE7-4388-97B8-C764973D2E9E}" type="presParOf" srcId="{8247677E-87D4-407F-B28F-23F37C1BA2A3}" destId="{DE635AFC-9F57-4C31-B191-7AC1BD04EFBC}" srcOrd="4" destOrd="0" presId="urn:microsoft.com/office/officeart/2005/8/layout/hList1"/>
    <dgm:cxn modelId="{5185F9E0-DA68-45B9-A72C-0FB6C84F1097}" type="presParOf" srcId="{DE635AFC-9F57-4C31-B191-7AC1BD04EFBC}" destId="{0BCE0D2A-4DB9-4B49-92A2-5DC259561458}" srcOrd="0" destOrd="0" presId="urn:microsoft.com/office/officeart/2005/8/layout/hList1"/>
    <dgm:cxn modelId="{19599FF6-79D8-4B6C-B378-DFAE07DE313C}" type="presParOf" srcId="{DE635AFC-9F57-4C31-B191-7AC1BD04EFBC}" destId="{BF6F36B0-809B-4946-B8C0-1039D951626E}" srcOrd="1" destOrd="0" presId="urn:microsoft.com/office/officeart/2005/8/layout/hList1"/>
    <dgm:cxn modelId="{6656FCEF-C019-4666-A02E-B26C8560B936}" type="presParOf" srcId="{8247677E-87D4-407F-B28F-23F37C1BA2A3}" destId="{CC4E1167-06EE-44EB-B615-5B28D36A8523}" srcOrd="5" destOrd="0" presId="urn:microsoft.com/office/officeart/2005/8/layout/hList1"/>
    <dgm:cxn modelId="{08D758F0-71B0-4EC8-B12B-4D507E6B69FB}" type="presParOf" srcId="{8247677E-87D4-407F-B28F-23F37C1BA2A3}" destId="{5B2285C1-A2D0-451F-91BF-83C5A2B2D412}" srcOrd="6" destOrd="0" presId="urn:microsoft.com/office/officeart/2005/8/layout/hList1"/>
    <dgm:cxn modelId="{AF318819-255C-4842-A15B-4D0CD2D61551}" type="presParOf" srcId="{5B2285C1-A2D0-451F-91BF-83C5A2B2D412}" destId="{D6023AE2-9B52-44FD-911E-C058A67EE3A7}" srcOrd="0" destOrd="0" presId="urn:microsoft.com/office/officeart/2005/8/layout/hList1"/>
    <dgm:cxn modelId="{16EDC8FB-3514-41C8-95EC-983323242372}" type="presParOf" srcId="{5B2285C1-A2D0-451F-91BF-83C5A2B2D412}" destId="{547DD0CE-47DF-4230-BCE4-EB768261A56A}" srcOrd="1" destOrd="0" presId="urn:microsoft.com/office/officeart/2005/8/layout/hList1"/>
    <dgm:cxn modelId="{4FA3AEB2-8B17-4836-AE23-E583B0B63EDE}" type="presParOf" srcId="{8247677E-87D4-407F-B28F-23F37C1BA2A3}" destId="{9272BB95-7A66-4C12-8F24-5D2F1CF9A2E8}" srcOrd="7" destOrd="0" presId="urn:microsoft.com/office/officeart/2005/8/layout/hList1"/>
    <dgm:cxn modelId="{B3B392AD-825B-4D46-A6FE-EB41F5F42691}" type="presParOf" srcId="{8247677E-87D4-407F-B28F-23F37C1BA2A3}" destId="{66D287E4-9361-4109-8B24-229FD9DDE862}" srcOrd="8" destOrd="0" presId="urn:microsoft.com/office/officeart/2005/8/layout/hList1"/>
    <dgm:cxn modelId="{459A1B7A-BDC3-42BE-BE3D-2E60159202A9}" type="presParOf" srcId="{66D287E4-9361-4109-8B24-229FD9DDE862}" destId="{50BC27BC-DF1B-48F1-AD45-D1BC12E43CB7}" srcOrd="0" destOrd="0" presId="urn:microsoft.com/office/officeart/2005/8/layout/hList1"/>
    <dgm:cxn modelId="{6C99A162-8AAB-47A7-B7F0-BF5CD84C86C1}" type="presParOf" srcId="{66D287E4-9361-4109-8B24-229FD9DDE862}" destId="{84EAAAB5-2533-47C2-B2AF-D5F1C233980E}" srcOrd="1" destOrd="0" presId="urn:microsoft.com/office/officeart/2005/8/layout/hList1"/>
    <dgm:cxn modelId="{60C1C907-F2BD-4F4A-A7C0-53241F3BDA9D}" type="presParOf" srcId="{8247677E-87D4-407F-B28F-23F37C1BA2A3}" destId="{23645925-7186-4FCF-AACB-119CBD3EA47F}" srcOrd="9" destOrd="0" presId="urn:microsoft.com/office/officeart/2005/8/layout/hList1"/>
    <dgm:cxn modelId="{23EF66B8-96CC-40B1-AFD1-C62D7A0522E4}" type="presParOf" srcId="{8247677E-87D4-407F-B28F-23F37C1BA2A3}" destId="{14D8FF01-D3CA-4EB6-8CAB-537F289A244E}" srcOrd="10" destOrd="0" presId="urn:microsoft.com/office/officeart/2005/8/layout/hList1"/>
    <dgm:cxn modelId="{622795CE-6A46-4C41-96F3-B9C816C261DA}" type="presParOf" srcId="{14D8FF01-D3CA-4EB6-8CAB-537F289A244E}" destId="{E6A56B52-B912-4B86-84CB-B1FE00C11879}" srcOrd="0" destOrd="0" presId="urn:microsoft.com/office/officeart/2005/8/layout/hList1"/>
    <dgm:cxn modelId="{F2FE12B6-6C5F-4BC7-9FA6-00C20041BD73}" type="presParOf" srcId="{14D8FF01-D3CA-4EB6-8CAB-537F289A244E}" destId="{801C91D5-1B4C-4158-AA3A-448243660D1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7B267-BAEB-4F1A-9DE5-7841BC9DF117}">
      <dsp:nvSpPr>
        <dsp:cNvPr id="0" name=""/>
        <dsp:cNvSpPr/>
      </dsp:nvSpPr>
      <dsp:spPr>
        <a:xfrm>
          <a:off x="2194559" y="2175"/>
          <a:ext cx="8778240" cy="1126919"/>
        </a:xfrm>
        <a:prstGeom prst="rect">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322" tIns="286238" rIns="170322" bIns="286238" numCol="1" spcCol="1270" anchor="ctr" anchorCtr="0">
          <a:noAutofit/>
        </a:bodyPr>
        <a:lstStyle/>
        <a:p>
          <a:pPr marL="0" lvl="0" indent="0" algn="l" defTabSz="1066800">
            <a:lnSpc>
              <a:spcPct val="90000"/>
            </a:lnSpc>
            <a:spcBef>
              <a:spcPct val="0"/>
            </a:spcBef>
            <a:spcAft>
              <a:spcPct val="35000"/>
            </a:spcAft>
            <a:buNone/>
          </a:pPr>
          <a:r>
            <a:rPr lang="en-US" sz="2400" kern="1200" dirty="0"/>
            <a:t>Promote and implement equitable, high impact service systems and practices</a:t>
          </a:r>
        </a:p>
      </dsp:txBody>
      <dsp:txXfrm>
        <a:off x="2194559" y="2175"/>
        <a:ext cx="8778240" cy="1126919"/>
      </dsp:txXfrm>
    </dsp:sp>
    <dsp:sp modelId="{1E251A65-A0B2-4D74-A197-F7D626797B58}">
      <dsp:nvSpPr>
        <dsp:cNvPr id="0" name=""/>
        <dsp:cNvSpPr/>
      </dsp:nvSpPr>
      <dsp:spPr>
        <a:xfrm>
          <a:off x="0" y="0"/>
          <a:ext cx="2194560" cy="1126919"/>
        </a:xfrm>
        <a:prstGeom prst="re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129" tIns="111315" rIns="116129" bIns="11131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Equitable Priorities &amp; Programming</a:t>
          </a:r>
        </a:p>
      </dsp:txBody>
      <dsp:txXfrm>
        <a:off x="0" y="0"/>
        <a:ext cx="2194560" cy="1126919"/>
      </dsp:txXfrm>
    </dsp:sp>
    <dsp:sp modelId="{C5DAB4E5-D779-4413-9B33-7DD28B07BC7A}">
      <dsp:nvSpPr>
        <dsp:cNvPr id="0" name=""/>
        <dsp:cNvSpPr/>
      </dsp:nvSpPr>
      <dsp:spPr>
        <a:xfrm>
          <a:off x="2194560" y="1196710"/>
          <a:ext cx="8778240" cy="1126919"/>
        </a:xfrm>
        <a:prstGeom prst="rect">
          <a:avLst/>
        </a:prstGeom>
        <a:solidFill>
          <a:schemeClr val="accent1">
            <a:alpha val="90000"/>
            <a:hueOff val="0"/>
            <a:satOff val="0"/>
            <a:lumOff val="0"/>
            <a:alphaOff val="-13333"/>
          </a:schemeClr>
        </a:solidFill>
        <a:ln w="25400" cap="flat" cmpd="sng" algn="ctr">
          <a:solidFill>
            <a:schemeClr val="accent1">
              <a:alpha val="90000"/>
              <a:hueOff val="0"/>
              <a:satOff val="0"/>
              <a:lumOff val="0"/>
              <a:alphaOff val="-13333"/>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322" tIns="286238" rIns="170322" bIns="286238" numCol="1" spcCol="1270" anchor="ctr" anchorCtr="0">
          <a:noAutofit/>
        </a:bodyPr>
        <a:lstStyle/>
        <a:p>
          <a:pPr marL="0" lvl="0" indent="0" algn="l" defTabSz="1066800">
            <a:lnSpc>
              <a:spcPct val="90000"/>
            </a:lnSpc>
            <a:spcBef>
              <a:spcPct val="0"/>
            </a:spcBef>
            <a:spcAft>
              <a:spcPct val="35000"/>
            </a:spcAft>
            <a:buNone/>
          </a:pPr>
          <a:r>
            <a:rPr lang="en-US" sz="2400" kern="1200" dirty="0"/>
            <a:t>Maximize All Resources for Greatest Impact </a:t>
          </a:r>
        </a:p>
      </dsp:txBody>
      <dsp:txXfrm>
        <a:off x="2194560" y="1196710"/>
        <a:ext cx="8778240" cy="1126919"/>
      </dsp:txXfrm>
    </dsp:sp>
    <dsp:sp modelId="{51FD6B9E-ED37-40A4-BA30-CCCB2F8907CB}">
      <dsp:nvSpPr>
        <dsp:cNvPr id="0" name=""/>
        <dsp:cNvSpPr/>
      </dsp:nvSpPr>
      <dsp:spPr>
        <a:xfrm>
          <a:off x="0" y="1196710"/>
          <a:ext cx="2194560" cy="1126919"/>
        </a:xfrm>
        <a:prstGeom prst="rect">
          <a:avLst/>
        </a:prstGeom>
        <a:solidFill>
          <a:schemeClr val="lt1">
            <a:hueOff val="0"/>
            <a:satOff val="0"/>
            <a:lumOff val="0"/>
            <a:alphaOff val="0"/>
          </a:schemeClr>
        </a:solidFill>
        <a:ln w="25400" cap="flat" cmpd="sng" algn="ctr">
          <a:solidFill>
            <a:schemeClr val="accent1">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129" tIns="111315" rIns="116129" bIns="11131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Operations</a:t>
          </a:r>
        </a:p>
      </dsp:txBody>
      <dsp:txXfrm>
        <a:off x="0" y="1196710"/>
        <a:ext cx="2194560" cy="1126919"/>
      </dsp:txXfrm>
    </dsp:sp>
    <dsp:sp modelId="{4A315F7C-7116-4732-BE1C-23A127311438}">
      <dsp:nvSpPr>
        <dsp:cNvPr id="0" name=""/>
        <dsp:cNvSpPr/>
      </dsp:nvSpPr>
      <dsp:spPr>
        <a:xfrm>
          <a:off x="2194560" y="2391245"/>
          <a:ext cx="8778240" cy="1126919"/>
        </a:xfrm>
        <a:prstGeom prst="rect">
          <a:avLst/>
        </a:prstGeom>
        <a:solidFill>
          <a:schemeClr val="accent1">
            <a:alpha val="90000"/>
            <a:hueOff val="0"/>
            <a:satOff val="0"/>
            <a:lumOff val="0"/>
            <a:alphaOff val="-26667"/>
          </a:schemeClr>
        </a:solidFill>
        <a:ln w="25400" cap="flat" cmpd="sng" algn="ctr">
          <a:solidFill>
            <a:schemeClr val="accent1">
              <a:alpha val="90000"/>
              <a:hueOff val="0"/>
              <a:satOff val="0"/>
              <a:lumOff val="0"/>
              <a:alphaOff val="-26667"/>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322" tIns="286238" rIns="170322" bIns="286238" numCol="1" spcCol="1270" anchor="ctr" anchorCtr="0">
          <a:noAutofit/>
        </a:bodyPr>
        <a:lstStyle/>
        <a:p>
          <a:pPr marL="0" lvl="0" indent="0" algn="l" defTabSz="1066800">
            <a:lnSpc>
              <a:spcPct val="90000"/>
            </a:lnSpc>
            <a:spcBef>
              <a:spcPct val="0"/>
            </a:spcBef>
            <a:spcAft>
              <a:spcPct val="35000"/>
            </a:spcAft>
            <a:buNone/>
          </a:pPr>
          <a:r>
            <a:rPr lang="en-US" sz="2400" kern="1200" dirty="0"/>
            <a:t>Champion Community Knowledge and Field Building</a:t>
          </a:r>
        </a:p>
      </dsp:txBody>
      <dsp:txXfrm>
        <a:off x="2194560" y="2391245"/>
        <a:ext cx="8778240" cy="1126919"/>
      </dsp:txXfrm>
    </dsp:sp>
    <dsp:sp modelId="{B8E84B5C-B7DC-4155-A4E2-C8DE5A56872D}">
      <dsp:nvSpPr>
        <dsp:cNvPr id="0" name=""/>
        <dsp:cNvSpPr/>
      </dsp:nvSpPr>
      <dsp:spPr>
        <a:xfrm>
          <a:off x="0" y="2391245"/>
          <a:ext cx="2194560" cy="1126919"/>
        </a:xfrm>
        <a:prstGeom prst="rect">
          <a:avLst/>
        </a:prstGeom>
        <a:solidFill>
          <a:schemeClr val="lt1">
            <a:hueOff val="0"/>
            <a:satOff val="0"/>
            <a:lumOff val="0"/>
            <a:alphaOff val="0"/>
          </a:schemeClr>
        </a:solidFill>
        <a:ln w="25400" cap="flat" cmpd="sng" algn="ctr">
          <a:solidFill>
            <a:schemeClr val="accent1">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129" tIns="111315" rIns="116129" bIns="11131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Leadership &amp; Learning</a:t>
          </a:r>
        </a:p>
      </dsp:txBody>
      <dsp:txXfrm>
        <a:off x="0" y="2391245"/>
        <a:ext cx="2194560" cy="1126919"/>
      </dsp:txXfrm>
    </dsp:sp>
    <dsp:sp modelId="{5057B0C3-1142-4F26-9BA4-6B9E54588CEC}">
      <dsp:nvSpPr>
        <dsp:cNvPr id="0" name=""/>
        <dsp:cNvSpPr/>
      </dsp:nvSpPr>
      <dsp:spPr>
        <a:xfrm>
          <a:off x="2194560" y="3585779"/>
          <a:ext cx="8778240" cy="1126919"/>
        </a:xfrm>
        <a:prstGeom prst="rect">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322" tIns="286238" rIns="170322" bIns="286238" numCol="1" spcCol="1270" anchor="ctr" anchorCtr="0">
          <a:noAutofit/>
        </a:bodyPr>
        <a:lstStyle/>
        <a:p>
          <a:pPr marL="0" lvl="0" indent="0" algn="l" defTabSz="1066800">
            <a:lnSpc>
              <a:spcPct val="90000"/>
            </a:lnSpc>
            <a:spcBef>
              <a:spcPct val="0"/>
            </a:spcBef>
            <a:spcAft>
              <a:spcPct val="35000"/>
            </a:spcAft>
            <a:buNone/>
          </a:pPr>
          <a:r>
            <a:rPr lang="en-US" sz="2400" kern="1200" dirty="0"/>
            <a:t>Tailor Communications &amp; Messaging for Meaningful Impact</a:t>
          </a:r>
        </a:p>
      </dsp:txBody>
      <dsp:txXfrm>
        <a:off x="2194560" y="3585779"/>
        <a:ext cx="8778240" cy="1126919"/>
      </dsp:txXfrm>
    </dsp:sp>
    <dsp:sp modelId="{A5B47D3F-BFDE-41CB-B128-463EDAF1492F}">
      <dsp:nvSpPr>
        <dsp:cNvPr id="0" name=""/>
        <dsp:cNvSpPr/>
      </dsp:nvSpPr>
      <dsp:spPr>
        <a:xfrm>
          <a:off x="0" y="3585779"/>
          <a:ext cx="2194560" cy="1126919"/>
        </a:xfrm>
        <a:prstGeom prst="re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129" tIns="111315" rIns="116129" bIns="111315"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2"/>
              </a:solidFill>
            </a:rPr>
            <a:t>Relationship Building &amp; Messaging</a:t>
          </a:r>
        </a:p>
      </dsp:txBody>
      <dsp:txXfrm>
        <a:off x="0" y="3585779"/>
        <a:ext cx="2194560" cy="1126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C498-6F9C-45FD-B07D-28B474563DB6}">
      <dsp:nvSpPr>
        <dsp:cNvPr id="0" name=""/>
        <dsp:cNvSpPr/>
      </dsp:nvSpPr>
      <dsp:spPr>
        <a:xfrm>
          <a:off x="3364" y="388768"/>
          <a:ext cx="1543049" cy="61722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Federal Grants</a:t>
          </a:r>
        </a:p>
      </dsp:txBody>
      <dsp:txXfrm>
        <a:off x="3364" y="388768"/>
        <a:ext cx="1543049" cy="617220"/>
      </dsp:txXfrm>
    </dsp:sp>
    <dsp:sp modelId="{4814285E-6C35-43A8-9495-F3D740D33D56}">
      <dsp:nvSpPr>
        <dsp:cNvPr id="0" name=""/>
        <dsp:cNvSpPr/>
      </dsp:nvSpPr>
      <dsp:spPr>
        <a:xfrm>
          <a:off x="3364" y="1005988"/>
          <a:ext cx="1543049" cy="37469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solidFill>
                <a:schemeClr val="tx2"/>
              </a:solidFill>
              <a:latin typeface="Arial" panose="020B0604020202020204" pitchFamily="34" charset="0"/>
              <a:cs typeface="Arial" panose="020B0604020202020204" pitchFamily="34" charset="0"/>
            </a:rPr>
            <a:t>SAMHSA System of Care 4-Year Cooperative Agreement 9/2019 – 9/2023</a:t>
          </a:r>
        </a:p>
        <a:p>
          <a:pPr marL="114300" lvl="1" indent="-114300" algn="l" defTabSz="622300">
            <a:lnSpc>
              <a:spcPct val="90000"/>
            </a:lnSpc>
            <a:spcBef>
              <a:spcPct val="0"/>
            </a:spcBef>
            <a:spcAft>
              <a:spcPct val="15000"/>
            </a:spcAft>
            <a:buFontTx/>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2.SAMHSA Community Funded Project 1-Year Gun Violence Response Network (VPC)</a:t>
          </a:r>
        </a:p>
      </dsp:txBody>
      <dsp:txXfrm>
        <a:off x="3364" y="1005988"/>
        <a:ext cx="1543049" cy="3746925"/>
      </dsp:txXfrm>
    </dsp:sp>
    <dsp:sp modelId="{1A1B54EA-19B5-442B-8AEE-36A00F82DEDC}">
      <dsp:nvSpPr>
        <dsp:cNvPr id="0" name=""/>
        <dsp:cNvSpPr/>
      </dsp:nvSpPr>
      <dsp:spPr>
        <a:xfrm>
          <a:off x="1762441" y="388768"/>
          <a:ext cx="1543049" cy="61722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Backbone</a:t>
          </a:r>
        </a:p>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Organization</a:t>
          </a:r>
        </a:p>
      </dsp:txBody>
      <dsp:txXfrm>
        <a:off x="1762441" y="388768"/>
        <a:ext cx="1543049" cy="617220"/>
      </dsp:txXfrm>
    </dsp:sp>
    <dsp:sp modelId="{8E8B62FA-62FF-4D4D-BE0C-905DF1C75DFC}">
      <dsp:nvSpPr>
        <dsp:cNvPr id="0" name=""/>
        <dsp:cNvSpPr/>
      </dsp:nvSpPr>
      <dsp:spPr>
        <a:xfrm>
          <a:off x="1762441" y="1005988"/>
          <a:ext cx="1543049" cy="37469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St. Louis Area Violence Prevention Commission</a:t>
          </a:r>
        </a:p>
        <a:p>
          <a:pPr marL="114300" lvl="1" indent="-114300" algn="l" defTabSz="622300">
            <a:lnSpc>
              <a:spcPct val="90000"/>
            </a:lnSpc>
            <a:spcBef>
              <a:spcPct val="0"/>
            </a:spcBef>
            <a:spcAft>
              <a:spcPct val="15000"/>
            </a:spcAft>
            <a:buFont typeface="+mj-lt"/>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AutoNum type="alphaLcPeriod"/>
          </a:pPr>
          <a:r>
            <a:rPr lang="en-US" sz="1400" kern="1200" dirty="0">
              <a:solidFill>
                <a:schemeClr val="tx2"/>
              </a:solidFill>
              <a:latin typeface="Arial" panose="020B0604020202020204" pitchFamily="34" charset="0"/>
              <a:cs typeface="Arial" panose="020B0604020202020204" pitchFamily="34" charset="0"/>
            </a:rPr>
            <a:t> Director is</a:t>
          </a:r>
        </a:p>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MHB</a:t>
          </a:r>
        </a:p>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employee</a:t>
          </a:r>
        </a:p>
        <a:p>
          <a:pPr marL="114300" lvl="1" indent="-114300" algn="l" defTabSz="622300">
            <a:lnSpc>
              <a:spcPct val="90000"/>
            </a:lnSpc>
            <a:spcBef>
              <a:spcPct val="0"/>
            </a:spcBef>
            <a:spcAft>
              <a:spcPct val="15000"/>
            </a:spcAft>
            <a:buFont typeface="+mj-lt"/>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b. Housed at</a:t>
          </a:r>
        </a:p>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MHB </a:t>
          </a:r>
        </a:p>
      </dsp:txBody>
      <dsp:txXfrm>
        <a:off x="1762441" y="1005988"/>
        <a:ext cx="1543049" cy="3746925"/>
      </dsp:txXfrm>
    </dsp:sp>
    <dsp:sp modelId="{0BCE0D2A-4DB9-4B49-92A2-5DC259561458}">
      <dsp:nvSpPr>
        <dsp:cNvPr id="0" name=""/>
        <dsp:cNvSpPr/>
      </dsp:nvSpPr>
      <dsp:spPr>
        <a:xfrm>
          <a:off x="3521518" y="388768"/>
          <a:ext cx="1896933" cy="61722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Administrative Agreement</a:t>
          </a:r>
        </a:p>
      </dsp:txBody>
      <dsp:txXfrm>
        <a:off x="3521518" y="388768"/>
        <a:ext cx="1896933" cy="617220"/>
      </dsp:txXfrm>
    </dsp:sp>
    <dsp:sp modelId="{BF6F36B0-809B-4946-B8C0-1039D951626E}">
      <dsp:nvSpPr>
        <dsp:cNvPr id="0" name=""/>
        <dsp:cNvSpPr/>
      </dsp:nvSpPr>
      <dsp:spPr>
        <a:xfrm>
          <a:off x="3521518" y="1005988"/>
          <a:ext cx="1896933" cy="37469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City of St. Louis Senior Fund</a:t>
          </a:r>
        </a:p>
        <a:p>
          <a:pPr marL="114300" lvl="1" indent="-114300" algn="l" defTabSz="622300">
            <a:lnSpc>
              <a:spcPct val="90000"/>
            </a:lnSpc>
            <a:spcBef>
              <a:spcPct val="0"/>
            </a:spcBef>
            <a:spcAft>
              <a:spcPct val="15000"/>
            </a:spcAft>
            <a:buFont typeface="+mj-lt"/>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AutoNum type="alphaLcPeriod"/>
          </a:pPr>
          <a:r>
            <a:rPr lang="en-US" sz="1400" kern="1200" dirty="0">
              <a:solidFill>
                <a:schemeClr val="tx2"/>
              </a:solidFill>
              <a:latin typeface="Arial" panose="020B0604020202020204" pitchFamily="34" charset="0"/>
              <a:cs typeface="Arial" panose="020B0604020202020204" pitchFamily="34" charset="0"/>
            </a:rPr>
            <a:t>  Housed at MHB</a:t>
          </a:r>
        </a:p>
        <a:p>
          <a:pPr marL="114300" lvl="1" indent="-114300" algn="l" defTabSz="622300">
            <a:lnSpc>
              <a:spcPct val="90000"/>
            </a:lnSpc>
            <a:spcBef>
              <a:spcPct val="0"/>
            </a:spcBef>
            <a:spcAft>
              <a:spcPct val="15000"/>
            </a:spcAft>
            <a:buFontTx/>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AutoNum type="alphaLcPeriod" startAt="2"/>
          </a:pPr>
          <a:r>
            <a:rPr lang="en-US" sz="1400" kern="1200" dirty="0">
              <a:solidFill>
                <a:schemeClr val="tx2"/>
              </a:solidFill>
              <a:latin typeface="Arial" panose="020B0604020202020204" pitchFamily="34" charset="0"/>
              <a:cs typeface="Arial" panose="020B0604020202020204" pitchFamily="34" charset="0"/>
            </a:rPr>
            <a:t>  Provide finance</a:t>
          </a:r>
        </a:p>
        <a:p>
          <a:pPr marL="114300" lvl="1" indent="-114300" algn="l" defTabSz="622300">
            <a:lnSpc>
              <a:spcPct val="90000"/>
            </a:lnSpc>
            <a:spcBef>
              <a:spcPct val="0"/>
            </a:spcBef>
            <a:spcAft>
              <a:spcPct val="15000"/>
            </a:spcAft>
            <a:buFontTx/>
            <a:buNone/>
          </a:pPr>
          <a:r>
            <a:rPr lang="en-US" sz="1400" kern="1200" dirty="0">
              <a:solidFill>
                <a:schemeClr val="tx2"/>
              </a:solidFill>
              <a:latin typeface="Arial" panose="020B0604020202020204" pitchFamily="34" charset="0"/>
              <a:cs typeface="Arial" panose="020B0604020202020204" pitchFamily="34" charset="0"/>
            </a:rPr>
            <a:t>     support, share</a:t>
          </a:r>
        </a:p>
        <a:p>
          <a:pPr marL="114300" lvl="1" indent="-114300" algn="l" defTabSz="622300">
            <a:lnSpc>
              <a:spcPct val="90000"/>
            </a:lnSpc>
            <a:spcBef>
              <a:spcPct val="0"/>
            </a:spcBef>
            <a:spcAft>
              <a:spcPct val="15000"/>
            </a:spcAft>
            <a:buFontTx/>
            <a:buNone/>
          </a:pPr>
          <a:r>
            <a:rPr lang="en-US" sz="1400" kern="1200" dirty="0">
              <a:solidFill>
                <a:schemeClr val="tx2"/>
              </a:solidFill>
              <a:latin typeface="Arial" panose="020B0604020202020204" pitchFamily="34" charset="0"/>
              <a:cs typeface="Arial" panose="020B0604020202020204" pitchFamily="34" charset="0"/>
            </a:rPr>
            <a:t>     Controller</a:t>
          </a:r>
        </a:p>
        <a:p>
          <a:pPr marL="114300" lvl="1" indent="-114300" algn="l" defTabSz="622300">
            <a:lnSpc>
              <a:spcPct val="90000"/>
            </a:lnSpc>
            <a:spcBef>
              <a:spcPct val="0"/>
            </a:spcBef>
            <a:spcAft>
              <a:spcPct val="15000"/>
            </a:spcAft>
            <a:buFontTx/>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AutoNum type="alphaLcPeriod" startAt="3"/>
          </a:pPr>
          <a:r>
            <a:rPr lang="en-US" sz="1400" kern="1200" dirty="0">
              <a:solidFill>
                <a:schemeClr val="tx2"/>
              </a:solidFill>
              <a:latin typeface="Arial" panose="020B0604020202020204" pitchFamily="34" charset="0"/>
              <a:cs typeface="Arial" panose="020B0604020202020204" pitchFamily="34" charset="0"/>
            </a:rPr>
            <a:t>  Provide grant</a:t>
          </a:r>
        </a:p>
        <a:p>
          <a:pPr marL="114300" lvl="1" indent="-114300" algn="l" defTabSz="622300">
            <a:lnSpc>
              <a:spcPct val="90000"/>
            </a:lnSpc>
            <a:spcBef>
              <a:spcPct val="0"/>
            </a:spcBef>
            <a:spcAft>
              <a:spcPct val="15000"/>
            </a:spcAft>
            <a:buFontTx/>
            <a:buNone/>
          </a:pPr>
          <a:r>
            <a:rPr lang="en-US" sz="1400" kern="1200" dirty="0">
              <a:solidFill>
                <a:schemeClr val="tx2"/>
              </a:solidFill>
              <a:latin typeface="Arial" panose="020B0604020202020204" pitchFamily="34" charset="0"/>
              <a:cs typeface="Arial" panose="020B0604020202020204" pitchFamily="34" charset="0"/>
            </a:rPr>
            <a:t>     making/</a:t>
          </a:r>
        </a:p>
        <a:p>
          <a:pPr marL="114300" lvl="1" indent="-114300" algn="l" defTabSz="622300">
            <a:lnSpc>
              <a:spcPct val="90000"/>
            </a:lnSpc>
            <a:spcBef>
              <a:spcPct val="0"/>
            </a:spcBef>
            <a:spcAft>
              <a:spcPct val="15000"/>
            </a:spcAft>
            <a:buFontTx/>
            <a:buNone/>
          </a:pPr>
          <a:r>
            <a:rPr lang="en-US" sz="1400" kern="1200" dirty="0">
              <a:solidFill>
                <a:schemeClr val="tx2"/>
              </a:solidFill>
              <a:latin typeface="Arial" panose="020B0604020202020204" pitchFamily="34" charset="0"/>
              <a:cs typeface="Arial" panose="020B0604020202020204" pitchFamily="34" charset="0"/>
            </a:rPr>
            <a:t>     community</a:t>
          </a:r>
        </a:p>
        <a:p>
          <a:pPr marL="114300" lvl="1" indent="-114300" algn="l" defTabSz="622300">
            <a:lnSpc>
              <a:spcPct val="90000"/>
            </a:lnSpc>
            <a:spcBef>
              <a:spcPct val="0"/>
            </a:spcBef>
            <a:spcAft>
              <a:spcPct val="15000"/>
            </a:spcAft>
            <a:buFontTx/>
            <a:buNone/>
          </a:pPr>
          <a:r>
            <a:rPr lang="en-US" sz="1400" kern="1200" dirty="0">
              <a:solidFill>
                <a:schemeClr val="tx2"/>
              </a:solidFill>
              <a:latin typeface="Arial" panose="020B0604020202020204" pitchFamily="34" charset="0"/>
              <a:cs typeface="Arial" panose="020B0604020202020204" pitchFamily="34" charset="0"/>
            </a:rPr>
            <a:t>     investment</a:t>
          </a:r>
        </a:p>
        <a:p>
          <a:pPr marL="114300" lvl="1" indent="-114300" algn="l" defTabSz="622300">
            <a:lnSpc>
              <a:spcPct val="90000"/>
            </a:lnSpc>
            <a:spcBef>
              <a:spcPct val="0"/>
            </a:spcBef>
            <a:spcAft>
              <a:spcPct val="15000"/>
            </a:spcAft>
            <a:buFontTx/>
            <a:buNone/>
          </a:pPr>
          <a:r>
            <a:rPr lang="en-US" sz="1400" kern="1200" dirty="0">
              <a:solidFill>
                <a:schemeClr val="tx2"/>
              </a:solidFill>
              <a:latin typeface="Arial" panose="020B0604020202020204" pitchFamily="34" charset="0"/>
              <a:cs typeface="Arial" panose="020B0604020202020204" pitchFamily="34" charset="0"/>
            </a:rPr>
            <a:t>     guidance</a:t>
          </a:r>
        </a:p>
      </dsp:txBody>
      <dsp:txXfrm>
        <a:off x="3521518" y="1005988"/>
        <a:ext cx="1896933" cy="3746925"/>
      </dsp:txXfrm>
    </dsp:sp>
    <dsp:sp modelId="{D6023AE2-9B52-44FD-911E-C058A67EE3A7}">
      <dsp:nvSpPr>
        <dsp:cNvPr id="0" name=""/>
        <dsp:cNvSpPr/>
      </dsp:nvSpPr>
      <dsp:spPr>
        <a:xfrm>
          <a:off x="5634478" y="388768"/>
          <a:ext cx="1680906" cy="617220"/>
        </a:xfrm>
        <a:prstGeom prst="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Fiscal Sponsorships</a:t>
          </a:r>
        </a:p>
      </dsp:txBody>
      <dsp:txXfrm>
        <a:off x="5634478" y="388768"/>
        <a:ext cx="1680906" cy="617220"/>
      </dsp:txXfrm>
    </dsp:sp>
    <dsp:sp modelId="{547DD0CE-47DF-4230-BCE4-EB768261A56A}">
      <dsp:nvSpPr>
        <dsp:cNvPr id="0" name=""/>
        <dsp:cNvSpPr/>
      </dsp:nvSpPr>
      <dsp:spPr>
        <a:xfrm>
          <a:off x="5639740" y="1005988"/>
          <a:ext cx="1670382" cy="37469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en-US" sz="1400" kern="1200" dirty="0">
              <a:solidFill>
                <a:schemeClr val="tx2"/>
              </a:solidFill>
              <a:latin typeface="Arial" panose="020B0604020202020204" pitchFamily="34" charset="0"/>
              <a:cs typeface="Arial" panose="020B0604020202020204" pitchFamily="34" charset="0"/>
            </a:rPr>
            <a:t>St. Louis Area Violence Prevention Commission</a:t>
          </a:r>
        </a:p>
        <a:p>
          <a:pPr marL="114300" lvl="1" indent="-114300" algn="l" defTabSz="622300">
            <a:lnSpc>
              <a:spcPct val="90000"/>
            </a:lnSpc>
            <a:spcBef>
              <a:spcPct val="0"/>
            </a:spcBef>
            <a:spcAft>
              <a:spcPct val="15000"/>
            </a:spcAft>
            <a:buFontTx/>
            <a:buNone/>
          </a:pPr>
          <a:endParaRPr lang="en-US" sz="1400" kern="1200" dirty="0">
            <a:solidFill>
              <a:schemeClr val="tx2"/>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Font typeface="+mj-lt"/>
            <a:buAutoNum type="arabicPeriod" startAt="2"/>
          </a:pPr>
          <a:r>
            <a:rPr lang="en-US" sz="1400" kern="1200" dirty="0">
              <a:solidFill>
                <a:schemeClr val="tx2"/>
              </a:solidFill>
              <a:latin typeface="Arial" panose="020B0604020202020204" pitchFamily="34" charset="0"/>
              <a:cs typeface="Arial" panose="020B0604020202020204" pitchFamily="34" charset="0"/>
            </a:rPr>
            <a:t>City of St. Louis Office of Violence Prevention </a:t>
          </a:r>
          <a:r>
            <a:rPr lang="en-US" sz="1400" i="1" kern="1200" dirty="0">
              <a:solidFill>
                <a:schemeClr val="tx2"/>
              </a:solidFill>
              <a:latin typeface="Arial" panose="020B0604020202020204" pitchFamily="34" charset="0"/>
              <a:cs typeface="Arial" panose="020B0604020202020204" pitchFamily="34" charset="0"/>
            </a:rPr>
            <a:t>National League of Cities Reimagining Public Safety 2-Year grant</a:t>
          </a:r>
        </a:p>
      </dsp:txBody>
      <dsp:txXfrm>
        <a:off x="5639740" y="1005988"/>
        <a:ext cx="1670382" cy="3746925"/>
      </dsp:txXfrm>
    </dsp:sp>
    <dsp:sp modelId="{50BC27BC-DF1B-48F1-AD45-D1BC12E43CB7}">
      <dsp:nvSpPr>
        <dsp:cNvPr id="0" name=""/>
        <dsp:cNvSpPr/>
      </dsp:nvSpPr>
      <dsp:spPr>
        <a:xfrm>
          <a:off x="7531411" y="335189"/>
          <a:ext cx="1678946" cy="707025"/>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Local Government Fund Distr.</a:t>
          </a:r>
        </a:p>
      </dsp:txBody>
      <dsp:txXfrm>
        <a:off x="7531411" y="335189"/>
        <a:ext cx="1678946" cy="707025"/>
      </dsp:txXfrm>
    </dsp:sp>
    <dsp:sp modelId="{84EAAAB5-2533-47C2-B2AF-D5F1C233980E}">
      <dsp:nvSpPr>
        <dsp:cNvPr id="0" name=""/>
        <dsp:cNvSpPr/>
      </dsp:nvSpPr>
      <dsp:spPr>
        <a:xfrm>
          <a:off x="7548362" y="1035287"/>
          <a:ext cx="1668623" cy="387143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Font typeface="+mj-lt"/>
            <a:buNone/>
          </a:pPr>
          <a:r>
            <a:rPr lang="en-US" sz="1300" i="1" kern="1200" dirty="0">
              <a:solidFill>
                <a:schemeClr val="tx2"/>
              </a:solidFill>
              <a:latin typeface="Arial" panose="020B0604020202020204" pitchFamily="34" charset="0"/>
              <a:cs typeface="Arial" panose="020B0604020202020204" pitchFamily="34" charset="0"/>
            </a:rPr>
            <a:t>Past</a:t>
          </a:r>
        </a:p>
        <a:p>
          <a:pPr marL="114300" lvl="1" indent="-114300" algn="l" defTabSz="577850">
            <a:lnSpc>
              <a:spcPct val="90000"/>
            </a:lnSpc>
            <a:spcBef>
              <a:spcPct val="0"/>
            </a:spcBef>
            <a:spcAft>
              <a:spcPct val="15000"/>
            </a:spcAft>
            <a:buFont typeface="+mj-lt"/>
            <a:buAutoNum type="arabicPeriod"/>
          </a:pPr>
          <a:r>
            <a:rPr lang="en-US" sz="1300" kern="1200" dirty="0">
              <a:solidFill>
                <a:schemeClr val="tx2"/>
              </a:solidFill>
              <a:latin typeface="Arial" panose="020B0604020202020204" pitchFamily="34" charset="0"/>
              <a:cs typeface="Arial" panose="020B0604020202020204" pitchFamily="34" charset="0"/>
            </a:rPr>
            <a:t>CARES ACT Early Childhood Funding $2M (Health Dept.)</a:t>
          </a:r>
        </a:p>
        <a:p>
          <a:pPr marL="114300" lvl="1" indent="-114300" algn="l" defTabSz="577850">
            <a:lnSpc>
              <a:spcPct val="90000"/>
            </a:lnSpc>
            <a:spcBef>
              <a:spcPct val="0"/>
            </a:spcBef>
            <a:spcAft>
              <a:spcPct val="15000"/>
            </a:spcAft>
            <a:buFontTx/>
            <a:buNone/>
          </a:pPr>
          <a:endParaRPr lang="en-US" sz="1300" kern="1200" dirty="0">
            <a:solidFill>
              <a:schemeClr val="tx2"/>
            </a:solidFill>
            <a:latin typeface="Arial" panose="020B0604020202020204" pitchFamily="34" charset="0"/>
            <a:cs typeface="Arial" panose="020B0604020202020204" pitchFamily="34" charset="0"/>
          </a:endParaRPr>
        </a:p>
        <a:p>
          <a:pPr marL="114300" lvl="1" indent="-114300" algn="l" defTabSz="577850">
            <a:lnSpc>
              <a:spcPct val="90000"/>
            </a:lnSpc>
            <a:spcBef>
              <a:spcPct val="0"/>
            </a:spcBef>
            <a:spcAft>
              <a:spcPct val="15000"/>
            </a:spcAft>
            <a:buFont typeface="+mj-lt"/>
            <a:buAutoNum type="arabicPeriod" startAt="2"/>
          </a:pPr>
          <a:r>
            <a:rPr lang="en-US" sz="1300" kern="1200" dirty="0">
              <a:solidFill>
                <a:schemeClr val="tx2"/>
              </a:solidFill>
              <a:latin typeface="Arial" panose="020B0604020202020204" pitchFamily="34" charset="0"/>
              <a:cs typeface="Arial" panose="020B0604020202020204" pitchFamily="34" charset="0"/>
            </a:rPr>
            <a:t>ARPA Early Childhood Funding $2M (CDA)</a:t>
          </a:r>
        </a:p>
        <a:p>
          <a:pPr marL="114300" lvl="1" indent="-114300" algn="l" defTabSz="577850">
            <a:lnSpc>
              <a:spcPct val="90000"/>
            </a:lnSpc>
            <a:spcBef>
              <a:spcPct val="0"/>
            </a:spcBef>
            <a:spcAft>
              <a:spcPct val="15000"/>
            </a:spcAft>
            <a:buFont typeface="+mj-lt"/>
            <a:buAutoNum type="arabicPeriod"/>
          </a:pPr>
          <a:endParaRPr lang="en-US" sz="1300" kern="1200" dirty="0">
            <a:solidFill>
              <a:schemeClr val="tx2"/>
            </a:solidFill>
            <a:latin typeface="Arial" panose="020B0604020202020204" pitchFamily="34" charset="0"/>
            <a:cs typeface="Arial" panose="020B0604020202020204" pitchFamily="34" charset="0"/>
          </a:endParaRPr>
        </a:p>
        <a:p>
          <a:pPr marL="114300" lvl="1" indent="-114300" algn="ctr" defTabSz="577850">
            <a:lnSpc>
              <a:spcPct val="90000"/>
            </a:lnSpc>
            <a:spcBef>
              <a:spcPct val="0"/>
            </a:spcBef>
            <a:spcAft>
              <a:spcPct val="15000"/>
            </a:spcAft>
            <a:buFont typeface="+mj-lt"/>
            <a:buNone/>
          </a:pPr>
          <a:r>
            <a:rPr lang="en-US" sz="1300" i="1" kern="1200" dirty="0">
              <a:solidFill>
                <a:schemeClr val="tx2"/>
              </a:solidFill>
              <a:latin typeface="Arial" panose="020B0604020202020204" pitchFamily="34" charset="0"/>
              <a:cs typeface="Arial" panose="020B0604020202020204" pitchFamily="34" charset="0"/>
            </a:rPr>
            <a:t>Current</a:t>
          </a:r>
        </a:p>
        <a:p>
          <a:pPr marL="114300" lvl="1" indent="-114300" algn="l" defTabSz="577850">
            <a:lnSpc>
              <a:spcPct val="90000"/>
            </a:lnSpc>
            <a:spcBef>
              <a:spcPct val="0"/>
            </a:spcBef>
            <a:spcAft>
              <a:spcPct val="15000"/>
            </a:spcAft>
            <a:buFont typeface="+mj-lt"/>
            <a:buAutoNum type="arabicPeriod"/>
          </a:pPr>
          <a:r>
            <a:rPr lang="en-US" sz="1300" kern="1200" dirty="0">
              <a:solidFill>
                <a:schemeClr val="tx2"/>
              </a:solidFill>
              <a:latin typeface="Arial" panose="020B0604020202020204" pitchFamily="34" charset="0"/>
              <a:cs typeface="Arial" panose="020B0604020202020204" pitchFamily="34" charset="0"/>
            </a:rPr>
            <a:t>ARPA Youth Safe Spaces $1M (Health Dept. /VPC) 5-Year grant</a:t>
          </a:r>
        </a:p>
      </dsp:txBody>
      <dsp:txXfrm>
        <a:off x="7548362" y="1035287"/>
        <a:ext cx="1668623" cy="3871435"/>
      </dsp:txXfrm>
    </dsp:sp>
    <dsp:sp modelId="{E6A56B52-B912-4B86-84CB-B1FE00C11879}">
      <dsp:nvSpPr>
        <dsp:cNvPr id="0" name=""/>
        <dsp:cNvSpPr/>
      </dsp:nvSpPr>
      <dsp:spPr>
        <a:xfrm>
          <a:off x="9426385" y="388768"/>
          <a:ext cx="1543049" cy="617220"/>
        </a:xfrm>
        <a:prstGeom prst="rect">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DMH Partnership for Medicaid Match</a:t>
          </a:r>
        </a:p>
      </dsp:txBody>
      <dsp:txXfrm>
        <a:off x="9426385" y="388768"/>
        <a:ext cx="1543049" cy="617220"/>
      </dsp:txXfrm>
    </dsp:sp>
    <dsp:sp modelId="{801C91D5-1B4C-4158-AA3A-448243660D1D}">
      <dsp:nvSpPr>
        <dsp:cNvPr id="0" name=""/>
        <dsp:cNvSpPr/>
      </dsp:nvSpPr>
      <dsp:spPr>
        <a:xfrm>
          <a:off x="9426385" y="1005988"/>
          <a:ext cx="1543049" cy="3746925"/>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2007 - Present</a:t>
          </a:r>
        </a:p>
        <a:p>
          <a:pPr marL="114300" lvl="1" indent="-114300" algn="l" defTabSz="622300">
            <a:lnSpc>
              <a:spcPct val="90000"/>
            </a:lnSpc>
            <a:spcBef>
              <a:spcPct val="0"/>
            </a:spcBef>
            <a:spcAft>
              <a:spcPct val="15000"/>
            </a:spcAft>
            <a:buFont typeface="+mj-lt"/>
            <a:buNone/>
          </a:pPr>
          <a:r>
            <a:rPr lang="en-US" sz="1400" kern="1200" dirty="0">
              <a:solidFill>
                <a:schemeClr val="tx2"/>
              </a:solidFill>
              <a:latin typeface="Arial" panose="020B0604020202020204" pitchFamily="34" charset="0"/>
              <a:cs typeface="Arial" panose="020B0604020202020204" pitchFamily="34" charset="0"/>
            </a:rPr>
            <a:t>   Adolescent C-STAR treatment through Preferred Family Healthcare</a:t>
          </a:r>
        </a:p>
        <a:p>
          <a:pPr marL="114300" lvl="1" indent="-114300" algn="l" defTabSz="666750">
            <a:lnSpc>
              <a:spcPct val="90000"/>
            </a:lnSpc>
            <a:spcBef>
              <a:spcPct val="0"/>
            </a:spcBef>
            <a:spcAft>
              <a:spcPct val="15000"/>
            </a:spcAft>
            <a:buFont typeface="+mj-lt"/>
            <a:buAutoNum type="arabicPeriod"/>
          </a:pPr>
          <a:endParaRPr lang="en-US" sz="1500" kern="1200" dirty="0"/>
        </a:p>
      </dsp:txBody>
      <dsp:txXfrm>
        <a:off x="9426385" y="1005988"/>
        <a:ext cx="1543049" cy="374692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3282FC-D5EC-4943-91D1-20946FE181CA}" type="datetimeFigureOut">
              <a:rPr lang="en-US" smtClean="0"/>
              <a:t>1/25/2024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DD8B93-AAA5-2A4B-982D-DB2AA52BBE2F}" type="slidenum">
              <a:rPr lang="en-US" smtClean="0"/>
              <a:t>‹#›</a:t>
            </a:fld>
            <a:endParaRPr lang="en-US" dirty="0"/>
          </a:p>
        </p:txBody>
      </p:sp>
    </p:spTree>
    <p:extLst>
      <p:ext uri="{BB962C8B-B14F-4D97-AF65-F5344CB8AC3E}">
        <p14:creationId xmlns:p14="http://schemas.microsoft.com/office/powerpoint/2010/main" val="29814747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D1F3-45DE-0D4A-89A3-372156F84E4D}" type="datetimeFigureOut">
              <a:rPr lang="en-US" smtClean="0"/>
              <a:t>1/25/2024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BA30C5-7907-2249-84A8-CA2905C88B24}" type="slidenum">
              <a:rPr lang="en-US" smtClean="0"/>
              <a:t>‹#›</a:t>
            </a:fld>
            <a:endParaRPr lang="en-US" dirty="0"/>
          </a:p>
        </p:txBody>
      </p:sp>
    </p:spTree>
    <p:extLst>
      <p:ext uri="{BB962C8B-B14F-4D97-AF65-F5344CB8AC3E}">
        <p14:creationId xmlns:p14="http://schemas.microsoft.com/office/powerpoint/2010/main" val="22071388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83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Comprehensive assessment designed to provide a quantitative picture of how equity shows up across all functional areas in an organization (finance, program, operations, community engagement, talent, etc.) and shared-interest partners (management, staff, governance, vendors, community members, etc.)</a:t>
            </a:r>
          </a:p>
          <a:p>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Measures individual experiences across 8 domains (self-awareness, understanding interpersonal and institutional bias, interrupting interpersonal and institutional bias, allyship, internalized oppression, internalized white supremacy, fatigue, and personal learning)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Thought partnership coaching will support staff to focus our energy, harness the momentum and lay the path for an ongoing equity journey.</a:t>
            </a:r>
          </a:p>
          <a:p>
            <a:endParaRPr lang="en-US" sz="1200" dirty="0"/>
          </a:p>
          <a:p>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9</a:t>
            </a:fld>
            <a:endParaRPr lang="en-US" dirty="0"/>
          </a:p>
        </p:txBody>
      </p:sp>
    </p:spTree>
    <p:extLst>
      <p:ext uri="{BB962C8B-B14F-4D97-AF65-F5344CB8AC3E}">
        <p14:creationId xmlns:p14="http://schemas.microsoft.com/office/powerpoint/2010/main" val="800067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t>Primary purpose </a:t>
            </a:r>
            <a:r>
              <a:rPr lang="en-US" sz="1200" dirty="0"/>
              <a:t>– engage Trustees in a discussion about your effectiveness as a Board and rather than tackle all possible topics, narrow the list to the items that seem to need the most attention</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dirty="0"/>
              <a:t>The tool is a collection of best practices in Board leadership &amp; governance</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dirty="0"/>
              <a:t>Adapted from the New Hampshire Center for Nonprofits’ Nonprofit Board Self-Assessment Questionnaire developed by Edward Tomey in 2009</a:t>
            </a:r>
          </a:p>
          <a:p>
            <a:pPr marL="0" indent="0">
              <a:buFont typeface="+mj-lt"/>
              <a:buNone/>
            </a:pPr>
            <a:endParaRPr lang="en-US" b="1" dirty="0"/>
          </a:p>
          <a:p>
            <a:pPr marL="228600" indent="-228600">
              <a:buFont typeface="+mj-lt"/>
              <a:buAutoNum type="arabicPeriod"/>
            </a:pPr>
            <a:r>
              <a:rPr lang="en-US" b="1" dirty="0"/>
              <a:t>Improved Board performance </a:t>
            </a:r>
            <a:r>
              <a:rPr lang="en-US" dirty="0"/>
              <a:t>- Board evaluations expose organizations to areas that are lacking in the pursuit of its objectives. For an organization to thrive, it needs to effectively manage the workforce and key stakeholders. Therefore, by engaging in periodic board evaluations, boards can identify areas where they can improve their performance, such as communication, decision-making processes, and governance practices. By addressing these areas, boards can work together more efficiently and make better decisions that benefit the organization.</a:t>
            </a:r>
          </a:p>
          <a:p>
            <a:pPr marL="228600" indent="-228600">
              <a:buFont typeface="+mj-lt"/>
              <a:buAutoNum type="arabicPeriod"/>
            </a:pPr>
            <a:r>
              <a:rPr lang="en-US" b="1" dirty="0"/>
              <a:t>Increased accountability </a:t>
            </a:r>
            <a:r>
              <a:rPr lang="en-US" dirty="0"/>
              <a:t>- Board evaluation fosters a culture of accountability within organizations. When board members are accountable for their actions and decisions, they are more likely to act responsibly and make decisions that align with the organization’s objectives. Through board evaluations, board members can gain a better understanding of their individual and collective responsibilities and become more aware of the consequences of their actions. This increased awareness can lead to greater transparency and improved governance practices. Ultimately, engaging in board evaluations can help organizations build a culture of accountability that benefits all stakeholders.</a:t>
            </a:r>
          </a:p>
          <a:p>
            <a:pPr marL="228600" indent="-228600">
              <a:buFont typeface="+mj-lt"/>
              <a:buAutoNum type="arabicPeriod"/>
            </a:pPr>
            <a:r>
              <a:rPr lang="en-US" b="1" dirty="0"/>
              <a:t>Better risk management </a:t>
            </a:r>
            <a:r>
              <a:rPr lang="en-US" dirty="0"/>
              <a:t>- Board evaluations improve risk mitigation and management. By evaluating their performance, boards can identify areas where they need to improve their risk management processes, such as identifying and mitigating risks or ensuring compliance with regulations. By frequently assessing risks and scrutinizing risk management practices, boards can identify potential risks and develop measures to minimize them. </a:t>
            </a:r>
          </a:p>
          <a:p>
            <a:pPr marL="228600" indent="-228600">
              <a:buFont typeface="+mj-lt"/>
              <a:buAutoNum type="arabicPeriod"/>
            </a:pPr>
            <a:r>
              <a:rPr lang="en-US" b="1" dirty="0"/>
              <a:t>Builds organizational collaboration </a:t>
            </a:r>
            <a:r>
              <a:rPr lang="en-US" dirty="0"/>
              <a:t>- Another essential benefit of regular board evaluations is the positive impact they can have on relationships within the organization. Strong relationships are founded on open and truthful communication, and board evaluations create a platform for such conversations. Regular evaluations allow individual board members to express their concerns freely, while the organization can gain valuable insight into the board's operations. Each board evaluation process can be viewed as an opportunity to strengthen relationships within the organization. By conducting these evaluations regularly, boards can improve their teamwork and collaboration, leading to better decision-making and more effective governance in the future.</a:t>
            </a:r>
          </a:p>
          <a:p>
            <a:pPr marL="228600" indent="-228600">
              <a:buFont typeface="+mj-lt"/>
              <a:buAutoNum type="arabicPeriod"/>
            </a:pPr>
            <a:r>
              <a:rPr lang="en-US" b="1" dirty="0"/>
              <a:t>Better decision making </a:t>
            </a:r>
            <a:r>
              <a:rPr lang="en-US" dirty="0"/>
              <a:t>-To facilitate sound decision-making, support is needed from board members and executive management who have access to high-level information and different perspectives. These kinds of decisions must be effective in protecting the interests of stakeholders and ensuring the organization's long-term sustainability and relevance. With this prerogative in mind, board evaluations can provide the necessary information to decision-makers. These evaluations assess the board and its committees' effectiveness in decision-making, the outcomes of those decisions, the level of collaboration between the board and executive management, and the timeliness of decisions. </a:t>
            </a:r>
          </a:p>
          <a:p>
            <a:pPr marL="0" indent="0">
              <a:buFont typeface="+mj-lt"/>
              <a:buNone/>
            </a:pPr>
            <a:r>
              <a:rPr lang="en-US" dirty="0"/>
              <a:t>	This process can aid decision-makers in identifying:</a:t>
            </a:r>
          </a:p>
          <a:p>
            <a:pPr marL="685800" lvl="1" indent="-228600">
              <a:buFont typeface="+mj-lt"/>
              <a:buAutoNum type="alphaLcPeriod"/>
            </a:pPr>
            <a:r>
              <a:rPr lang="en-US" dirty="0"/>
              <a:t>How to leverage the expertise of board members more effectively.</a:t>
            </a:r>
          </a:p>
          <a:p>
            <a:pPr marL="685800" lvl="1" indent="-228600">
              <a:buFont typeface="+mj-lt"/>
              <a:buAutoNum type="alphaLcPeriod"/>
            </a:pPr>
            <a:r>
              <a:rPr lang="en-US" dirty="0"/>
              <a:t>Ways to improve the board's contribution to the organization.</a:t>
            </a:r>
          </a:p>
          <a:p>
            <a:pPr marL="685800" lvl="1" indent="-228600">
              <a:buFont typeface="+mj-lt"/>
              <a:buAutoNum type="alphaLcPeriod"/>
            </a:pPr>
            <a:r>
              <a:rPr lang="en-US" dirty="0"/>
              <a:t>High-risk areas and emerging risks.</a:t>
            </a:r>
          </a:p>
          <a:p>
            <a:pPr marL="685800" lvl="1" indent="-228600">
              <a:buFont typeface="+mj-lt"/>
              <a:buAutoNum type="alphaLcPeriod"/>
            </a:pPr>
            <a:r>
              <a:rPr lang="en-US" dirty="0"/>
              <a:t>The need for strategic changes.</a:t>
            </a:r>
          </a:p>
          <a:p>
            <a:pPr marL="685800" lvl="1" indent="-228600">
              <a:buFont typeface="+mj-lt"/>
              <a:buAutoNum type="alphaLcPeriod"/>
            </a:pPr>
            <a:r>
              <a:rPr lang="en-US" dirty="0"/>
              <a:t>Other valuable insights.</a:t>
            </a:r>
          </a:p>
          <a:p>
            <a:pPr marL="228600" lvl="0" indent="-228600">
              <a:buFont typeface="+mj-lt"/>
              <a:buAutoNum type="arabicPeriod" startAt="6"/>
            </a:pPr>
            <a:r>
              <a:rPr lang="en-US" b="1" dirty="0"/>
              <a:t>Increased transparency </a:t>
            </a:r>
            <a:r>
              <a:rPr lang="en-US" dirty="0"/>
              <a:t>-Maintaining transparency is important for enabling lasting relationships with stakeholders, establishing trust, and safeguarding the organization from any unfavorable activities that could lead to a reputational crisis. By conducting regular evaluations, the board can enhance transparency by allowing all stakeholders to gain a better understanding of:</a:t>
            </a:r>
          </a:p>
          <a:p>
            <a:pPr marL="685800" lvl="1" indent="-228600">
              <a:buFont typeface="+mj-lt"/>
              <a:buAutoNum type="alphaLcPeriod"/>
            </a:pPr>
            <a:r>
              <a:rPr lang="en-US" dirty="0"/>
              <a:t>The board's actions</a:t>
            </a:r>
          </a:p>
          <a:p>
            <a:pPr marL="685800" lvl="1" indent="-228600">
              <a:buFont typeface="+mj-lt"/>
              <a:buAutoNum type="alphaLcPeriod"/>
            </a:pPr>
            <a:r>
              <a:rPr lang="en-US" dirty="0"/>
              <a:t>How the board serves the organization</a:t>
            </a:r>
          </a:p>
          <a:p>
            <a:pPr marL="685800" lvl="1" indent="-228600">
              <a:buFont typeface="+mj-lt"/>
              <a:buAutoNum type="alphaLcPeriod"/>
            </a:pPr>
            <a:r>
              <a:rPr lang="en-US" dirty="0"/>
              <a:t>Moreover, these evaluations provide a platform for board members to practice transparency with each other and maintain accountability. </a:t>
            </a:r>
          </a:p>
          <a:p>
            <a:pPr marL="228600" lvl="0" indent="-228600">
              <a:buFont typeface="+mj-lt"/>
              <a:buAutoNum type="arabicPeriod" startAt="6"/>
            </a:pPr>
            <a:r>
              <a:rPr lang="en-US" b="1" dirty="0"/>
              <a:t>Improved Boardroom Equity </a:t>
            </a:r>
            <a:r>
              <a:rPr lang="en-US" dirty="0"/>
              <a:t>- Board evaluations can also help promote boardroom equity by ensuring that all board members are given an equal opportunity to contribute to an organization’s success. By identifying areas where certain board members may be underutilized or where their skills and expertise are not being fully leveraged, board evaluation can help to promote a more equitable distribution of responsibilities and opportunities within the boardroom. This can help to ensure that all board members have a voice and are able to make meaningful contributions to the organization's decision-making processes. Additionally, board evaluations can help to identify and address any potential biases or barriers to diversity, equity, and inclusion (DEI) within the boardroom, helping to create a more diverse and inclusive environment.</a:t>
            </a:r>
          </a:p>
          <a:p>
            <a:pPr marL="0" indent="0">
              <a:buNone/>
            </a:pPr>
            <a:r>
              <a:rPr lang="en-US" dirty="0"/>
              <a:t> </a:t>
            </a:r>
          </a:p>
          <a:p>
            <a:pPr marL="228600" indent="-228600">
              <a:buAutoNum type="alphaLcPeriod"/>
            </a:pPr>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11</a:t>
            </a:fld>
            <a:endParaRPr lang="en-US" dirty="0"/>
          </a:p>
        </p:txBody>
      </p:sp>
    </p:spTree>
    <p:extLst>
      <p:ext uri="{BB962C8B-B14F-4D97-AF65-F5344CB8AC3E}">
        <p14:creationId xmlns:p14="http://schemas.microsoft.com/office/powerpoint/2010/main" val="214235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“Board Self-Assessment Committee”, </a:t>
            </a:r>
            <a:r>
              <a:rPr lang="en-US" dirty="0"/>
              <a:t>ensuring that all trustees participate in the process from beginning to end. The process starts with the questionnaire and ends with the planning and implementation of a board work plan based on the results of the tabulated outcomes and priority setting.</a:t>
            </a:r>
          </a:p>
          <a:p>
            <a:pPr marL="457200" indent="-457200">
              <a:buFont typeface="+mj-lt"/>
              <a:buAutoNum type="arabicPeriod"/>
            </a:pPr>
            <a:r>
              <a:rPr lang="en-US" sz="2400" dirty="0"/>
              <a:t>Analyzing results</a:t>
            </a:r>
          </a:p>
          <a:p>
            <a:pPr marL="929878" lvl="2" indent="-457200">
              <a:buFont typeface="+mj-lt"/>
              <a:buAutoNum type="alphaLcPeriod"/>
            </a:pPr>
            <a:r>
              <a:rPr lang="en-US" sz="1950" dirty="0"/>
              <a:t>Strengths of the Board</a:t>
            </a:r>
          </a:p>
          <a:p>
            <a:pPr marL="929878" lvl="2" indent="-457200">
              <a:buFont typeface="+mj-lt"/>
              <a:buAutoNum type="alphaLcPeriod"/>
            </a:pPr>
            <a:r>
              <a:rPr lang="en-US" sz="1950" dirty="0"/>
              <a:t>Priority issues that may need attention in order to increase effectiveness</a:t>
            </a:r>
          </a:p>
          <a:p>
            <a:pPr marL="929878" lvl="2" indent="-457200">
              <a:buFont typeface="+mj-lt"/>
              <a:buAutoNum type="alphaLcPeriod"/>
            </a:pPr>
            <a:r>
              <a:rPr lang="en-US" sz="1950" dirty="0"/>
              <a:t>Don’t know or Not applicable</a:t>
            </a:r>
          </a:p>
          <a:p>
            <a:pPr marL="929878" lvl="2" indent="-457200">
              <a:buFont typeface="+mj-lt"/>
              <a:buAutoNum type="alphaLcPeriod"/>
            </a:pPr>
            <a:r>
              <a:rPr lang="en-US" sz="1950" dirty="0"/>
              <a:t>Goal will be to review the data and create a list of 8 – 15 items in which the Board is performing well and an additional 8 – 10 items that reflect areas needing strengthening</a:t>
            </a:r>
          </a:p>
          <a:p>
            <a:pPr marL="929878" lvl="2" indent="-457200">
              <a:buFont typeface="+mj-lt"/>
              <a:buAutoNum type="alphaLcPeriod"/>
            </a:pPr>
            <a:r>
              <a:rPr lang="en-US" sz="1950" dirty="0"/>
              <a:t>Strengths = 65% of Trustees responded Strongly Agree or Agree</a:t>
            </a:r>
          </a:p>
          <a:p>
            <a:pPr marL="929878" lvl="2" indent="-457200">
              <a:buFont typeface="+mj-lt"/>
              <a:buAutoNum type="alphaLcPeriod"/>
            </a:pPr>
            <a:r>
              <a:rPr lang="en-US" sz="1950" dirty="0"/>
              <a:t>Identifying areas that need strengthening = at least 30% of Trustees respond Strongly Disagree or Disagree</a:t>
            </a:r>
          </a:p>
          <a:p>
            <a:pPr marL="929878" lvl="2" indent="-457200">
              <a:buFont typeface="+mj-lt"/>
              <a:buAutoNum type="alphaLcPeriod"/>
            </a:pPr>
            <a:r>
              <a:rPr lang="en-US" sz="1950" dirty="0"/>
              <a:t>Don’t Know &amp; Not Applicable = can identify areas for future Board education</a:t>
            </a:r>
          </a:p>
          <a:p>
            <a:pPr marL="15478" lvl="0" indent="-457200">
              <a:buFont typeface="+mj-lt"/>
              <a:buAutoNum type="arabicPeriod"/>
            </a:pPr>
            <a:r>
              <a:rPr lang="en-US" sz="1950" dirty="0"/>
              <a:t>Finalizing the 3-5 areas that need strengthening or attention</a:t>
            </a:r>
          </a:p>
          <a:p>
            <a:pPr marL="929878" lvl="2" indent="-457200">
              <a:buFont typeface="+mj-lt"/>
              <a:buAutoNum type="alphaLcPeriod"/>
            </a:pPr>
            <a:r>
              <a:rPr lang="en-US" sz="1950" dirty="0"/>
              <a:t>Executive Committee briefs the full Board on the results and engages them in discussion to narrow down the areas to the 3-5 most important</a:t>
            </a:r>
          </a:p>
          <a:p>
            <a:pPr marL="929878" lvl="2" indent="-457200">
              <a:buFont typeface="+mj-lt"/>
              <a:buAutoNum type="alphaLcPeriod"/>
            </a:pPr>
            <a:r>
              <a:rPr lang="en-US" sz="1950" dirty="0"/>
              <a:t>These could comprise the Board’s future development plan</a:t>
            </a:r>
          </a:p>
          <a:p>
            <a:pPr marL="15478" lvl="0" indent="-457200">
              <a:buFont typeface="+mj-lt"/>
              <a:buAutoNum type="arabicPeriod"/>
            </a:pPr>
            <a:r>
              <a:rPr lang="en-US" sz="1950" b="1" dirty="0"/>
              <a:t>Achieving real consensus on important matters can be one of the most beneficial skills a Board can develop</a:t>
            </a:r>
          </a:p>
          <a:p>
            <a:pPr marL="472678" lvl="1" indent="-457200">
              <a:buFont typeface="+mj-lt"/>
              <a:buAutoNum type="alphaLcPeriod"/>
            </a:pPr>
            <a:endParaRPr lang="en-US" sz="195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97BA30C5-7907-2249-84A8-CA2905C88B24}" type="slidenum">
              <a:rPr lang="en-US" smtClean="0"/>
              <a:t>12</a:t>
            </a:fld>
            <a:endParaRPr lang="en-US" dirty="0"/>
          </a:p>
        </p:txBody>
      </p:sp>
    </p:spTree>
    <p:extLst>
      <p:ext uri="{BB962C8B-B14F-4D97-AF65-F5344CB8AC3E}">
        <p14:creationId xmlns:p14="http://schemas.microsoft.com/office/powerpoint/2010/main" val="126901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BA30C5-7907-2249-84A8-CA2905C88B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2694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MHB Bcknds B 0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48865" y="2679336"/>
            <a:ext cx="8062328"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9079" y="6042774"/>
            <a:ext cx="5028092" cy="556471"/>
          </a:xfrm>
        </p:spPr>
        <p:txBody>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DFB37370-86F4-0A4D-ADBF-A8CACE0AB855}"/>
              </a:ext>
            </a:extLst>
          </p:cNvPr>
          <p:cNvPicPr>
            <a:picLocks noChangeAspect="1"/>
          </p:cNvPicPr>
          <p:nvPr userDrawn="1"/>
        </p:nvPicPr>
        <p:blipFill>
          <a:blip r:embed="rId3"/>
          <a:stretch>
            <a:fillRect/>
          </a:stretch>
        </p:blipFill>
        <p:spPr>
          <a:xfrm>
            <a:off x="10155295" y="749942"/>
            <a:ext cx="1494047" cy="1136497"/>
          </a:xfrm>
          <a:prstGeom prst="rect">
            <a:avLst/>
          </a:prstGeom>
        </p:spPr>
      </p:pic>
      <p:pic>
        <p:nvPicPr>
          <p:cNvPr id="12" name="Picture 11">
            <a:extLst>
              <a:ext uri="{FF2B5EF4-FFF2-40B4-BE49-F238E27FC236}">
                <a16:creationId xmlns:a16="http://schemas.microsoft.com/office/drawing/2014/main" id="{33E94FD1-60C5-9842-805A-0B117C54822F}"/>
              </a:ext>
            </a:extLst>
          </p:cNvPr>
          <p:cNvPicPr>
            <a:picLocks noChangeAspect="1"/>
          </p:cNvPicPr>
          <p:nvPr userDrawn="1"/>
        </p:nvPicPr>
        <p:blipFill>
          <a:blip r:embed="rId4"/>
          <a:stretch>
            <a:fillRect/>
          </a:stretch>
        </p:blipFill>
        <p:spPr>
          <a:xfrm>
            <a:off x="639079" y="749942"/>
            <a:ext cx="2732701" cy="1136497"/>
          </a:xfrm>
          <a:prstGeom prst="rect">
            <a:avLst/>
          </a:prstGeom>
        </p:spPr>
      </p:pic>
    </p:spTree>
    <p:extLst>
      <p:ext uri="{BB962C8B-B14F-4D97-AF65-F5344CB8AC3E}">
        <p14:creationId xmlns:p14="http://schemas.microsoft.com/office/powerpoint/2010/main" val="180298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8466350E-FD96-544C-AE0E-5023492063AA}" type="datetime4">
              <a:rPr lang="en-US" smtClean="0"/>
              <a:t>January 25, 2024</a:t>
            </a:fld>
            <a:endParaRPr lang="en-US" dirty="0"/>
          </a:p>
        </p:txBody>
      </p:sp>
      <p:sp>
        <p:nvSpPr>
          <p:cNvPr id="9"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8694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p:nvPr userDrawn="1"/>
        </p:nvSpPr>
        <p:spPr>
          <a:xfrm>
            <a:off x="0" y="0"/>
            <a:ext cx="12192000" cy="59436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68F07696-A4C3-104F-B2B4-D0AAA6E4798F}" type="datetime4">
              <a:rPr lang="en-US" smtClean="0"/>
              <a:t>January 25, 2024</a:t>
            </a:fld>
            <a:endParaRPr lang="en-US" dirty="0"/>
          </a:p>
        </p:txBody>
      </p:sp>
      <p:sp>
        <p:nvSpPr>
          <p:cNvPr id="10"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a:extLst>
              <a:ext uri="{FF2B5EF4-FFF2-40B4-BE49-F238E27FC236}">
                <a16:creationId xmlns:a16="http://schemas.microsoft.com/office/drawing/2014/main" id="{7FB9840D-E526-0E43-B854-C007DB75BCAB}"/>
              </a:ext>
            </a:extLst>
          </p:cNvPr>
          <p:cNvPicPr>
            <a:picLocks noChangeAspect="1"/>
          </p:cNvPicPr>
          <p:nvPr userDrawn="1"/>
        </p:nvPicPr>
        <p:blipFill>
          <a:blip r:embed="rId2"/>
          <a:stretch>
            <a:fillRect/>
          </a:stretch>
        </p:blipFill>
        <p:spPr>
          <a:xfrm>
            <a:off x="609600" y="6207000"/>
            <a:ext cx="1055357" cy="438910"/>
          </a:xfrm>
          <a:prstGeom prst="rect">
            <a:avLst/>
          </a:prstGeom>
        </p:spPr>
      </p:pic>
    </p:spTree>
    <p:extLst>
      <p:ext uri="{BB962C8B-B14F-4D97-AF65-F5344CB8AC3E}">
        <p14:creationId xmlns:p14="http://schemas.microsoft.com/office/powerpoint/2010/main" val="1742017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2743607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3290293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170305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272830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118053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1462609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68781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7319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descr="MHB Bcknds B 006.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48865" y="2679336"/>
            <a:ext cx="8062328"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9079" y="6042774"/>
            <a:ext cx="5028092" cy="556471"/>
          </a:xfrm>
        </p:spPr>
        <p:txBody>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2" name="Picture 11">
            <a:extLst>
              <a:ext uri="{FF2B5EF4-FFF2-40B4-BE49-F238E27FC236}">
                <a16:creationId xmlns:a16="http://schemas.microsoft.com/office/drawing/2014/main" id="{CF9FC767-B95E-7F49-98B8-75E0B264A8A1}"/>
              </a:ext>
            </a:extLst>
          </p:cNvPr>
          <p:cNvPicPr>
            <a:picLocks noChangeAspect="1"/>
          </p:cNvPicPr>
          <p:nvPr userDrawn="1"/>
        </p:nvPicPr>
        <p:blipFill>
          <a:blip r:embed="rId3"/>
          <a:stretch>
            <a:fillRect/>
          </a:stretch>
        </p:blipFill>
        <p:spPr>
          <a:xfrm>
            <a:off x="10155295" y="749942"/>
            <a:ext cx="1494047" cy="1136497"/>
          </a:xfrm>
          <a:prstGeom prst="rect">
            <a:avLst/>
          </a:prstGeom>
        </p:spPr>
      </p:pic>
      <p:pic>
        <p:nvPicPr>
          <p:cNvPr id="13" name="Picture 12">
            <a:extLst>
              <a:ext uri="{FF2B5EF4-FFF2-40B4-BE49-F238E27FC236}">
                <a16:creationId xmlns:a16="http://schemas.microsoft.com/office/drawing/2014/main" id="{057ACCB4-A166-F648-A902-9BAFB942E00A}"/>
              </a:ext>
            </a:extLst>
          </p:cNvPr>
          <p:cNvPicPr>
            <a:picLocks noChangeAspect="1"/>
          </p:cNvPicPr>
          <p:nvPr userDrawn="1"/>
        </p:nvPicPr>
        <p:blipFill>
          <a:blip r:embed="rId4"/>
          <a:stretch>
            <a:fillRect/>
          </a:stretch>
        </p:blipFill>
        <p:spPr>
          <a:xfrm>
            <a:off x="639079" y="749942"/>
            <a:ext cx="2732701" cy="1136497"/>
          </a:xfrm>
          <a:prstGeom prst="rect">
            <a:avLst/>
          </a:prstGeom>
        </p:spPr>
      </p:pic>
    </p:spTree>
    <p:extLst>
      <p:ext uri="{BB962C8B-B14F-4D97-AF65-F5344CB8AC3E}">
        <p14:creationId xmlns:p14="http://schemas.microsoft.com/office/powerpoint/2010/main" val="1003125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168911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1786951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22C839-127C-431C-8E9C-C124B0C2365C}" type="datetimeFigureOut">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3AC70-206D-4486-9BFA-0954D09B2F35}" type="slidenum">
              <a:rPr lang="en-US" smtClean="0"/>
              <a:t>‹#›</a:t>
            </a:fld>
            <a:endParaRPr lang="en-US" dirty="0"/>
          </a:p>
        </p:txBody>
      </p:sp>
    </p:spTree>
    <p:extLst>
      <p:ext uri="{BB962C8B-B14F-4D97-AF65-F5344CB8AC3E}">
        <p14:creationId xmlns:p14="http://schemas.microsoft.com/office/powerpoint/2010/main" val="365238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10" name="Picture 9" descr="MHB Bcknds B 00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48865" y="2679336"/>
            <a:ext cx="8062328" cy="1809336"/>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39079" y="6042774"/>
            <a:ext cx="5028092" cy="556471"/>
          </a:xfrm>
        </p:spPr>
        <p:txBody>
          <a:bodyPr/>
          <a:lstStyle>
            <a:lvl1pPr marL="0" indent="0" algn="l">
              <a:buNone/>
              <a:defRPr sz="12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2" name="Picture 11">
            <a:extLst>
              <a:ext uri="{FF2B5EF4-FFF2-40B4-BE49-F238E27FC236}">
                <a16:creationId xmlns:a16="http://schemas.microsoft.com/office/drawing/2014/main" id="{555D5D37-8801-1246-BAC3-DFC1C39D5B01}"/>
              </a:ext>
            </a:extLst>
          </p:cNvPr>
          <p:cNvPicPr>
            <a:picLocks noChangeAspect="1"/>
          </p:cNvPicPr>
          <p:nvPr userDrawn="1"/>
        </p:nvPicPr>
        <p:blipFill>
          <a:blip r:embed="rId3"/>
          <a:stretch>
            <a:fillRect/>
          </a:stretch>
        </p:blipFill>
        <p:spPr>
          <a:xfrm>
            <a:off x="10155295" y="749942"/>
            <a:ext cx="1494047" cy="1136497"/>
          </a:xfrm>
          <a:prstGeom prst="rect">
            <a:avLst/>
          </a:prstGeom>
        </p:spPr>
      </p:pic>
      <p:pic>
        <p:nvPicPr>
          <p:cNvPr id="13" name="Picture 12">
            <a:extLst>
              <a:ext uri="{FF2B5EF4-FFF2-40B4-BE49-F238E27FC236}">
                <a16:creationId xmlns:a16="http://schemas.microsoft.com/office/drawing/2014/main" id="{5D0CC680-12DC-F64C-88B5-EEB36CA32963}"/>
              </a:ext>
            </a:extLst>
          </p:cNvPr>
          <p:cNvPicPr>
            <a:picLocks noChangeAspect="1"/>
          </p:cNvPicPr>
          <p:nvPr userDrawn="1"/>
        </p:nvPicPr>
        <p:blipFill>
          <a:blip r:embed="rId4"/>
          <a:stretch>
            <a:fillRect/>
          </a:stretch>
        </p:blipFill>
        <p:spPr>
          <a:xfrm>
            <a:off x="639079" y="749942"/>
            <a:ext cx="2732701" cy="1136497"/>
          </a:xfrm>
          <a:prstGeom prst="rect">
            <a:avLst/>
          </a:prstGeom>
        </p:spPr>
      </p:pic>
    </p:spTree>
    <p:extLst>
      <p:ext uri="{BB962C8B-B14F-4D97-AF65-F5344CB8AC3E}">
        <p14:creationId xmlns:p14="http://schemas.microsoft.com/office/powerpoint/2010/main" val="205436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3F31F71A-E9C9-B742-924C-D0085507C1B1}" type="datetime4">
              <a:rPr lang="en-US" smtClean="0"/>
              <a:t>January 25, 2024</a:t>
            </a:fld>
            <a:endParaRPr lang="en-US" dirty="0"/>
          </a:p>
        </p:txBody>
      </p:sp>
      <p:sp>
        <p:nvSpPr>
          <p:cNvPr id="10"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6152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5" name="Picture 14" descr="MHB Bcknds E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
            <a:ext cx="12192000" cy="6856629"/>
          </a:xfrm>
          <a:prstGeom prst="rect">
            <a:avLst/>
          </a:prstGeom>
        </p:spPr>
      </p:pic>
      <p:sp>
        <p:nvSpPr>
          <p:cNvPr id="2" name="Title 1"/>
          <p:cNvSpPr>
            <a:spLocks noGrp="1"/>
          </p:cNvSpPr>
          <p:nvPr>
            <p:ph type="title" hasCustomPrompt="1"/>
          </p:nvPr>
        </p:nvSpPr>
        <p:spPr>
          <a:xfrm>
            <a:off x="592668" y="440439"/>
            <a:ext cx="10966792" cy="1746300"/>
          </a:xfrm>
        </p:spPr>
        <p:txBody>
          <a:bodyPr anchor="b"/>
          <a:lstStyle>
            <a:lvl1pPr algn="l">
              <a:defRPr sz="24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92668" y="2370849"/>
            <a:ext cx="10966792" cy="1500187"/>
          </a:xfrm>
        </p:spPr>
        <p:txBody>
          <a:bodyPr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945F9967-D669-2044-B7A4-59105BC695C9}" type="datetime4">
              <a:rPr lang="en-US" smtClean="0"/>
              <a:t>January 25, 2024</a:t>
            </a:fld>
            <a:endParaRPr lang="en-US" dirty="0"/>
          </a:p>
        </p:txBody>
      </p:sp>
      <p:sp>
        <p:nvSpPr>
          <p:cNvPr id="14"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a:extLst>
              <a:ext uri="{FF2B5EF4-FFF2-40B4-BE49-F238E27FC236}">
                <a16:creationId xmlns:a16="http://schemas.microsoft.com/office/drawing/2014/main" id="{3D343954-29D2-0E43-A52B-B704257ED392}"/>
              </a:ext>
            </a:extLst>
          </p:cNvPr>
          <p:cNvPicPr>
            <a:picLocks noChangeAspect="1"/>
          </p:cNvPicPr>
          <p:nvPr userDrawn="1"/>
        </p:nvPicPr>
        <p:blipFill>
          <a:blip r:embed="rId3"/>
          <a:stretch>
            <a:fillRect/>
          </a:stretch>
        </p:blipFill>
        <p:spPr>
          <a:xfrm>
            <a:off x="609600" y="6207000"/>
            <a:ext cx="1055357" cy="438910"/>
          </a:xfrm>
          <a:prstGeom prst="rect">
            <a:avLst/>
          </a:prstGeom>
        </p:spPr>
      </p:pic>
    </p:spTree>
    <p:extLst>
      <p:ext uri="{BB962C8B-B14F-4D97-AF65-F5344CB8AC3E}">
        <p14:creationId xmlns:p14="http://schemas.microsoft.com/office/powerpoint/2010/main" val="2746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9" name="Rectangle 8"/>
          <p:cNvSpPr/>
          <p:nvPr userDrawn="1"/>
        </p:nvSpPr>
        <p:spPr>
          <a:xfrm>
            <a:off x="0" y="0"/>
            <a:ext cx="12192000" cy="5943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592668" y="440439"/>
            <a:ext cx="10966792" cy="1746300"/>
          </a:xfrm>
        </p:spPr>
        <p:txBody>
          <a:bodyPr anchor="b"/>
          <a:lstStyle>
            <a:lvl1pPr algn="l">
              <a:defRPr sz="24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92668" y="2370849"/>
            <a:ext cx="10966792" cy="1500187"/>
          </a:xfrm>
        </p:spPr>
        <p:txBody>
          <a:bodyPr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A8BD8249-E0F5-1049-8541-47EAF4DA503A}" type="datetime4">
              <a:rPr lang="en-US" smtClean="0"/>
              <a:t>January 25, 2024</a:t>
            </a:fld>
            <a:endParaRPr lang="en-US" dirty="0"/>
          </a:p>
        </p:txBody>
      </p:sp>
      <p:sp>
        <p:nvSpPr>
          <p:cNvPr id="13"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11" name="Picture 10">
            <a:extLst>
              <a:ext uri="{FF2B5EF4-FFF2-40B4-BE49-F238E27FC236}">
                <a16:creationId xmlns:a16="http://schemas.microsoft.com/office/drawing/2014/main" id="{687DB870-3805-5149-8FB5-30EC516EB448}"/>
              </a:ext>
            </a:extLst>
          </p:cNvPr>
          <p:cNvPicPr>
            <a:picLocks noChangeAspect="1"/>
          </p:cNvPicPr>
          <p:nvPr userDrawn="1"/>
        </p:nvPicPr>
        <p:blipFill>
          <a:blip r:embed="rId2"/>
          <a:stretch>
            <a:fillRect/>
          </a:stretch>
        </p:blipFill>
        <p:spPr>
          <a:xfrm>
            <a:off x="609600" y="6207000"/>
            <a:ext cx="1055357" cy="438910"/>
          </a:xfrm>
          <a:prstGeom prst="rect">
            <a:avLst/>
          </a:prstGeom>
        </p:spPr>
      </p:pic>
    </p:spTree>
    <p:extLst>
      <p:ext uri="{BB962C8B-B14F-4D97-AF65-F5344CB8AC3E}">
        <p14:creationId xmlns:p14="http://schemas.microsoft.com/office/powerpoint/2010/main" val="222001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descr="MHB Bcknds 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
            <a:ext cx="12192000" cy="6856629"/>
          </a:xfrm>
          <a:prstGeom prst="rect">
            <a:avLst/>
          </a:prstGeom>
        </p:spPr>
      </p:pic>
      <p:sp>
        <p:nvSpPr>
          <p:cNvPr id="2" name="Title 1"/>
          <p:cNvSpPr>
            <a:spLocks noGrp="1"/>
          </p:cNvSpPr>
          <p:nvPr>
            <p:ph type="title" hasCustomPrompt="1"/>
          </p:nvPr>
        </p:nvSpPr>
        <p:spPr>
          <a:xfrm>
            <a:off x="592668" y="440439"/>
            <a:ext cx="10966792" cy="1746300"/>
          </a:xfrm>
        </p:spPr>
        <p:txBody>
          <a:bodyPr anchor="b"/>
          <a:lstStyle>
            <a:lvl1pPr algn="l">
              <a:defRPr sz="2400" b="0" cap="none">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92668" y="2370849"/>
            <a:ext cx="10966792" cy="1500187"/>
          </a:xfrm>
        </p:spPr>
        <p:txBody>
          <a:bodyPr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8"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2A426BFE-2333-0746-A516-6DEF36BCF74C}" type="datetime4">
              <a:rPr lang="en-US" smtClean="0"/>
              <a:t>January 25, 2024</a:t>
            </a:fld>
            <a:endParaRPr lang="en-US" dirty="0"/>
          </a:p>
        </p:txBody>
      </p:sp>
      <p:sp>
        <p:nvSpPr>
          <p:cNvPr id="13"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9" name="Picture 8">
            <a:extLst>
              <a:ext uri="{FF2B5EF4-FFF2-40B4-BE49-F238E27FC236}">
                <a16:creationId xmlns:a16="http://schemas.microsoft.com/office/drawing/2014/main" id="{FFD60BE1-DB04-BE4C-8872-B20486899D00}"/>
              </a:ext>
            </a:extLst>
          </p:cNvPr>
          <p:cNvPicPr>
            <a:picLocks noChangeAspect="1"/>
          </p:cNvPicPr>
          <p:nvPr userDrawn="1"/>
        </p:nvPicPr>
        <p:blipFill>
          <a:blip r:embed="rId3"/>
          <a:stretch>
            <a:fillRect/>
          </a:stretch>
        </p:blipFill>
        <p:spPr>
          <a:xfrm>
            <a:off x="609600" y="6207000"/>
            <a:ext cx="1055357" cy="438910"/>
          </a:xfrm>
          <a:prstGeom prst="rect">
            <a:avLst/>
          </a:prstGeom>
        </p:spPr>
      </p:pic>
    </p:spTree>
    <p:extLst>
      <p:ext uri="{BB962C8B-B14F-4D97-AF65-F5344CB8AC3E}">
        <p14:creationId xmlns:p14="http://schemas.microsoft.com/office/powerpoint/2010/main" val="358629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30303"/>
            <a:ext cx="5384800" cy="4720197"/>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30303"/>
            <a:ext cx="5384800" cy="4720197"/>
          </a:xfrm>
        </p:spPr>
        <p:txBody>
          <a:bodyPr/>
          <a:lstStyle>
            <a:lvl1pPr>
              <a:defRPr sz="1500"/>
            </a:lvl1pPr>
            <a:lvl2pPr>
              <a:defRPr sz="1350"/>
            </a:lvl2pPr>
            <a:lvl3pPr>
              <a:defRPr sz="1200"/>
            </a:lvl3pPr>
            <a:lvl4pPr>
              <a:defRPr sz="105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25B8800B-9F5F-F846-B616-8D93E75A6C84}" type="datetime4">
              <a:rPr lang="en-US" smtClean="0"/>
              <a:t>January 25, 2024</a:t>
            </a:fld>
            <a:endParaRPr lang="en-US" dirty="0"/>
          </a:p>
        </p:txBody>
      </p:sp>
      <p:sp>
        <p:nvSpPr>
          <p:cNvPr id="11"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229557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03313"/>
            <a:ext cx="5386917" cy="505588"/>
          </a:xfrm>
        </p:spPr>
        <p:txBody>
          <a:bodyPr anchor="t"/>
          <a:lstStyle>
            <a:lvl1pPr marL="0" indent="0">
              <a:buNone/>
              <a:defRPr sz="15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0" y="1682309"/>
            <a:ext cx="5386917" cy="436289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103313"/>
            <a:ext cx="5389033" cy="505588"/>
          </a:xfrm>
        </p:spPr>
        <p:txBody>
          <a:bodyPr anchor="t"/>
          <a:lstStyle>
            <a:lvl1pPr marL="0" indent="0">
              <a:buNone/>
              <a:defRPr sz="15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1682309"/>
            <a:ext cx="5389033" cy="436289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5FC0CE27-7AC2-F94C-A270-6413DED8A74C}" type="datetime4">
              <a:rPr lang="en-US" smtClean="0"/>
              <a:t>January 25, 2024</a:t>
            </a:fld>
            <a:endParaRPr lang="en-US" dirty="0"/>
          </a:p>
        </p:txBody>
      </p:sp>
      <p:sp>
        <p:nvSpPr>
          <p:cNvPr id="13" name="Slide Number Placeholder 5"/>
          <p:cNvSpPr>
            <a:spLocks noGrp="1"/>
          </p:cNvSpPr>
          <p:nvPr>
            <p:ph type="sldNum" sz="quarter" idx="11"/>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37704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flipV="1">
            <a:off x="609600" y="1008062"/>
            <a:ext cx="11023600" cy="1270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9600" y="127003"/>
            <a:ext cx="10972800" cy="853613"/>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609600" y="1134534"/>
            <a:ext cx="10972800" cy="471596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61585" y="6356353"/>
            <a:ext cx="2844800" cy="365125"/>
          </a:xfrm>
          <a:prstGeom prst="rect">
            <a:avLst/>
          </a:prstGeom>
        </p:spPr>
        <p:txBody>
          <a:bodyPr vert="horz" lIns="91440" tIns="45720" rIns="91440" bIns="45720" rtlCol="0" anchor="ctr"/>
          <a:lstStyle>
            <a:lvl1pPr algn="r">
              <a:defRPr sz="600">
                <a:solidFill>
                  <a:schemeClr val="tx1"/>
                </a:solidFill>
                <a:latin typeface="Arial"/>
                <a:cs typeface="Arial"/>
              </a:defRPr>
            </a:lvl1pPr>
          </a:lstStyle>
          <a:p>
            <a:fld id="{914102CC-2C54-B544-AF45-0E6B8270D4F3}" type="datetime4">
              <a:rPr lang="en-US" smtClean="0"/>
              <a:t>January 25, 2024</a:t>
            </a:fld>
            <a:endParaRPr lang="en-US" dirty="0"/>
          </a:p>
        </p:txBody>
      </p:sp>
      <p:sp>
        <p:nvSpPr>
          <p:cNvPr id="6" name="Slide Number Placeholder 5"/>
          <p:cNvSpPr>
            <a:spLocks noGrp="1"/>
          </p:cNvSpPr>
          <p:nvPr>
            <p:ph type="sldNum" sz="quarter" idx="4"/>
          </p:nvPr>
        </p:nvSpPr>
        <p:spPr>
          <a:xfrm>
            <a:off x="8855056" y="6356353"/>
            <a:ext cx="2844800" cy="365125"/>
          </a:xfrm>
          <a:prstGeom prst="rect">
            <a:avLst/>
          </a:prstGeom>
        </p:spPr>
        <p:txBody>
          <a:bodyPr vert="horz" lIns="91440" tIns="45720" rIns="91440" bIns="45720" rtlCol="0" anchor="ctr"/>
          <a:lstStyle>
            <a:lvl1pPr algn="r">
              <a:defRPr sz="825">
                <a:solidFill>
                  <a:schemeClr val="tx1"/>
                </a:solidFill>
                <a:latin typeface="Arial"/>
                <a:cs typeface="Arial"/>
              </a:defRPr>
            </a:lvl1pPr>
          </a:lstStyle>
          <a:p>
            <a:fld id="{287F944C-6315-6042-840E-B3BFFC821D31}" type="slidenum">
              <a:rPr lang="en-US" smtClean="0"/>
              <a:pPr/>
              <a:t>‹#›</a:t>
            </a:fld>
            <a:endParaRPr lang="en-US" dirty="0"/>
          </a:p>
        </p:txBody>
      </p:sp>
      <p:pic>
        <p:nvPicPr>
          <p:cNvPr id="8" name="Picture 7">
            <a:extLst>
              <a:ext uri="{FF2B5EF4-FFF2-40B4-BE49-F238E27FC236}">
                <a16:creationId xmlns:a16="http://schemas.microsoft.com/office/drawing/2014/main" id="{0737DBD3-B53C-4342-B6AD-0FA0AB8A526A}"/>
              </a:ext>
            </a:extLst>
          </p:cNvPr>
          <p:cNvPicPr>
            <a:picLocks noChangeAspect="1"/>
          </p:cNvPicPr>
          <p:nvPr userDrawn="1"/>
        </p:nvPicPr>
        <p:blipFill>
          <a:blip r:embed="rId13"/>
          <a:stretch>
            <a:fillRect/>
          </a:stretch>
        </p:blipFill>
        <p:spPr>
          <a:xfrm>
            <a:off x="609600" y="6207000"/>
            <a:ext cx="1055357" cy="438910"/>
          </a:xfrm>
          <a:prstGeom prst="rect">
            <a:avLst/>
          </a:prstGeom>
        </p:spPr>
      </p:pic>
    </p:spTree>
    <p:extLst>
      <p:ext uri="{BB962C8B-B14F-4D97-AF65-F5344CB8AC3E}">
        <p14:creationId xmlns:p14="http://schemas.microsoft.com/office/powerpoint/2010/main" val="20991864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59" r:id="rId6"/>
    <p:sldLayoutId id="2147483658" r:id="rId7"/>
    <p:sldLayoutId id="2147483652" r:id="rId8"/>
    <p:sldLayoutId id="2147483653" r:id="rId9"/>
    <p:sldLayoutId id="2147483654" r:id="rId10"/>
    <p:sldLayoutId id="2147483655" r:id="rId11"/>
  </p:sldLayoutIdLst>
  <p:hf hdr="0" ftr="0"/>
  <p:txStyles>
    <p:titleStyle>
      <a:lvl1pPr algn="l" defTabSz="342900" rtl="0" eaLnBrk="1" latinLnBrk="0" hangingPunct="1">
        <a:lnSpc>
          <a:spcPts val="2475"/>
        </a:lnSpc>
        <a:spcBef>
          <a:spcPts val="0"/>
        </a:spcBef>
        <a:buNone/>
        <a:defRPr sz="2400" kern="1200">
          <a:solidFill>
            <a:schemeClr val="tx2"/>
          </a:solidFill>
          <a:latin typeface="+mj-lt"/>
          <a:ea typeface="+mj-ea"/>
          <a:cs typeface="+mj-cs"/>
        </a:defRPr>
      </a:lvl1pPr>
    </p:titleStyle>
    <p:bodyStyle>
      <a:lvl1pPr marL="170260" indent="-170260" algn="l" defTabSz="342900" rtl="0" eaLnBrk="1" latinLnBrk="0" hangingPunct="1">
        <a:spcBef>
          <a:spcPts val="900"/>
        </a:spcBef>
        <a:buClr>
          <a:schemeClr val="accent1"/>
        </a:buClr>
        <a:buFont typeface="Arial"/>
        <a:buChar char="•"/>
        <a:defRPr sz="1800" kern="1200">
          <a:solidFill>
            <a:schemeClr val="tx2"/>
          </a:solidFill>
          <a:latin typeface="Arial"/>
          <a:ea typeface="+mn-ea"/>
          <a:cs typeface="Arial"/>
        </a:defRPr>
      </a:lvl1pPr>
      <a:lvl2pPr marL="429816" indent="-215504" algn="l" defTabSz="342900" rtl="0" eaLnBrk="1" latinLnBrk="0" hangingPunct="1">
        <a:spcBef>
          <a:spcPts val="900"/>
        </a:spcBef>
        <a:buClr>
          <a:schemeClr val="accent1"/>
        </a:buClr>
        <a:buFont typeface="Lucida Grande"/>
        <a:buChar char="-"/>
        <a:defRPr sz="1500" kern="1200">
          <a:solidFill>
            <a:schemeClr val="tx2"/>
          </a:solidFill>
          <a:latin typeface="Arial"/>
          <a:ea typeface="+mn-ea"/>
          <a:cs typeface="Arial"/>
        </a:defRPr>
      </a:lvl2pPr>
      <a:lvl3pPr marL="642938" indent="-171450" algn="l" defTabSz="342900" rtl="0" eaLnBrk="1" latinLnBrk="0" hangingPunct="1">
        <a:spcBef>
          <a:spcPts val="900"/>
        </a:spcBef>
        <a:buClr>
          <a:schemeClr val="accent1"/>
        </a:buClr>
        <a:buFont typeface="Lucida Grande"/>
        <a:buChar char="-"/>
        <a:defRPr sz="1350" kern="1200">
          <a:solidFill>
            <a:schemeClr val="tx2"/>
          </a:solidFill>
          <a:latin typeface="Arial"/>
          <a:ea typeface="+mn-ea"/>
          <a:cs typeface="Arial"/>
        </a:defRPr>
      </a:lvl3pPr>
      <a:lvl4pPr marL="858441" indent="-171450" algn="l" defTabSz="342900" rtl="0" eaLnBrk="1" latinLnBrk="0" hangingPunct="1">
        <a:spcBef>
          <a:spcPts val="900"/>
        </a:spcBef>
        <a:buClr>
          <a:schemeClr val="accent1"/>
        </a:buClr>
        <a:buFont typeface="Lucida Grande"/>
        <a:buChar char="-"/>
        <a:defRPr sz="1200" kern="1200">
          <a:solidFill>
            <a:schemeClr val="tx2"/>
          </a:solidFill>
          <a:latin typeface="Arial"/>
          <a:ea typeface="+mn-ea"/>
          <a:cs typeface="Arial"/>
        </a:defRPr>
      </a:lvl4pPr>
      <a:lvl5pPr marL="1075135" indent="-171450" algn="l" defTabSz="342900" rtl="0" eaLnBrk="1" latinLnBrk="0" hangingPunct="1">
        <a:spcBef>
          <a:spcPts val="900"/>
        </a:spcBef>
        <a:buClr>
          <a:schemeClr val="accent1"/>
        </a:buClr>
        <a:buFont typeface="Lucida Grande"/>
        <a:buChar char="-"/>
        <a:defRPr sz="1200" kern="1200">
          <a:solidFill>
            <a:schemeClr val="tx2"/>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102CC-2C54-B544-AF45-0E6B8270D4F3}" type="datetime4">
              <a:rPr lang="en-US" smtClean="0"/>
              <a:t>January 25, 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F944C-6315-6042-840E-B3BFFC821D31}" type="slidenum">
              <a:rPr lang="en-US" smtClean="0"/>
              <a:pPr/>
              <a:t>‹#›</a:t>
            </a:fld>
            <a:endParaRPr lang="en-US" dirty="0"/>
          </a:p>
        </p:txBody>
      </p:sp>
    </p:spTree>
    <p:extLst>
      <p:ext uri="{BB962C8B-B14F-4D97-AF65-F5344CB8AC3E}">
        <p14:creationId xmlns:p14="http://schemas.microsoft.com/office/powerpoint/2010/main" val="1945022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8000"/>
              </a:lnSpc>
            </a:pPr>
            <a:r>
              <a:rPr lang="en-US" sz="3200" dirty="0"/>
              <a:t>FY24 Board Retreat</a:t>
            </a:r>
          </a:p>
        </p:txBody>
      </p:sp>
      <p:sp>
        <p:nvSpPr>
          <p:cNvPr id="3" name="Subtitle 2"/>
          <p:cNvSpPr>
            <a:spLocks noGrp="1"/>
          </p:cNvSpPr>
          <p:nvPr>
            <p:ph type="subTitle" idx="1"/>
          </p:nvPr>
        </p:nvSpPr>
        <p:spPr/>
        <p:txBody>
          <a:bodyPr/>
          <a:lstStyle/>
          <a:p>
            <a:r>
              <a:rPr lang="en-US" sz="2000" dirty="0"/>
              <a:t>January 27, 2024</a:t>
            </a:r>
          </a:p>
        </p:txBody>
      </p:sp>
    </p:spTree>
    <p:extLst>
      <p:ext uri="{BB962C8B-B14F-4D97-AF65-F5344CB8AC3E}">
        <p14:creationId xmlns:p14="http://schemas.microsoft.com/office/powerpoint/2010/main" val="72965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0000-FD62-9D72-2BFA-81AAC91A7EEF}"/>
              </a:ext>
            </a:extLst>
          </p:cNvPr>
          <p:cNvSpPr>
            <a:spLocks noGrp="1"/>
          </p:cNvSpPr>
          <p:nvPr>
            <p:ph type="title"/>
          </p:nvPr>
        </p:nvSpPr>
        <p:spPr>
          <a:xfrm>
            <a:off x="592668" y="686551"/>
            <a:ext cx="10966792" cy="589759"/>
          </a:xfrm>
        </p:spPr>
        <p:txBody>
          <a:bodyPr/>
          <a:lstStyle/>
          <a:p>
            <a:pPr algn="ctr"/>
            <a:r>
              <a:rPr lang="en-US" sz="3300" dirty="0"/>
              <a:t>Board Self-Assessment Process</a:t>
            </a:r>
          </a:p>
        </p:txBody>
      </p:sp>
      <p:sp>
        <p:nvSpPr>
          <p:cNvPr id="3" name="Text Placeholder 2">
            <a:extLst>
              <a:ext uri="{FF2B5EF4-FFF2-40B4-BE49-F238E27FC236}">
                <a16:creationId xmlns:a16="http://schemas.microsoft.com/office/drawing/2014/main" id="{25697435-F2D3-1E4E-5390-76F2F39114B3}"/>
              </a:ext>
            </a:extLst>
          </p:cNvPr>
          <p:cNvSpPr>
            <a:spLocks noGrp="1"/>
          </p:cNvSpPr>
          <p:nvPr>
            <p:ph type="body" idx="1"/>
          </p:nvPr>
        </p:nvSpPr>
        <p:spPr>
          <a:xfrm>
            <a:off x="592668" y="2316144"/>
            <a:ext cx="10966792" cy="1500187"/>
          </a:xfrm>
        </p:spPr>
        <p:txBody>
          <a:bodyPr/>
          <a:lstStyle/>
          <a:p>
            <a:pPr algn="ctr"/>
            <a:r>
              <a:rPr lang="en-US" sz="2400" dirty="0">
                <a:latin typeface="Georgia" panose="02040502050405020303" pitchFamily="18" charset="0"/>
              </a:rPr>
              <a:t>Why should the Board evaluate its performance?</a:t>
            </a:r>
          </a:p>
          <a:p>
            <a:pPr algn="ctr"/>
            <a:r>
              <a:rPr lang="en-US" sz="2400" dirty="0">
                <a:latin typeface="Georgia" panose="02040502050405020303" pitchFamily="18" charset="0"/>
              </a:rPr>
              <a:t>How will survey findings be used?</a:t>
            </a:r>
          </a:p>
          <a:p>
            <a:pPr algn="ctr"/>
            <a:r>
              <a:rPr lang="en-US" sz="2400" dirty="0">
                <a:latin typeface="Georgia" panose="02040502050405020303" pitchFamily="18" charset="0"/>
              </a:rPr>
              <a:t>What are the next steps?</a:t>
            </a:r>
          </a:p>
          <a:p>
            <a:pPr algn="ctr"/>
            <a:endParaRPr lang="en-US" sz="1800" i="1" dirty="0">
              <a:latin typeface="+mn-lt"/>
            </a:endParaRPr>
          </a:p>
          <a:p>
            <a:pPr algn="ctr"/>
            <a:endParaRPr lang="en-US" sz="1800" i="1" dirty="0">
              <a:latin typeface="+mn-lt"/>
            </a:endParaRPr>
          </a:p>
          <a:p>
            <a:pPr algn="ctr"/>
            <a:r>
              <a:rPr lang="en-US" sz="1800" i="1" dirty="0">
                <a:latin typeface="+mn-lt"/>
              </a:rPr>
              <a:t>Adapted from the Nonprofit Board Self-Assessment Questionnaire developed by Edward Tomey, 2009</a:t>
            </a:r>
          </a:p>
          <a:p>
            <a:pPr algn="ctr"/>
            <a:r>
              <a:rPr lang="en-US" sz="1800" i="1" dirty="0">
                <a:latin typeface="+mn-lt"/>
              </a:rPr>
              <a:t>New Hampshire Center for Nonprofits</a:t>
            </a:r>
          </a:p>
          <a:p>
            <a:pPr algn="ctr"/>
            <a:endParaRPr lang="en-US" sz="2400" dirty="0">
              <a:latin typeface="Georgia" panose="02040502050405020303" pitchFamily="18" charset="0"/>
            </a:endParaRPr>
          </a:p>
        </p:txBody>
      </p:sp>
      <p:sp>
        <p:nvSpPr>
          <p:cNvPr id="4" name="Date Placeholder 3">
            <a:extLst>
              <a:ext uri="{FF2B5EF4-FFF2-40B4-BE49-F238E27FC236}">
                <a16:creationId xmlns:a16="http://schemas.microsoft.com/office/drawing/2014/main" id="{3E5EB934-AA67-0EF2-403C-1F191F18837C}"/>
              </a:ext>
            </a:extLst>
          </p:cNvPr>
          <p:cNvSpPr>
            <a:spLocks noGrp="1"/>
          </p:cNvSpPr>
          <p:nvPr>
            <p:ph type="dt" sz="half" idx="2"/>
          </p:nvPr>
        </p:nvSpPr>
        <p:spPr/>
        <p:txBody>
          <a:bodyPr/>
          <a:lstStyle/>
          <a:p>
            <a:fld id="{945F9967-D669-2044-B7A4-59105BC695C9}" type="datetime4">
              <a:rPr lang="en-US" smtClean="0"/>
              <a:t>January 25, 2024</a:t>
            </a:fld>
            <a:endParaRPr lang="en-US" dirty="0"/>
          </a:p>
        </p:txBody>
      </p:sp>
      <p:sp>
        <p:nvSpPr>
          <p:cNvPr id="5" name="Slide Number Placeholder 4">
            <a:extLst>
              <a:ext uri="{FF2B5EF4-FFF2-40B4-BE49-F238E27FC236}">
                <a16:creationId xmlns:a16="http://schemas.microsoft.com/office/drawing/2014/main" id="{48CD5ED4-66DC-28D0-7222-75439C585A63}"/>
              </a:ext>
            </a:extLst>
          </p:cNvPr>
          <p:cNvSpPr>
            <a:spLocks noGrp="1"/>
          </p:cNvSpPr>
          <p:nvPr>
            <p:ph type="sldNum" sz="quarter" idx="4"/>
          </p:nvPr>
        </p:nvSpPr>
        <p:spPr/>
        <p:txBody>
          <a:bodyPr/>
          <a:lstStyle/>
          <a:p>
            <a:fld id="{287F944C-6315-6042-840E-B3BFFC821D31}" type="slidenum">
              <a:rPr lang="en-US" smtClean="0"/>
              <a:pPr/>
              <a:t>10</a:t>
            </a:fld>
            <a:endParaRPr lang="en-US" dirty="0"/>
          </a:p>
        </p:txBody>
      </p:sp>
    </p:spTree>
    <p:extLst>
      <p:ext uri="{BB962C8B-B14F-4D97-AF65-F5344CB8AC3E}">
        <p14:creationId xmlns:p14="http://schemas.microsoft.com/office/powerpoint/2010/main" val="270543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C2EF2C-66D7-01E5-8F04-547AF8F04FF4}"/>
              </a:ext>
            </a:extLst>
          </p:cNvPr>
          <p:cNvSpPr>
            <a:spLocks noGrp="1"/>
          </p:cNvSpPr>
          <p:nvPr>
            <p:ph type="title"/>
          </p:nvPr>
        </p:nvSpPr>
        <p:spPr/>
        <p:txBody>
          <a:bodyPr/>
          <a:lstStyle/>
          <a:p>
            <a:r>
              <a:rPr lang="en-US" sz="3200" dirty="0"/>
              <a:t>7 Reasons why a Board should assess its performance</a:t>
            </a:r>
          </a:p>
        </p:txBody>
      </p:sp>
      <p:sp>
        <p:nvSpPr>
          <p:cNvPr id="7" name="Content Placeholder 6">
            <a:extLst>
              <a:ext uri="{FF2B5EF4-FFF2-40B4-BE49-F238E27FC236}">
                <a16:creationId xmlns:a16="http://schemas.microsoft.com/office/drawing/2014/main" id="{6578A5E2-5A81-A549-8436-798CF957D04F}"/>
              </a:ext>
            </a:extLst>
          </p:cNvPr>
          <p:cNvSpPr>
            <a:spLocks noGrp="1"/>
          </p:cNvSpPr>
          <p:nvPr>
            <p:ph idx="1"/>
          </p:nvPr>
        </p:nvSpPr>
        <p:spPr>
          <a:xfrm>
            <a:off x="609600" y="1134534"/>
            <a:ext cx="10972800" cy="3836711"/>
          </a:xfrm>
        </p:spPr>
        <p:txBody>
          <a:bodyPr/>
          <a:lstStyle/>
          <a:p>
            <a:pPr marL="457200" indent="-457200">
              <a:buFont typeface="+mj-lt"/>
              <a:buAutoNum type="arabicPeriod"/>
            </a:pPr>
            <a:r>
              <a:rPr lang="en-US" sz="2800" dirty="0"/>
              <a:t>Improved Board performance</a:t>
            </a:r>
          </a:p>
          <a:p>
            <a:pPr marL="457200" indent="-457200">
              <a:buFont typeface="+mj-lt"/>
              <a:buAutoNum type="arabicPeriod"/>
            </a:pPr>
            <a:r>
              <a:rPr lang="en-US" sz="2800" dirty="0"/>
              <a:t>Increased accountability</a:t>
            </a:r>
          </a:p>
          <a:p>
            <a:pPr marL="457200" indent="-457200">
              <a:buFont typeface="+mj-lt"/>
              <a:buAutoNum type="arabicPeriod"/>
            </a:pPr>
            <a:r>
              <a:rPr lang="en-US" sz="2800" dirty="0"/>
              <a:t>Better risk management</a:t>
            </a:r>
          </a:p>
          <a:p>
            <a:pPr marL="457200" indent="-457200">
              <a:buFont typeface="+mj-lt"/>
              <a:buAutoNum type="arabicPeriod"/>
            </a:pPr>
            <a:r>
              <a:rPr lang="en-US" sz="2800" dirty="0"/>
              <a:t>Builds organizational collaboration</a:t>
            </a:r>
          </a:p>
          <a:p>
            <a:pPr marL="457200" indent="-457200">
              <a:buFont typeface="+mj-lt"/>
              <a:buAutoNum type="arabicPeriod"/>
            </a:pPr>
            <a:r>
              <a:rPr lang="en-US" sz="2800" dirty="0"/>
              <a:t>Better decision making</a:t>
            </a:r>
          </a:p>
          <a:p>
            <a:pPr marL="457200" indent="-457200">
              <a:buFont typeface="+mj-lt"/>
              <a:buAutoNum type="arabicPeriod"/>
            </a:pPr>
            <a:r>
              <a:rPr lang="en-US" sz="2800" dirty="0"/>
              <a:t>Increased transparency</a:t>
            </a:r>
          </a:p>
          <a:p>
            <a:pPr marL="457200" indent="-457200">
              <a:buFont typeface="+mj-lt"/>
              <a:buAutoNum type="arabicPeriod"/>
            </a:pPr>
            <a:r>
              <a:rPr lang="en-US" sz="2800" dirty="0"/>
              <a:t>Improved Boardroom equity</a:t>
            </a:r>
          </a:p>
          <a:p>
            <a:pPr marL="457200" indent="-457200">
              <a:buFont typeface="+mj-lt"/>
              <a:buAutoNum type="arabicPeriod"/>
            </a:pPr>
            <a:endParaRPr lang="en-US" sz="2100" dirty="0"/>
          </a:p>
        </p:txBody>
      </p:sp>
      <p:sp>
        <p:nvSpPr>
          <p:cNvPr id="4" name="Date Placeholder 3">
            <a:extLst>
              <a:ext uri="{FF2B5EF4-FFF2-40B4-BE49-F238E27FC236}">
                <a16:creationId xmlns:a16="http://schemas.microsoft.com/office/drawing/2014/main" id="{9938DF16-E385-8889-929A-E858022D4751}"/>
              </a:ext>
            </a:extLst>
          </p:cNvPr>
          <p:cNvSpPr>
            <a:spLocks noGrp="1"/>
          </p:cNvSpPr>
          <p:nvPr>
            <p:ph type="dt" sz="half" idx="2"/>
          </p:nvPr>
        </p:nvSpPr>
        <p:spPr/>
        <p:txBody>
          <a:bodyPr/>
          <a:lstStyle/>
          <a:p>
            <a:fld id="{945F9967-D669-2044-B7A4-59105BC695C9}" type="datetime4">
              <a:rPr lang="en-US" smtClean="0"/>
              <a:t>January 25, 2024</a:t>
            </a:fld>
            <a:endParaRPr lang="en-US" dirty="0"/>
          </a:p>
        </p:txBody>
      </p:sp>
      <p:sp>
        <p:nvSpPr>
          <p:cNvPr id="5" name="Slide Number Placeholder 4">
            <a:extLst>
              <a:ext uri="{FF2B5EF4-FFF2-40B4-BE49-F238E27FC236}">
                <a16:creationId xmlns:a16="http://schemas.microsoft.com/office/drawing/2014/main" id="{B756652B-1E26-A473-A831-51C0522F1835}"/>
              </a:ext>
            </a:extLst>
          </p:cNvPr>
          <p:cNvSpPr>
            <a:spLocks noGrp="1"/>
          </p:cNvSpPr>
          <p:nvPr>
            <p:ph type="sldNum" sz="quarter" idx="4"/>
          </p:nvPr>
        </p:nvSpPr>
        <p:spPr/>
        <p:txBody>
          <a:bodyPr/>
          <a:lstStyle/>
          <a:p>
            <a:fld id="{287F944C-6315-6042-840E-B3BFFC821D31}" type="slidenum">
              <a:rPr lang="en-US" smtClean="0"/>
              <a:pPr/>
              <a:t>11</a:t>
            </a:fld>
            <a:endParaRPr lang="en-US" dirty="0"/>
          </a:p>
        </p:txBody>
      </p:sp>
    </p:spTree>
    <p:extLst>
      <p:ext uri="{BB962C8B-B14F-4D97-AF65-F5344CB8AC3E}">
        <p14:creationId xmlns:p14="http://schemas.microsoft.com/office/powerpoint/2010/main" val="345415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1DE2-C918-AD50-1171-52351857A33B}"/>
              </a:ext>
            </a:extLst>
          </p:cNvPr>
          <p:cNvSpPr>
            <a:spLocks noGrp="1"/>
          </p:cNvSpPr>
          <p:nvPr>
            <p:ph type="title"/>
          </p:nvPr>
        </p:nvSpPr>
        <p:spPr/>
        <p:txBody>
          <a:bodyPr/>
          <a:lstStyle/>
          <a:p>
            <a:r>
              <a:rPr lang="en-US" sz="3200" dirty="0"/>
              <a:t>Next Steps in the Board Self-Assessment Process</a:t>
            </a:r>
          </a:p>
        </p:txBody>
      </p:sp>
      <p:sp>
        <p:nvSpPr>
          <p:cNvPr id="3" name="Content Placeholder 2">
            <a:extLst>
              <a:ext uri="{FF2B5EF4-FFF2-40B4-BE49-F238E27FC236}">
                <a16:creationId xmlns:a16="http://schemas.microsoft.com/office/drawing/2014/main" id="{4B4D2F15-EB90-86D1-06E3-30261D704CE2}"/>
              </a:ext>
            </a:extLst>
          </p:cNvPr>
          <p:cNvSpPr>
            <a:spLocks noGrp="1"/>
          </p:cNvSpPr>
          <p:nvPr>
            <p:ph idx="1"/>
          </p:nvPr>
        </p:nvSpPr>
        <p:spPr/>
        <p:txBody>
          <a:bodyPr/>
          <a:lstStyle/>
          <a:p>
            <a:pPr marL="457200" indent="-457200">
              <a:buFont typeface="+mj-lt"/>
              <a:buAutoNum type="arabicPeriod"/>
            </a:pPr>
            <a:r>
              <a:rPr lang="en-US" sz="2800" dirty="0"/>
              <a:t>Executive Committee will serve as the “Board Self-Assessment Committee”</a:t>
            </a:r>
          </a:p>
          <a:p>
            <a:pPr marL="457200" indent="-457200">
              <a:buFont typeface="+mj-lt"/>
              <a:buAutoNum type="arabicPeriod"/>
            </a:pPr>
            <a:r>
              <a:rPr lang="en-US" sz="2800" dirty="0"/>
              <a:t>Analyzing results</a:t>
            </a:r>
          </a:p>
          <a:p>
            <a:pPr marL="457200" indent="-457200">
              <a:buFont typeface="+mj-lt"/>
              <a:buAutoNum type="arabicPeriod" startAt="3"/>
            </a:pPr>
            <a:r>
              <a:rPr lang="en-US" sz="2800" dirty="0"/>
              <a:t>Finalizing the 3-5 areas that need strengthening or attention</a:t>
            </a:r>
          </a:p>
          <a:p>
            <a:pPr marL="457200" indent="-457200">
              <a:buFont typeface="+mj-lt"/>
              <a:buAutoNum type="arabicPeriod"/>
            </a:pPr>
            <a:endParaRPr lang="en-US" sz="2400" dirty="0"/>
          </a:p>
        </p:txBody>
      </p:sp>
      <p:sp>
        <p:nvSpPr>
          <p:cNvPr id="4" name="Date Placeholder 3">
            <a:extLst>
              <a:ext uri="{FF2B5EF4-FFF2-40B4-BE49-F238E27FC236}">
                <a16:creationId xmlns:a16="http://schemas.microsoft.com/office/drawing/2014/main" id="{97959C74-47A4-8EFF-10A4-AE034816594C}"/>
              </a:ext>
            </a:extLst>
          </p:cNvPr>
          <p:cNvSpPr>
            <a:spLocks noGrp="1"/>
          </p:cNvSpPr>
          <p:nvPr>
            <p:ph type="dt" sz="half" idx="2"/>
          </p:nvPr>
        </p:nvSpPr>
        <p:spPr/>
        <p:txBody>
          <a:bodyPr/>
          <a:lstStyle/>
          <a:p>
            <a:fld id="{3F31F71A-E9C9-B742-924C-D0085507C1B1}" type="datetime4">
              <a:rPr lang="en-US" smtClean="0"/>
              <a:t>January 25, 2024</a:t>
            </a:fld>
            <a:endParaRPr lang="en-US" dirty="0"/>
          </a:p>
        </p:txBody>
      </p:sp>
      <p:sp>
        <p:nvSpPr>
          <p:cNvPr id="5" name="Slide Number Placeholder 4">
            <a:extLst>
              <a:ext uri="{FF2B5EF4-FFF2-40B4-BE49-F238E27FC236}">
                <a16:creationId xmlns:a16="http://schemas.microsoft.com/office/drawing/2014/main" id="{580391BE-F1B3-E93D-88B6-91BDEA8DCD9F}"/>
              </a:ext>
            </a:extLst>
          </p:cNvPr>
          <p:cNvSpPr>
            <a:spLocks noGrp="1"/>
          </p:cNvSpPr>
          <p:nvPr>
            <p:ph type="sldNum" sz="quarter" idx="4"/>
          </p:nvPr>
        </p:nvSpPr>
        <p:spPr/>
        <p:txBody>
          <a:bodyPr/>
          <a:lstStyle/>
          <a:p>
            <a:fld id="{287F944C-6315-6042-840E-B3BFFC821D31}" type="slidenum">
              <a:rPr lang="en-US" smtClean="0"/>
              <a:pPr/>
              <a:t>12</a:t>
            </a:fld>
            <a:endParaRPr lang="en-US" dirty="0"/>
          </a:p>
        </p:txBody>
      </p:sp>
    </p:spTree>
    <p:extLst>
      <p:ext uri="{BB962C8B-B14F-4D97-AF65-F5344CB8AC3E}">
        <p14:creationId xmlns:p14="http://schemas.microsoft.com/office/powerpoint/2010/main" val="420895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0000-FD62-9D72-2BFA-81AAC91A7EEF}"/>
              </a:ext>
            </a:extLst>
          </p:cNvPr>
          <p:cNvSpPr>
            <a:spLocks noGrp="1"/>
          </p:cNvSpPr>
          <p:nvPr>
            <p:ph type="title"/>
          </p:nvPr>
        </p:nvSpPr>
        <p:spPr/>
        <p:txBody>
          <a:bodyPr/>
          <a:lstStyle/>
          <a:p>
            <a:pPr algn="ctr">
              <a:lnSpc>
                <a:spcPct val="108000"/>
              </a:lnSpc>
            </a:pPr>
            <a:r>
              <a:rPr lang="en-US" sz="3300" dirty="0"/>
              <a:t>Reflections on the Jan. 18 Fiscal Sponsorship Presentation</a:t>
            </a:r>
            <a:br>
              <a:rPr lang="en-US" sz="3300" dirty="0"/>
            </a:br>
            <a:endParaRPr lang="en-US" sz="3300" dirty="0"/>
          </a:p>
        </p:txBody>
      </p:sp>
      <p:sp>
        <p:nvSpPr>
          <p:cNvPr id="3" name="Text Placeholder 2">
            <a:extLst>
              <a:ext uri="{FF2B5EF4-FFF2-40B4-BE49-F238E27FC236}">
                <a16:creationId xmlns:a16="http://schemas.microsoft.com/office/drawing/2014/main" id="{25697435-F2D3-1E4E-5390-76F2F39114B3}"/>
              </a:ext>
            </a:extLst>
          </p:cNvPr>
          <p:cNvSpPr>
            <a:spLocks noGrp="1"/>
          </p:cNvSpPr>
          <p:nvPr>
            <p:ph type="body" idx="1"/>
          </p:nvPr>
        </p:nvSpPr>
        <p:spPr>
          <a:xfrm>
            <a:off x="592668" y="2886004"/>
            <a:ext cx="10966792" cy="1500187"/>
          </a:xfrm>
        </p:spPr>
        <p:txBody>
          <a:bodyPr/>
          <a:lstStyle/>
          <a:p>
            <a:pPr algn="ctr"/>
            <a:r>
              <a:rPr lang="en-US" sz="2400" dirty="0">
                <a:latin typeface="Georgia" panose="02040502050405020303" pitchFamily="18" charset="0"/>
              </a:rPr>
              <a:t>What are your thoughts about the presentation?</a:t>
            </a:r>
          </a:p>
          <a:p>
            <a:pPr algn="ctr"/>
            <a:r>
              <a:rPr lang="en-US" sz="2400" dirty="0">
                <a:latin typeface="Georgia" panose="02040502050405020303" pitchFamily="18" charset="0"/>
              </a:rPr>
              <a:t>The decision tree?</a:t>
            </a:r>
          </a:p>
        </p:txBody>
      </p:sp>
      <p:sp>
        <p:nvSpPr>
          <p:cNvPr id="4" name="Date Placeholder 3">
            <a:extLst>
              <a:ext uri="{FF2B5EF4-FFF2-40B4-BE49-F238E27FC236}">
                <a16:creationId xmlns:a16="http://schemas.microsoft.com/office/drawing/2014/main" id="{3E5EB934-AA67-0EF2-403C-1F191F18837C}"/>
              </a:ext>
            </a:extLst>
          </p:cNvPr>
          <p:cNvSpPr>
            <a:spLocks noGrp="1"/>
          </p:cNvSpPr>
          <p:nvPr>
            <p:ph type="dt" sz="half" idx="2"/>
          </p:nvPr>
        </p:nvSpPr>
        <p:spPr/>
        <p:txBody>
          <a:bodyPr/>
          <a:lstStyle/>
          <a:p>
            <a:fld id="{945F9967-D669-2044-B7A4-59105BC695C9}" type="datetime4">
              <a:rPr lang="en-US" smtClean="0"/>
              <a:t>January 25, 2024</a:t>
            </a:fld>
            <a:endParaRPr lang="en-US" dirty="0"/>
          </a:p>
        </p:txBody>
      </p:sp>
      <p:sp>
        <p:nvSpPr>
          <p:cNvPr id="5" name="Slide Number Placeholder 4">
            <a:extLst>
              <a:ext uri="{FF2B5EF4-FFF2-40B4-BE49-F238E27FC236}">
                <a16:creationId xmlns:a16="http://schemas.microsoft.com/office/drawing/2014/main" id="{48CD5ED4-66DC-28D0-7222-75439C585A63}"/>
              </a:ext>
            </a:extLst>
          </p:cNvPr>
          <p:cNvSpPr>
            <a:spLocks noGrp="1"/>
          </p:cNvSpPr>
          <p:nvPr>
            <p:ph type="sldNum" sz="quarter" idx="4"/>
          </p:nvPr>
        </p:nvSpPr>
        <p:spPr/>
        <p:txBody>
          <a:bodyPr/>
          <a:lstStyle/>
          <a:p>
            <a:fld id="{287F944C-6315-6042-840E-B3BFFC821D31}" type="slidenum">
              <a:rPr lang="en-US" smtClean="0"/>
              <a:pPr/>
              <a:t>13</a:t>
            </a:fld>
            <a:endParaRPr lang="en-US" dirty="0"/>
          </a:p>
        </p:txBody>
      </p:sp>
    </p:spTree>
    <p:extLst>
      <p:ext uri="{BB962C8B-B14F-4D97-AF65-F5344CB8AC3E}">
        <p14:creationId xmlns:p14="http://schemas.microsoft.com/office/powerpoint/2010/main" val="168458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2F1828-6773-6D93-6D87-CE61C222C821}"/>
              </a:ext>
            </a:extLst>
          </p:cNvPr>
          <p:cNvSpPr>
            <a:spLocks noGrp="1"/>
          </p:cNvSpPr>
          <p:nvPr>
            <p:ph type="title"/>
          </p:nvPr>
        </p:nvSpPr>
        <p:spPr>
          <a:xfrm>
            <a:off x="609600" y="581255"/>
            <a:ext cx="10972800" cy="853613"/>
          </a:xfrm>
        </p:spPr>
        <p:txBody>
          <a:bodyPr/>
          <a:lstStyle/>
          <a:p>
            <a:pPr>
              <a:lnSpc>
                <a:spcPct val="108000"/>
              </a:lnSpc>
            </a:pPr>
            <a:br>
              <a:rPr kumimoji="0" lang="en-US" sz="3200" b="0" i="0" u="none" strike="noStrike" kern="1200" cap="none" spc="0" normalizeH="0" baseline="0" noProof="0" dirty="0">
                <a:ln>
                  <a:noFill/>
                </a:ln>
                <a:solidFill>
                  <a:srgbClr val="4D4D4D"/>
                </a:solidFill>
                <a:effectLst/>
                <a:uLnTx/>
                <a:uFillTx/>
                <a:latin typeface="+mn-lt"/>
                <a:cs typeface="Arial" panose="020B0604020202020204" pitchFamily="34" charset="0"/>
              </a:rPr>
            </a:br>
            <a:r>
              <a:rPr kumimoji="0" lang="en-US" sz="2800" b="0" i="0" u="none" strike="noStrike" kern="1200" cap="none" spc="0" normalizeH="0" baseline="0" noProof="0" dirty="0">
                <a:ln>
                  <a:noFill/>
                </a:ln>
                <a:solidFill>
                  <a:srgbClr val="4D4D4D"/>
                </a:solidFill>
                <a:effectLst/>
                <a:uLnTx/>
                <a:uFillTx/>
                <a:latin typeface="+mn-lt"/>
                <a:cs typeface="Arial" panose="020B0604020202020204" pitchFamily="34" charset="0"/>
              </a:rPr>
              <a:t>Maximize Financial Capital:  Increase and leverage diverse funding to expand behavioral health services and system building</a:t>
            </a:r>
            <a:br>
              <a:rPr kumimoji="0" lang="en-US" sz="2400" b="0" i="0" u="none" strike="noStrike" kern="1200" cap="none" spc="0" normalizeH="0" baseline="0" noProof="0" dirty="0">
                <a:ln>
                  <a:noFill/>
                </a:ln>
                <a:solidFill>
                  <a:srgbClr val="4D4D4D"/>
                </a:solidFill>
                <a:effectLst/>
                <a:uLnTx/>
                <a:uFillTx/>
                <a:latin typeface="Arial" panose="020B0604020202020204" pitchFamily="34" charset="0"/>
                <a:cs typeface="Arial" panose="020B0604020202020204" pitchFamily="34" charset="0"/>
              </a:rPr>
            </a:br>
            <a:endParaRPr lang="en-US" dirty="0"/>
          </a:p>
        </p:txBody>
      </p:sp>
      <p:graphicFrame>
        <p:nvGraphicFramePr>
          <p:cNvPr id="13" name="Content Placeholder 12">
            <a:extLst>
              <a:ext uri="{FF2B5EF4-FFF2-40B4-BE49-F238E27FC236}">
                <a16:creationId xmlns:a16="http://schemas.microsoft.com/office/drawing/2014/main" id="{437B4516-2AE8-65A3-9476-320D50AEAA89}"/>
              </a:ext>
            </a:extLst>
          </p:cNvPr>
          <p:cNvGraphicFramePr>
            <a:graphicFrameLocks noGrp="1"/>
          </p:cNvGraphicFramePr>
          <p:nvPr>
            <p:ph idx="1"/>
            <p:extLst>
              <p:ext uri="{D42A27DB-BD31-4B8C-83A1-F6EECF244321}">
                <p14:modId xmlns:p14="http://schemas.microsoft.com/office/powerpoint/2010/main" val="2579919327"/>
              </p:ext>
            </p:extLst>
          </p:nvPr>
        </p:nvGraphicFramePr>
        <p:xfrm>
          <a:off x="609600" y="1135063"/>
          <a:ext cx="10972800" cy="5141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33D7C31F-0BD4-48D8-A417-A18A8CCF6FB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7F944C-6315-6042-840E-B3BFFC821D31}" type="slidenum">
              <a:rPr kumimoji="0" lang="en-US" sz="825" b="0" i="0" u="none" strike="noStrike" kern="1200" cap="none" spc="0" normalizeH="0" baseline="0" noProof="0" smtClean="0">
                <a:ln>
                  <a:noFill/>
                </a:ln>
                <a:solidFill>
                  <a:srgbClr val="777877"/>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25" b="0" i="0" u="none" strike="noStrike" kern="1200" cap="none" spc="0" normalizeH="0" baseline="0" noProof="0" dirty="0">
              <a:ln>
                <a:noFill/>
              </a:ln>
              <a:solidFill>
                <a:srgbClr val="777877"/>
              </a:solidFill>
              <a:effectLst/>
              <a:uLnTx/>
              <a:uFillTx/>
              <a:latin typeface="Arial"/>
              <a:ea typeface="+mn-ea"/>
              <a:cs typeface="Arial"/>
            </a:endParaRPr>
          </a:p>
        </p:txBody>
      </p:sp>
    </p:spTree>
    <p:extLst>
      <p:ext uri="{BB962C8B-B14F-4D97-AF65-F5344CB8AC3E}">
        <p14:creationId xmlns:p14="http://schemas.microsoft.com/office/powerpoint/2010/main" val="308981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38736B-E958-F887-6382-911809FF8639}"/>
              </a:ext>
            </a:extLst>
          </p:cNvPr>
          <p:cNvSpPr>
            <a:spLocks noGrp="1"/>
          </p:cNvSpPr>
          <p:nvPr>
            <p:ph type="sldNum" sz="quarter" idx="12"/>
          </p:nvPr>
        </p:nvSpPr>
        <p:spPr/>
        <p:txBody>
          <a:bodyPr/>
          <a:lstStyle/>
          <a:p>
            <a:fld id="{287F944C-6315-6042-840E-B3BFFC821D31}" type="slidenum">
              <a:rPr lang="en-US" smtClean="0"/>
              <a:pPr/>
              <a:t>15</a:t>
            </a:fld>
            <a:endParaRPr lang="en-US" dirty="0"/>
          </a:p>
        </p:txBody>
      </p:sp>
      <p:pic>
        <p:nvPicPr>
          <p:cNvPr id="4" name="Picture 3">
            <a:extLst>
              <a:ext uri="{FF2B5EF4-FFF2-40B4-BE49-F238E27FC236}">
                <a16:creationId xmlns:a16="http://schemas.microsoft.com/office/drawing/2014/main" id="{44FB73CC-3B63-2BE9-5DBA-3ED07AE3EFE2}"/>
              </a:ext>
            </a:extLst>
          </p:cNvPr>
          <p:cNvPicPr>
            <a:picLocks noChangeAspect="1"/>
          </p:cNvPicPr>
          <p:nvPr/>
        </p:nvPicPr>
        <p:blipFill>
          <a:blip r:embed="rId2"/>
          <a:stretch>
            <a:fillRect/>
          </a:stretch>
        </p:blipFill>
        <p:spPr>
          <a:xfrm>
            <a:off x="1172190" y="167095"/>
            <a:ext cx="9847619" cy="6523809"/>
          </a:xfrm>
          <a:prstGeom prst="rect">
            <a:avLst/>
          </a:prstGeom>
        </p:spPr>
      </p:pic>
    </p:spTree>
    <p:extLst>
      <p:ext uri="{BB962C8B-B14F-4D97-AF65-F5344CB8AC3E}">
        <p14:creationId xmlns:p14="http://schemas.microsoft.com/office/powerpoint/2010/main" val="1511890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6271FE-41ED-3ABC-A962-805A2B7D2682}"/>
              </a:ext>
            </a:extLst>
          </p:cNvPr>
          <p:cNvSpPr>
            <a:spLocks noGrp="1"/>
          </p:cNvSpPr>
          <p:nvPr>
            <p:ph type="title"/>
          </p:nvPr>
        </p:nvSpPr>
        <p:spPr/>
        <p:txBody>
          <a:bodyPr/>
          <a:lstStyle/>
          <a:p>
            <a:r>
              <a:rPr lang="en-US" sz="3200" dirty="0"/>
              <a:t>Vision, Mission, Values</a:t>
            </a:r>
          </a:p>
        </p:txBody>
      </p:sp>
      <p:sp>
        <p:nvSpPr>
          <p:cNvPr id="5" name="Content Placeholder 4">
            <a:extLst>
              <a:ext uri="{FF2B5EF4-FFF2-40B4-BE49-F238E27FC236}">
                <a16:creationId xmlns:a16="http://schemas.microsoft.com/office/drawing/2014/main" id="{BABA2C57-44C4-93BC-C371-9849BBF544E4}"/>
              </a:ext>
            </a:extLst>
          </p:cNvPr>
          <p:cNvSpPr>
            <a:spLocks noGrp="1"/>
          </p:cNvSpPr>
          <p:nvPr>
            <p:ph sz="half" idx="1"/>
          </p:nvPr>
        </p:nvSpPr>
        <p:spPr>
          <a:xfrm>
            <a:off x="609600" y="1130303"/>
            <a:ext cx="7315200" cy="5003182"/>
          </a:xfrm>
        </p:spPr>
        <p:txBody>
          <a:bodyPr/>
          <a:lstStyle/>
          <a:p>
            <a:pPr marL="0" indent="0" algn="ctr">
              <a:lnSpc>
                <a:spcPct val="108000"/>
              </a:lnSpc>
              <a:spcBef>
                <a:spcPts val="0"/>
              </a:spcBef>
              <a:buNone/>
            </a:pPr>
            <a:r>
              <a:rPr lang="en-US" sz="1800" dirty="0">
                <a:latin typeface="+mn-lt"/>
              </a:rPr>
              <a:t>MHB’s </a:t>
            </a:r>
            <a:r>
              <a:rPr lang="en-US" sz="1800" b="1" dirty="0">
                <a:solidFill>
                  <a:schemeClr val="accent1"/>
                </a:solidFill>
                <a:latin typeface="+mn-lt"/>
              </a:rPr>
              <a:t>vision</a:t>
            </a:r>
            <a:r>
              <a:rPr lang="en-US" sz="1800" dirty="0">
                <a:latin typeface="+mn-lt"/>
              </a:rPr>
              <a:t> is to be a strategic visionary leader investing in and strengthening an integrated system of social, behavioral, and physical health services to build an equitable, thriving community.</a:t>
            </a:r>
          </a:p>
          <a:p>
            <a:pPr marL="0" indent="0" algn="ctr">
              <a:buNone/>
            </a:pPr>
            <a:endParaRPr lang="en-US" sz="1800" dirty="0">
              <a:latin typeface="+mn-lt"/>
            </a:endParaRPr>
          </a:p>
          <a:p>
            <a:pPr marL="0" indent="0" algn="ctr">
              <a:lnSpc>
                <a:spcPct val="108000"/>
              </a:lnSpc>
              <a:spcBef>
                <a:spcPts val="0"/>
              </a:spcBef>
              <a:buNone/>
            </a:pPr>
            <a:r>
              <a:rPr lang="en-US" sz="1800" dirty="0">
                <a:latin typeface="+mn-lt"/>
              </a:rPr>
              <a:t>We’re on a </a:t>
            </a:r>
            <a:r>
              <a:rPr lang="en-US" sz="1800" b="1" dirty="0">
                <a:solidFill>
                  <a:schemeClr val="accent1"/>
                </a:solidFill>
                <a:latin typeface="+mn-lt"/>
              </a:rPr>
              <a:t>mission</a:t>
            </a:r>
            <a:r>
              <a:rPr lang="en-US" sz="1800" dirty="0">
                <a:solidFill>
                  <a:schemeClr val="accent1"/>
                </a:solidFill>
                <a:latin typeface="+mn-lt"/>
              </a:rPr>
              <a:t> </a:t>
            </a:r>
            <a:r>
              <a:rPr lang="en-US" sz="1800" dirty="0">
                <a:latin typeface="+mn-lt"/>
              </a:rPr>
              <a:t>to improve the quality of life for city residents </a:t>
            </a:r>
          </a:p>
          <a:p>
            <a:pPr marL="0" indent="0" algn="ctr">
              <a:lnSpc>
                <a:spcPct val="108000"/>
              </a:lnSpc>
              <a:spcBef>
                <a:spcPts val="0"/>
              </a:spcBef>
              <a:buNone/>
            </a:pPr>
            <a:r>
              <a:rPr lang="en-US" sz="1800" dirty="0">
                <a:latin typeface="+mn-lt"/>
              </a:rPr>
              <a:t>by investing and participating in a coordinated system of social, behavioral, and physical health services aligned with </a:t>
            </a:r>
          </a:p>
          <a:p>
            <a:pPr marL="0" indent="0" algn="ctr">
              <a:lnSpc>
                <a:spcPct val="108000"/>
              </a:lnSpc>
              <a:spcBef>
                <a:spcPts val="0"/>
              </a:spcBef>
              <a:buNone/>
            </a:pPr>
            <a:r>
              <a:rPr lang="en-US" sz="1800" dirty="0">
                <a:latin typeface="+mn-lt"/>
              </a:rPr>
              <a:t>community priorities.</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1800" b="1" u="none" strike="noStrike" kern="1200" cap="none" spc="0" normalizeH="0" baseline="0" noProof="0" dirty="0">
              <a:ln>
                <a:noFill/>
              </a:ln>
              <a:solidFill>
                <a:srgbClr val="A05DBB"/>
              </a:solidFill>
              <a:effectLst/>
              <a:uLnTx/>
              <a:uFillTx/>
              <a:latin typeface="+mn-lt"/>
              <a:ea typeface="+mn-ea"/>
              <a:cs typeface="Arial" panose="020B0604020202020204" pitchFamily="34" charset="0"/>
            </a:endParaRP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A05DBB"/>
                </a:solidFill>
                <a:effectLst/>
                <a:uLnTx/>
                <a:uFillTx/>
                <a:latin typeface="+mn-lt"/>
                <a:ea typeface="+mn-ea"/>
                <a:cs typeface="Arial" panose="020B0604020202020204" pitchFamily="34" charset="0"/>
              </a:rPr>
              <a:t>Values</a:t>
            </a: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3B3B3B"/>
                </a:solidFill>
                <a:effectLst/>
                <a:uLnTx/>
                <a:uFillTx/>
                <a:latin typeface="+mn-lt"/>
                <a:ea typeface="+mn-ea"/>
                <a:cs typeface="Arial" panose="020B0604020202020204" pitchFamily="34" charset="0"/>
              </a:rPr>
              <a:t>Stewardship and Accountability</a:t>
            </a: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3B3B3B"/>
                </a:solidFill>
                <a:effectLst/>
                <a:uLnTx/>
                <a:uFillTx/>
                <a:latin typeface="+mn-lt"/>
                <a:ea typeface="+mn-ea"/>
                <a:cs typeface="Arial" panose="020B0604020202020204" pitchFamily="34" charset="0"/>
              </a:rPr>
              <a:t>Person-Centered</a:t>
            </a: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3B3B3B"/>
                </a:solidFill>
                <a:effectLst/>
                <a:uLnTx/>
                <a:uFillTx/>
                <a:latin typeface="+mn-lt"/>
                <a:ea typeface="+mn-ea"/>
                <a:cs typeface="Arial" panose="020B0604020202020204" pitchFamily="34" charset="0"/>
              </a:rPr>
              <a:t>Collaborative Leadership </a:t>
            </a: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3B3B3B"/>
                </a:solidFill>
                <a:effectLst/>
                <a:uLnTx/>
                <a:uFillTx/>
                <a:latin typeface="+mn-lt"/>
                <a:ea typeface="+mn-ea"/>
                <a:cs typeface="Arial" panose="020B0604020202020204" pitchFamily="34" charset="0"/>
              </a:rPr>
              <a:t>                   Excellence			</a:t>
            </a: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3B3B3B"/>
                </a:solidFill>
                <a:effectLst/>
                <a:uLnTx/>
                <a:uFillTx/>
                <a:latin typeface="+mn-lt"/>
                <a:ea typeface="+mn-ea"/>
                <a:cs typeface="Arial" panose="020B0604020202020204" pitchFamily="34" charset="0"/>
              </a:rPr>
              <a:t>     Effectiveness through Learning	                                           </a:t>
            </a:r>
          </a:p>
          <a:p>
            <a:pPr marL="0" marR="0" lvl="0" indent="0" algn="ctr" defTabSz="457200" rtl="0" eaLnBrk="1" fontAlgn="auto" latinLnBrk="0" hangingPunct="1">
              <a:lnSpc>
                <a:spcPct val="108000"/>
              </a:lnSpc>
              <a:spcBef>
                <a:spcPts val="0"/>
              </a:spcBef>
              <a:spcAft>
                <a:spcPts val="0"/>
              </a:spcAft>
              <a:buClrTx/>
              <a:buSzTx/>
              <a:buFontTx/>
              <a:buNone/>
              <a:tabLst/>
              <a:defRPr/>
            </a:pPr>
            <a:r>
              <a:rPr kumimoji="0" lang="en-US" sz="1800" b="0" u="none" strike="noStrike" kern="1200" cap="none" spc="0" normalizeH="0" baseline="0" noProof="0" dirty="0">
                <a:ln>
                  <a:noFill/>
                </a:ln>
                <a:solidFill>
                  <a:srgbClr val="3B3B3B"/>
                </a:solidFill>
                <a:effectLst/>
                <a:uLnTx/>
                <a:uFillTx/>
                <a:latin typeface="+mn-lt"/>
                <a:ea typeface="+mn-ea"/>
                <a:cs typeface="Arial" panose="020B0604020202020204" pitchFamily="34" charset="0"/>
              </a:rPr>
              <a:t>Measurable Impact</a:t>
            </a:r>
          </a:p>
          <a:p>
            <a:pPr marL="0" indent="0">
              <a:buNone/>
            </a:pPr>
            <a:endParaRPr lang="en-US" sz="1800" i="1" dirty="0"/>
          </a:p>
          <a:p>
            <a:endParaRPr lang="en-US" dirty="0"/>
          </a:p>
        </p:txBody>
      </p:sp>
      <p:pic>
        <p:nvPicPr>
          <p:cNvPr id="8" name="Picture 7">
            <a:extLst>
              <a:ext uri="{FF2B5EF4-FFF2-40B4-BE49-F238E27FC236}">
                <a16:creationId xmlns:a16="http://schemas.microsoft.com/office/drawing/2014/main" id="{37B16802-FBA8-DBF9-98E3-83E4C152F2AB}"/>
              </a:ext>
            </a:extLst>
          </p:cNvPr>
          <p:cNvPicPr>
            <a:picLocks noChangeAspect="1"/>
          </p:cNvPicPr>
          <p:nvPr/>
        </p:nvPicPr>
        <p:blipFill>
          <a:blip r:embed="rId2"/>
          <a:stretch>
            <a:fillRect/>
          </a:stretch>
        </p:blipFill>
        <p:spPr>
          <a:xfrm>
            <a:off x="8035846" y="1145495"/>
            <a:ext cx="3536542" cy="4715389"/>
          </a:xfrm>
          <a:prstGeom prst="rect">
            <a:avLst/>
          </a:prstGeom>
        </p:spPr>
      </p:pic>
      <p:sp>
        <p:nvSpPr>
          <p:cNvPr id="9" name="TextBox 8">
            <a:extLst>
              <a:ext uri="{FF2B5EF4-FFF2-40B4-BE49-F238E27FC236}">
                <a16:creationId xmlns:a16="http://schemas.microsoft.com/office/drawing/2014/main" id="{10904918-87FE-1E58-970B-58EEBEDA3702}"/>
              </a:ext>
            </a:extLst>
          </p:cNvPr>
          <p:cNvSpPr txBox="1"/>
          <p:nvPr/>
        </p:nvSpPr>
        <p:spPr>
          <a:xfrm>
            <a:off x="8962946" y="5918041"/>
            <a:ext cx="1965603"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777877"/>
                </a:solidFill>
                <a:effectLst/>
                <a:uLnTx/>
                <a:uFillTx/>
                <a:latin typeface="Georgia"/>
                <a:ea typeface="+mn-ea"/>
                <a:cs typeface="+mn-cs"/>
              </a:rPr>
              <a:t>Photo image from Architectural Digest</a:t>
            </a:r>
          </a:p>
        </p:txBody>
      </p:sp>
    </p:spTree>
    <p:extLst>
      <p:ext uri="{BB962C8B-B14F-4D97-AF65-F5344CB8AC3E}">
        <p14:creationId xmlns:p14="http://schemas.microsoft.com/office/powerpoint/2010/main" val="329073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412F-DEDF-FB1B-97F5-AFFB5A43E969}"/>
              </a:ext>
            </a:extLst>
          </p:cNvPr>
          <p:cNvSpPr>
            <a:spLocks noGrp="1"/>
          </p:cNvSpPr>
          <p:nvPr>
            <p:ph type="title"/>
          </p:nvPr>
        </p:nvSpPr>
        <p:spPr/>
        <p:txBody>
          <a:bodyPr anchor="b">
            <a:normAutofit/>
          </a:bodyPr>
          <a:lstStyle/>
          <a:p>
            <a:r>
              <a:rPr lang="en-US" sz="3200" dirty="0"/>
              <a:t>Calendar Year 2021 – 2023 Strategic Plan</a:t>
            </a:r>
          </a:p>
        </p:txBody>
      </p:sp>
      <p:graphicFrame>
        <p:nvGraphicFramePr>
          <p:cNvPr id="6" name="Content Placeholder 2">
            <a:extLst>
              <a:ext uri="{FF2B5EF4-FFF2-40B4-BE49-F238E27FC236}">
                <a16:creationId xmlns:a16="http://schemas.microsoft.com/office/drawing/2014/main" id="{60AEDD0B-4104-8A42-65D0-012415F7D9E7}"/>
              </a:ext>
            </a:extLst>
          </p:cNvPr>
          <p:cNvGraphicFramePr>
            <a:graphicFrameLocks noGrp="1"/>
          </p:cNvGraphicFramePr>
          <p:nvPr>
            <p:ph idx="1"/>
            <p:extLst>
              <p:ext uri="{D42A27DB-BD31-4B8C-83A1-F6EECF244321}">
                <p14:modId xmlns:p14="http://schemas.microsoft.com/office/powerpoint/2010/main" val="1751300365"/>
              </p:ext>
            </p:extLst>
          </p:nvPr>
        </p:nvGraphicFramePr>
        <p:xfrm>
          <a:off x="609600" y="1311047"/>
          <a:ext cx="10972800" cy="471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5ED35FF-42A0-82A8-5CDF-907360B066B2}"/>
              </a:ext>
            </a:extLst>
          </p:cNvPr>
          <p:cNvSpPr>
            <a:spLocks noGrp="1"/>
          </p:cNvSpPr>
          <p:nvPr>
            <p:ph type="sldNum" sz="quarter" idx="4"/>
          </p:nvPr>
        </p:nvSpPr>
        <p:spPr/>
        <p:txBody>
          <a:bodyPr anchor="ctr">
            <a:normAutofit/>
          </a:bodyPr>
          <a:lstStyle/>
          <a:p>
            <a:pPr defTabSz="914400">
              <a:spcAft>
                <a:spcPts val="600"/>
              </a:spcAft>
            </a:pPr>
            <a:fld id="{287F944C-6315-6042-840E-B3BFFC821D31}" type="slidenum">
              <a:rPr lang="en-US" kern="0">
                <a:solidFill>
                  <a:srgbClr val="777877"/>
                </a:solidFill>
              </a:rPr>
              <a:pPr defTabSz="914400">
                <a:spcAft>
                  <a:spcPts val="600"/>
                </a:spcAft>
              </a:pPr>
              <a:t>3</a:t>
            </a:fld>
            <a:endParaRPr lang="en-US" kern="0" dirty="0">
              <a:solidFill>
                <a:srgbClr val="777877"/>
              </a:solidFill>
            </a:endParaRPr>
          </a:p>
        </p:txBody>
      </p:sp>
    </p:spTree>
    <p:extLst>
      <p:ext uri="{BB962C8B-B14F-4D97-AF65-F5344CB8AC3E}">
        <p14:creationId xmlns:p14="http://schemas.microsoft.com/office/powerpoint/2010/main" val="279134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D10CFE-77CD-0132-B59F-C46DC0B3A99D}"/>
              </a:ext>
            </a:extLst>
          </p:cNvPr>
          <p:cNvSpPr>
            <a:spLocks noGrp="1"/>
          </p:cNvSpPr>
          <p:nvPr>
            <p:ph type="sldNum" sz="quarter" idx="12"/>
          </p:nvPr>
        </p:nvSpPr>
        <p:spPr>
          <a:xfrm>
            <a:off x="8813800" y="6309648"/>
            <a:ext cx="2743200" cy="365125"/>
          </a:xfrm>
        </p:spPr>
        <p:txBody>
          <a:bodyPr/>
          <a:lstStyle/>
          <a:p>
            <a:pPr>
              <a:defRPr/>
            </a:pPr>
            <a:fld id="{287F944C-6315-6042-840E-B3BFFC821D31}" type="slidenum">
              <a:rPr lang="en-US">
                <a:solidFill>
                  <a:srgbClr val="777877"/>
                </a:solidFill>
              </a:rPr>
              <a:pPr>
                <a:defRPr/>
              </a:pPr>
              <a:t>4</a:t>
            </a:fld>
            <a:endParaRPr lang="en-US" dirty="0">
              <a:solidFill>
                <a:srgbClr val="777877"/>
              </a:solidFill>
            </a:endParaRPr>
          </a:p>
        </p:txBody>
      </p:sp>
      <p:graphicFrame>
        <p:nvGraphicFramePr>
          <p:cNvPr id="5" name="Object 4">
            <a:hlinkClick r:id="" action="ppaction://ole?verb=0"/>
            <a:extLst>
              <a:ext uri="{FF2B5EF4-FFF2-40B4-BE49-F238E27FC236}">
                <a16:creationId xmlns:a16="http://schemas.microsoft.com/office/drawing/2014/main" id="{05AA5A6E-20C5-872B-76FB-40F970D430D8}"/>
              </a:ext>
            </a:extLst>
          </p:cNvPr>
          <p:cNvGraphicFramePr>
            <a:graphicFrameLocks noChangeAspect="1"/>
          </p:cNvGraphicFramePr>
          <p:nvPr>
            <p:extLst>
              <p:ext uri="{D42A27DB-BD31-4B8C-83A1-F6EECF244321}">
                <p14:modId xmlns:p14="http://schemas.microsoft.com/office/powerpoint/2010/main" val="2240719186"/>
              </p:ext>
            </p:extLst>
          </p:nvPr>
        </p:nvGraphicFramePr>
        <p:xfrm>
          <a:off x="938222" y="0"/>
          <a:ext cx="10315556" cy="6674773"/>
        </p:xfrm>
        <a:graphic>
          <a:graphicData uri="http://schemas.openxmlformats.org/presentationml/2006/ole">
            <mc:AlternateContent xmlns:mc="http://schemas.openxmlformats.org/markup-compatibility/2006">
              <mc:Choice xmlns:v="urn:schemas-microsoft-com:vml" Requires="v">
                <p:oleObj name="Presentation" r:id="rId3" imgW="7772584" imgH="5029394" progId="PowerPoint.Show.12">
                  <p:embed/>
                </p:oleObj>
              </mc:Choice>
              <mc:Fallback>
                <p:oleObj name="Presentation" r:id="rId3" imgW="7772584" imgH="5029394" progId="PowerPoint.Show.12">
                  <p:embed/>
                  <p:pic>
                    <p:nvPicPr>
                      <p:cNvPr id="5" name="Object 4">
                        <a:hlinkClick r:id="" action="ppaction://ole?verb=0"/>
                        <a:extLst>
                          <a:ext uri="{FF2B5EF4-FFF2-40B4-BE49-F238E27FC236}">
                            <a16:creationId xmlns:a16="http://schemas.microsoft.com/office/drawing/2014/main" id="{05AA5A6E-20C5-872B-76FB-40F970D430D8}"/>
                          </a:ext>
                        </a:extLst>
                      </p:cNvPr>
                      <p:cNvPicPr/>
                      <p:nvPr/>
                    </p:nvPicPr>
                    <p:blipFill>
                      <a:blip r:embed="rId4"/>
                      <a:stretch>
                        <a:fillRect/>
                      </a:stretch>
                    </p:blipFill>
                    <p:spPr>
                      <a:xfrm>
                        <a:off x="938222" y="0"/>
                        <a:ext cx="10315556" cy="6674773"/>
                      </a:xfrm>
                      <a:prstGeom prst="rect">
                        <a:avLst/>
                      </a:prstGeom>
                    </p:spPr>
                  </p:pic>
                </p:oleObj>
              </mc:Fallback>
            </mc:AlternateContent>
          </a:graphicData>
        </a:graphic>
      </p:graphicFrame>
    </p:spTree>
    <p:extLst>
      <p:ext uri="{BB962C8B-B14F-4D97-AF65-F5344CB8AC3E}">
        <p14:creationId xmlns:p14="http://schemas.microsoft.com/office/powerpoint/2010/main" val="23879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8D6C99-19E7-0D94-A8AA-4F42ED3B69D5}"/>
              </a:ext>
            </a:extLst>
          </p:cNvPr>
          <p:cNvSpPr>
            <a:spLocks noGrp="1"/>
          </p:cNvSpPr>
          <p:nvPr>
            <p:ph type="title"/>
          </p:nvPr>
        </p:nvSpPr>
        <p:spPr/>
        <p:txBody>
          <a:bodyPr/>
          <a:lstStyle/>
          <a:p>
            <a:r>
              <a:rPr lang="en-US" sz="3200" dirty="0"/>
              <a:t>Today’s Objectives</a:t>
            </a:r>
          </a:p>
        </p:txBody>
      </p:sp>
      <p:sp>
        <p:nvSpPr>
          <p:cNvPr id="7" name="Content Placeholder 6">
            <a:extLst>
              <a:ext uri="{FF2B5EF4-FFF2-40B4-BE49-F238E27FC236}">
                <a16:creationId xmlns:a16="http://schemas.microsoft.com/office/drawing/2014/main" id="{4DCEF3FD-74A2-118A-652F-F3C346E94B92}"/>
              </a:ext>
            </a:extLst>
          </p:cNvPr>
          <p:cNvSpPr>
            <a:spLocks noGrp="1"/>
          </p:cNvSpPr>
          <p:nvPr>
            <p:ph idx="1"/>
          </p:nvPr>
        </p:nvSpPr>
        <p:spPr/>
        <p:txBody>
          <a:bodyPr/>
          <a:lstStyle/>
          <a:p>
            <a:pPr marL="457200" indent="-457200">
              <a:buFont typeface="+mj-lt"/>
              <a:buAutoNum type="arabicPeriod"/>
            </a:pPr>
            <a:r>
              <a:rPr lang="en-US" sz="2400" dirty="0"/>
              <a:t>Become acquainted with new Trustees to strengthen Board cohesion</a:t>
            </a:r>
          </a:p>
          <a:p>
            <a:pPr marL="457200" indent="-457200">
              <a:buFont typeface="+mj-lt"/>
              <a:buAutoNum type="arabicPeriod"/>
            </a:pPr>
            <a:r>
              <a:rPr lang="en-US" sz="2400" dirty="0"/>
              <a:t>Update on Racial Equity work</a:t>
            </a:r>
          </a:p>
          <a:p>
            <a:pPr marL="457200" indent="-457200">
              <a:buFont typeface="+mj-lt"/>
              <a:buAutoNum type="arabicPeriod"/>
            </a:pPr>
            <a:r>
              <a:rPr lang="en-US" sz="2400" dirty="0"/>
              <a:t>Rationale and next steps for Board Self-Assessment</a:t>
            </a:r>
          </a:p>
          <a:p>
            <a:pPr marL="457200" indent="-457200">
              <a:buFont typeface="+mj-lt"/>
              <a:buAutoNum type="arabicPeriod"/>
            </a:pPr>
            <a:r>
              <a:rPr lang="en-US" sz="2400" b="1" dirty="0"/>
              <a:t>Primary Purpose of the Retreat</a:t>
            </a:r>
            <a:r>
              <a:rPr lang="en-US" sz="2400" dirty="0"/>
              <a:t> – Discuss and build consensus on future MHB allocation and grant making process</a:t>
            </a:r>
          </a:p>
          <a:p>
            <a:pPr marL="457200" indent="-457200">
              <a:buFont typeface="+mj-lt"/>
              <a:buAutoNum type="arabicPeriod"/>
            </a:pPr>
            <a:r>
              <a:rPr lang="en-US" sz="2400" dirty="0"/>
              <a:t>Feedback on Fiscal Sponsorship Decision Tree &amp; Presentation </a:t>
            </a:r>
            <a:r>
              <a:rPr lang="en-US" sz="2400" i="1" dirty="0"/>
              <a:t>(if time allows)</a:t>
            </a:r>
          </a:p>
        </p:txBody>
      </p:sp>
      <p:sp>
        <p:nvSpPr>
          <p:cNvPr id="4" name="Date Placeholder 3">
            <a:extLst>
              <a:ext uri="{FF2B5EF4-FFF2-40B4-BE49-F238E27FC236}">
                <a16:creationId xmlns:a16="http://schemas.microsoft.com/office/drawing/2014/main" id="{4E0EA8E4-2894-B0CF-BC5B-650A0C4B4E63}"/>
              </a:ext>
            </a:extLst>
          </p:cNvPr>
          <p:cNvSpPr>
            <a:spLocks noGrp="1"/>
          </p:cNvSpPr>
          <p:nvPr>
            <p:ph type="dt" sz="half" idx="2"/>
          </p:nvPr>
        </p:nvSpPr>
        <p:spPr/>
        <p:txBody>
          <a:bodyPr/>
          <a:lstStyle/>
          <a:p>
            <a:fld id="{945F9967-D669-2044-B7A4-59105BC695C9}" type="datetime4">
              <a:rPr lang="en-US" smtClean="0"/>
              <a:t>January 25, 2024</a:t>
            </a:fld>
            <a:endParaRPr lang="en-US" dirty="0"/>
          </a:p>
        </p:txBody>
      </p:sp>
      <p:sp>
        <p:nvSpPr>
          <p:cNvPr id="5" name="Slide Number Placeholder 4">
            <a:extLst>
              <a:ext uri="{FF2B5EF4-FFF2-40B4-BE49-F238E27FC236}">
                <a16:creationId xmlns:a16="http://schemas.microsoft.com/office/drawing/2014/main" id="{39BB38CE-4B96-D088-EC2C-66E39B305E53}"/>
              </a:ext>
            </a:extLst>
          </p:cNvPr>
          <p:cNvSpPr>
            <a:spLocks noGrp="1"/>
          </p:cNvSpPr>
          <p:nvPr>
            <p:ph type="sldNum" sz="quarter" idx="4"/>
          </p:nvPr>
        </p:nvSpPr>
        <p:spPr/>
        <p:txBody>
          <a:bodyPr/>
          <a:lstStyle/>
          <a:p>
            <a:fld id="{287F944C-6315-6042-840E-B3BFFC821D31}" type="slidenum">
              <a:rPr lang="en-US" smtClean="0"/>
              <a:pPr/>
              <a:t>5</a:t>
            </a:fld>
            <a:endParaRPr lang="en-US" dirty="0"/>
          </a:p>
        </p:txBody>
      </p:sp>
    </p:spTree>
    <p:extLst>
      <p:ext uri="{BB962C8B-B14F-4D97-AF65-F5344CB8AC3E}">
        <p14:creationId xmlns:p14="http://schemas.microsoft.com/office/powerpoint/2010/main" val="324562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E7BA5F-9EE9-4A3B-8AC6-90C2D97F2217}"/>
              </a:ext>
            </a:extLst>
          </p:cNvPr>
          <p:cNvSpPr>
            <a:spLocks noGrp="1"/>
          </p:cNvSpPr>
          <p:nvPr>
            <p:ph type="title"/>
          </p:nvPr>
        </p:nvSpPr>
        <p:spPr/>
        <p:txBody>
          <a:bodyPr/>
          <a:lstStyle/>
          <a:p>
            <a:pPr algn="ctr">
              <a:lnSpc>
                <a:spcPct val="108000"/>
              </a:lnSpc>
            </a:pPr>
            <a:r>
              <a:rPr lang="en-US" sz="3300" dirty="0"/>
              <a:t>Racial Equity Audit &amp; Equity Lens Mapping</a:t>
            </a:r>
          </a:p>
        </p:txBody>
      </p:sp>
      <p:sp>
        <p:nvSpPr>
          <p:cNvPr id="6" name="Text Placeholder 5">
            <a:extLst>
              <a:ext uri="{FF2B5EF4-FFF2-40B4-BE49-F238E27FC236}">
                <a16:creationId xmlns:a16="http://schemas.microsoft.com/office/drawing/2014/main" id="{E6D468D0-D03E-4045-BB3B-C302146E1C8F}"/>
              </a:ext>
            </a:extLst>
          </p:cNvPr>
          <p:cNvSpPr>
            <a:spLocks noGrp="1"/>
          </p:cNvSpPr>
          <p:nvPr>
            <p:ph type="body" idx="1"/>
          </p:nvPr>
        </p:nvSpPr>
        <p:spPr>
          <a:xfrm>
            <a:off x="1968501" y="3235557"/>
            <a:ext cx="8225094" cy="1125140"/>
          </a:xfrm>
        </p:spPr>
        <p:txBody>
          <a:bodyPr/>
          <a:lstStyle/>
          <a:p>
            <a:pPr algn="ctr">
              <a:spcBef>
                <a:spcPts val="0"/>
              </a:spcBef>
            </a:pPr>
            <a:r>
              <a:rPr lang="en-US" sz="2400" dirty="0">
                <a:latin typeface="Georgia" panose="02040502050405020303" pitchFamily="18" charset="0"/>
              </a:rPr>
              <a:t>Progress achieved to date</a:t>
            </a:r>
          </a:p>
        </p:txBody>
      </p:sp>
      <p:sp>
        <p:nvSpPr>
          <p:cNvPr id="7" name="Slide Number Placeholder 2">
            <a:extLst>
              <a:ext uri="{FF2B5EF4-FFF2-40B4-BE49-F238E27FC236}">
                <a16:creationId xmlns:a16="http://schemas.microsoft.com/office/drawing/2014/main" id="{9F186E0B-EE6B-413A-BEFF-B6989A276E90}"/>
              </a:ext>
            </a:extLst>
          </p:cNvPr>
          <p:cNvSpPr>
            <a:spLocks noGrp="1"/>
          </p:cNvSpPr>
          <p:nvPr>
            <p:ph type="sldNum" sz="quarter" idx="4"/>
          </p:nvPr>
        </p:nvSpPr>
        <p:spPr>
          <a:xfrm>
            <a:off x="10429805" y="6280639"/>
            <a:ext cx="1600200" cy="273844"/>
          </a:xfrm>
          <a:prstGeom prst="rect">
            <a:avLst/>
          </a:prstGeom>
        </p:spPr>
        <p:txBody>
          <a:bodyPr/>
          <a:lstStyle/>
          <a:p>
            <a:pPr defTabSz="685740">
              <a:defRPr/>
            </a:pPr>
            <a:fld id="{37B32414-C47D-42F7-B2AB-2A84593750AD}" type="slidenum">
              <a:rPr lang="en-US">
                <a:solidFill>
                  <a:srgbClr val="474B78"/>
                </a:solidFill>
              </a:rPr>
              <a:pPr defTabSz="685740">
                <a:defRPr/>
              </a:pPr>
              <a:t>6</a:t>
            </a:fld>
            <a:endParaRPr lang="en-US" dirty="0">
              <a:solidFill>
                <a:srgbClr val="474B78"/>
              </a:solidFill>
            </a:endParaRPr>
          </a:p>
        </p:txBody>
      </p:sp>
    </p:spTree>
    <p:extLst>
      <p:ext uri="{BB962C8B-B14F-4D97-AF65-F5344CB8AC3E}">
        <p14:creationId xmlns:p14="http://schemas.microsoft.com/office/powerpoint/2010/main" val="334750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13659D-D746-5535-4F57-47CE7406800D}"/>
              </a:ext>
            </a:extLst>
          </p:cNvPr>
          <p:cNvSpPr>
            <a:spLocks noGrp="1"/>
          </p:cNvSpPr>
          <p:nvPr>
            <p:ph type="title"/>
          </p:nvPr>
        </p:nvSpPr>
        <p:spPr>
          <a:xfrm>
            <a:off x="609600" y="69954"/>
            <a:ext cx="10972800" cy="910662"/>
          </a:xfrm>
        </p:spPr>
        <p:txBody>
          <a:bodyPr/>
          <a:lstStyle/>
          <a:p>
            <a:r>
              <a:rPr lang="en-US" sz="3200" dirty="0"/>
              <a:t>MHB’s Approach to Developing a Racial Equity Action Plan</a:t>
            </a:r>
            <a:br>
              <a:rPr lang="en-US" sz="3200" dirty="0"/>
            </a:br>
            <a:endParaRPr lang="en-US" sz="3200" dirty="0"/>
          </a:p>
        </p:txBody>
      </p:sp>
      <p:graphicFrame>
        <p:nvGraphicFramePr>
          <p:cNvPr id="8" name="Content Placeholder 7">
            <a:extLst>
              <a:ext uri="{FF2B5EF4-FFF2-40B4-BE49-F238E27FC236}">
                <a16:creationId xmlns:a16="http://schemas.microsoft.com/office/drawing/2014/main" id="{1B230B0C-650D-9EF9-01C8-5AE2BC78E43F}"/>
              </a:ext>
            </a:extLst>
          </p:cNvPr>
          <p:cNvGraphicFramePr>
            <a:graphicFrameLocks noGrp="1"/>
          </p:cNvGraphicFramePr>
          <p:nvPr>
            <p:ph idx="1"/>
            <p:extLst>
              <p:ext uri="{D42A27DB-BD31-4B8C-83A1-F6EECF244321}">
                <p14:modId xmlns:p14="http://schemas.microsoft.com/office/powerpoint/2010/main" val="1067618489"/>
              </p:ext>
            </p:extLst>
          </p:nvPr>
        </p:nvGraphicFramePr>
        <p:xfrm>
          <a:off x="414900" y="864707"/>
          <a:ext cx="11362200" cy="5807430"/>
        </p:xfrm>
        <a:graphic>
          <a:graphicData uri="http://schemas.openxmlformats.org/drawingml/2006/table">
            <a:tbl>
              <a:tblPr firstRow="1" bandRow="1">
                <a:tableStyleId>{B301B821-A1FF-4177-AEE7-76D212191A09}</a:tableStyleId>
              </a:tblPr>
              <a:tblGrid>
                <a:gridCol w="2840550">
                  <a:extLst>
                    <a:ext uri="{9D8B030D-6E8A-4147-A177-3AD203B41FA5}">
                      <a16:colId xmlns:a16="http://schemas.microsoft.com/office/drawing/2014/main" val="958597875"/>
                    </a:ext>
                  </a:extLst>
                </a:gridCol>
                <a:gridCol w="2840550">
                  <a:extLst>
                    <a:ext uri="{9D8B030D-6E8A-4147-A177-3AD203B41FA5}">
                      <a16:colId xmlns:a16="http://schemas.microsoft.com/office/drawing/2014/main" val="3409300424"/>
                    </a:ext>
                  </a:extLst>
                </a:gridCol>
                <a:gridCol w="2840550">
                  <a:extLst>
                    <a:ext uri="{9D8B030D-6E8A-4147-A177-3AD203B41FA5}">
                      <a16:colId xmlns:a16="http://schemas.microsoft.com/office/drawing/2014/main" val="975669137"/>
                    </a:ext>
                  </a:extLst>
                </a:gridCol>
                <a:gridCol w="2840550">
                  <a:extLst>
                    <a:ext uri="{9D8B030D-6E8A-4147-A177-3AD203B41FA5}">
                      <a16:colId xmlns:a16="http://schemas.microsoft.com/office/drawing/2014/main" val="4255683218"/>
                    </a:ext>
                  </a:extLst>
                </a:gridCol>
              </a:tblGrid>
              <a:tr h="520767">
                <a:tc>
                  <a:txBody>
                    <a:bodyPr/>
                    <a:lstStyle/>
                    <a:p>
                      <a:pPr algn="ctr"/>
                      <a:r>
                        <a:rPr lang="en-US" sz="1400" dirty="0">
                          <a:latin typeface="Arial" panose="020B0604020202020204" pitchFamily="34" charset="0"/>
                          <a:cs typeface="Arial" panose="020B0604020202020204" pitchFamily="34" charset="0"/>
                        </a:rPr>
                        <a:t>Path to Racial Equity Alignment</a:t>
                      </a:r>
                    </a:p>
                  </a:txBody>
                  <a:tcPr marL="94685" marR="94685" marT="47343" marB="47343"/>
                </a:tc>
                <a:tc>
                  <a:txBody>
                    <a:bodyPr/>
                    <a:lstStyle/>
                    <a:p>
                      <a:pPr algn="ctr"/>
                      <a:r>
                        <a:rPr lang="en-US" sz="1400" dirty="0">
                          <a:latin typeface="Arial" panose="020B0604020202020204" pitchFamily="34" charset="0"/>
                          <a:cs typeface="Arial" panose="020B0604020202020204" pitchFamily="34" charset="0"/>
                        </a:rPr>
                        <a:t>Strategy</a:t>
                      </a:r>
                    </a:p>
                  </a:txBody>
                  <a:tcPr marL="94685" marR="94685" marT="47343" marB="47343"/>
                </a:tc>
                <a:tc>
                  <a:txBody>
                    <a:bodyPr/>
                    <a:lstStyle/>
                    <a:p>
                      <a:pPr algn="ctr"/>
                      <a:r>
                        <a:rPr lang="en-US" sz="1400" dirty="0">
                          <a:latin typeface="Arial" panose="020B0604020202020204" pitchFamily="34" charset="0"/>
                          <a:cs typeface="Arial" panose="020B0604020202020204" pitchFamily="34" charset="0"/>
                        </a:rPr>
                        <a:t>Impact Measures</a:t>
                      </a:r>
                    </a:p>
                  </a:txBody>
                  <a:tcPr marL="94685" marR="94685" marT="47343" marB="47343"/>
                </a:tc>
                <a:tc>
                  <a:txBody>
                    <a:bodyPr/>
                    <a:lstStyle/>
                    <a:p>
                      <a:pPr algn="ctr"/>
                      <a:r>
                        <a:rPr lang="en-US" sz="1400" dirty="0">
                          <a:latin typeface="Arial" panose="020B0604020202020204" pitchFamily="34" charset="0"/>
                          <a:cs typeface="Arial" panose="020B0604020202020204" pitchFamily="34" charset="0"/>
                        </a:rPr>
                        <a:t>Status</a:t>
                      </a:r>
                    </a:p>
                  </a:txBody>
                  <a:tcPr marL="94685" marR="94685" marT="47343" marB="47343"/>
                </a:tc>
                <a:extLst>
                  <a:ext uri="{0D108BD9-81ED-4DB2-BD59-A6C34878D82A}">
                    <a16:rowId xmlns:a16="http://schemas.microsoft.com/office/drawing/2014/main" val="3813931243"/>
                  </a:ext>
                </a:extLst>
              </a:tr>
              <a:tr h="520767">
                <a:tc gridSpan="4">
                  <a:txBody>
                    <a:bodyPr/>
                    <a:lstStyle/>
                    <a:p>
                      <a:pPr algn="ctr"/>
                      <a:r>
                        <a:rPr lang="en-US" sz="1400" i="1" dirty="0">
                          <a:solidFill>
                            <a:schemeClr val="tx2"/>
                          </a:solidFill>
                          <a:latin typeface="Arial" panose="020B0604020202020204" pitchFamily="34" charset="0"/>
                          <a:cs typeface="Arial" panose="020B0604020202020204" pitchFamily="34" charset="0"/>
                        </a:rPr>
                        <a:t>Prioritize the work – The introduction of the Ferguson Commission Report expressed a clear dedication to “intentionally [applying] a Racial Equity lens” to all work.  Institutions must be committed to weaving the ethic of Racial Equity into the fabric of their work.</a:t>
                      </a:r>
                    </a:p>
                  </a:txBody>
                  <a:tcPr marL="94685" marR="94685" marT="47343" marB="47343"/>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006465"/>
                  </a:ext>
                </a:extLst>
              </a:tr>
              <a:tr h="946850">
                <a:tc>
                  <a:txBody>
                    <a:bodyPr/>
                    <a:lstStyle/>
                    <a:p>
                      <a:pPr algn="ctr"/>
                      <a:r>
                        <a:rPr lang="en-US" sz="1400" b="1" dirty="0">
                          <a:solidFill>
                            <a:schemeClr val="tx2"/>
                          </a:solidFill>
                          <a:latin typeface="Arial" panose="020B0604020202020204" pitchFamily="34" charset="0"/>
                          <a:cs typeface="Arial" panose="020B0604020202020204" pitchFamily="34" charset="0"/>
                        </a:rPr>
                        <a:t>Awareness</a:t>
                      </a:r>
                    </a:p>
                  </a:txBody>
                  <a:tcPr marL="94685" marR="94685" marT="47343" marB="47343"/>
                </a:tc>
                <a:tc>
                  <a:txBody>
                    <a:bodyPr/>
                    <a:lstStyle/>
                    <a:p>
                      <a:pPr algn="l"/>
                      <a:r>
                        <a:rPr lang="en-US" sz="1400" b="1" dirty="0">
                          <a:solidFill>
                            <a:schemeClr val="tx2"/>
                          </a:solidFill>
                          <a:latin typeface="Arial" panose="020B0604020202020204" pitchFamily="34" charset="0"/>
                          <a:cs typeface="Arial" panose="020B0604020202020204" pitchFamily="34" charset="0"/>
                        </a:rPr>
                        <a:t>Brief Overview of TOC and SP to ground our current commitment and future aspirations related to racial equity</a:t>
                      </a:r>
                    </a:p>
                  </a:txBody>
                  <a:tcPr marL="94685" marR="94685" marT="47343" marB="47343"/>
                </a:tc>
                <a:tc>
                  <a:txBody>
                    <a:bodyPr/>
                    <a:lstStyle/>
                    <a:p>
                      <a:pPr algn="l"/>
                      <a:r>
                        <a:rPr lang="en-US" sz="1400" b="1" dirty="0">
                          <a:solidFill>
                            <a:schemeClr val="tx2"/>
                          </a:solidFill>
                          <a:latin typeface="Arial" panose="020B0604020202020204" pitchFamily="34" charset="0"/>
                          <a:cs typeface="Arial" panose="020B0604020202020204" pitchFamily="34" charset="0"/>
                        </a:rPr>
                        <a:t>Conducted simultaneously with evaluating relevance of remaining SP goals yet to be achieved</a:t>
                      </a:r>
                    </a:p>
                  </a:txBody>
                  <a:tcPr marL="94685" marR="94685" marT="47343" marB="47343"/>
                </a:tc>
                <a:tc>
                  <a:txBody>
                    <a:bodyPr/>
                    <a:lstStyle/>
                    <a:p>
                      <a:pPr algn="l"/>
                      <a:r>
                        <a:rPr lang="en-US" sz="1400" b="1" dirty="0">
                          <a:solidFill>
                            <a:schemeClr val="tx2"/>
                          </a:solidFill>
                          <a:latin typeface="Arial" panose="020B0604020202020204" pitchFamily="34" charset="0"/>
                          <a:cs typeface="Arial" panose="020B0604020202020204" pitchFamily="34" charset="0"/>
                        </a:rPr>
                        <a:t>Introduced 8/18/23 </a:t>
                      </a:r>
                    </a:p>
                    <a:p>
                      <a:pPr algn="l"/>
                      <a:r>
                        <a:rPr lang="en-US" sz="1400" b="1" dirty="0">
                          <a:solidFill>
                            <a:schemeClr val="tx2"/>
                          </a:solidFill>
                          <a:latin typeface="Arial" panose="020B0604020202020204" pitchFamily="34" charset="0"/>
                          <a:cs typeface="Arial" panose="020B0604020202020204" pitchFamily="34" charset="0"/>
                        </a:rPr>
                        <a:t>Board Meeting</a:t>
                      </a:r>
                    </a:p>
                  </a:txBody>
                  <a:tcPr marL="94685" marR="94685" marT="47343" marB="47343"/>
                </a:tc>
                <a:extLst>
                  <a:ext uri="{0D108BD9-81ED-4DB2-BD59-A6C34878D82A}">
                    <a16:rowId xmlns:a16="http://schemas.microsoft.com/office/drawing/2014/main" val="3346509332"/>
                  </a:ext>
                </a:extLst>
              </a:tr>
              <a:tr h="1585974">
                <a:tc>
                  <a:txBody>
                    <a:bodyPr/>
                    <a:lstStyle/>
                    <a:p>
                      <a:pPr algn="ctr"/>
                      <a:r>
                        <a:rPr lang="en-US" sz="1400" b="1" dirty="0">
                          <a:solidFill>
                            <a:schemeClr val="tx2"/>
                          </a:solidFill>
                          <a:latin typeface="Arial" panose="020B0604020202020204" pitchFamily="34" charset="0"/>
                          <a:cs typeface="Arial" panose="020B0604020202020204" pitchFamily="34" charset="0"/>
                        </a:rPr>
                        <a:t>Awareness</a:t>
                      </a:r>
                    </a:p>
                  </a:txBody>
                  <a:tcPr marL="94685" marR="94685" marT="47343" marB="47343"/>
                </a:tc>
                <a:tc>
                  <a:txBody>
                    <a:bodyPr/>
                    <a:lstStyle/>
                    <a:p>
                      <a:pPr algn="l"/>
                      <a:r>
                        <a:rPr lang="en-US" sz="1400" b="1" dirty="0">
                          <a:solidFill>
                            <a:schemeClr val="tx2"/>
                          </a:solidFill>
                          <a:latin typeface="Arial" panose="020B0604020202020204" pitchFamily="34" charset="0"/>
                          <a:cs typeface="Arial" panose="020B0604020202020204" pitchFamily="34" charset="0"/>
                        </a:rPr>
                        <a:t>Conduct a Racial Equity Organizational Assessment to determine where MHB is on the Path Toward Racial Equity and share findings with the Board and Staff</a:t>
                      </a:r>
                    </a:p>
                  </a:txBody>
                  <a:tcPr marL="94685" marR="94685" marT="47343" marB="47343"/>
                </a:tc>
                <a:tc>
                  <a:txBody>
                    <a:bodyPr/>
                    <a:lstStyle/>
                    <a:p>
                      <a:pPr marL="285750" indent="-285750" algn="l">
                        <a:buFont typeface="Arial" panose="020B0604020202020204" pitchFamily="34" charset="0"/>
                        <a:buChar char="•"/>
                      </a:pPr>
                      <a:r>
                        <a:rPr lang="en-US" sz="1400" b="1" dirty="0">
                          <a:solidFill>
                            <a:schemeClr val="tx2"/>
                          </a:solidFill>
                          <a:latin typeface="Arial" panose="020B0604020202020204" pitchFamily="34" charset="0"/>
                          <a:cs typeface="Arial" panose="020B0604020202020204" pitchFamily="34" charset="0"/>
                        </a:rPr>
                        <a:t>Baseline established for beginning Racial Equity work</a:t>
                      </a:r>
                    </a:p>
                    <a:p>
                      <a:pPr marL="285750" indent="-285750" algn="l">
                        <a:buFont typeface="Arial" panose="020B0604020202020204" pitchFamily="34" charset="0"/>
                        <a:buChar char="•"/>
                      </a:pPr>
                      <a:r>
                        <a:rPr lang="en-US" sz="1400" b="1" dirty="0">
                          <a:solidFill>
                            <a:schemeClr val="tx2"/>
                          </a:solidFill>
                          <a:latin typeface="Arial" panose="020B0604020202020204" pitchFamily="34" charset="0"/>
                          <a:cs typeface="Arial" panose="020B0604020202020204" pitchFamily="34" charset="0"/>
                        </a:rPr>
                        <a:t>Achieve support of full Board for the advancement of Racial Equity</a:t>
                      </a:r>
                    </a:p>
                  </a:txBody>
                  <a:tcPr marL="94685" marR="94685" marT="47343" marB="47343"/>
                </a:tc>
                <a:tc>
                  <a:txBody>
                    <a:bodyPr/>
                    <a:lstStyle/>
                    <a:p>
                      <a:pPr marL="285750" indent="-285750" algn="l">
                        <a:buFont typeface="Arial" panose="020B0604020202020204" pitchFamily="34" charset="0"/>
                        <a:buChar char="•"/>
                      </a:pPr>
                      <a:r>
                        <a:rPr lang="en-US" sz="1400" b="1" dirty="0">
                          <a:solidFill>
                            <a:schemeClr val="tx2"/>
                          </a:solidFill>
                          <a:latin typeface="Arial" panose="020B0604020202020204" pitchFamily="34" charset="0"/>
                          <a:cs typeface="Arial" panose="020B0604020202020204" pitchFamily="34" charset="0"/>
                        </a:rPr>
                        <a:t>Audit completed 12/19/23</a:t>
                      </a:r>
                    </a:p>
                    <a:p>
                      <a:pPr marL="285750" indent="-285750" algn="l">
                        <a:buFont typeface="Arial" panose="020B0604020202020204" pitchFamily="34" charset="0"/>
                        <a:buChar char="•"/>
                      </a:pPr>
                      <a:r>
                        <a:rPr lang="en-US" sz="1400" b="1" dirty="0">
                          <a:solidFill>
                            <a:schemeClr val="tx2"/>
                          </a:solidFill>
                          <a:latin typeface="Arial" panose="020B0604020202020204" pitchFamily="34" charset="0"/>
                          <a:cs typeface="Arial" panose="020B0604020202020204" pitchFamily="34" charset="0"/>
                        </a:rPr>
                        <a:t>Debrief with Beloved Community 1/16/24</a:t>
                      </a:r>
                    </a:p>
                    <a:p>
                      <a:pPr marL="285750" indent="-285750" algn="l">
                        <a:buFont typeface="Arial" panose="020B0604020202020204" pitchFamily="34" charset="0"/>
                        <a:buChar char="•"/>
                      </a:pPr>
                      <a:r>
                        <a:rPr lang="en-US" sz="1400" b="1" dirty="0">
                          <a:solidFill>
                            <a:schemeClr val="tx2"/>
                          </a:solidFill>
                          <a:highlight>
                            <a:srgbClr val="FFFF00"/>
                          </a:highlight>
                          <a:latin typeface="Arial" panose="020B0604020202020204" pitchFamily="34" charset="0"/>
                          <a:cs typeface="Arial" panose="020B0604020202020204" pitchFamily="34" charset="0"/>
                        </a:rPr>
                        <a:t>Findings shared with Board &amp; Community 2/15/23</a:t>
                      </a:r>
                    </a:p>
                    <a:p>
                      <a:pPr marL="285750" indent="-285750" algn="l">
                        <a:buFont typeface="Arial" panose="020B0604020202020204" pitchFamily="34" charset="0"/>
                        <a:buChar char="•"/>
                      </a:pPr>
                      <a:r>
                        <a:rPr lang="en-US" sz="1400" b="1" dirty="0">
                          <a:solidFill>
                            <a:schemeClr val="tx2"/>
                          </a:solidFill>
                          <a:latin typeface="Arial" panose="020B0604020202020204" pitchFamily="34" charset="0"/>
                          <a:cs typeface="Arial" panose="020B0604020202020204" pitchFamily="34" charset="0"/>
                        </a:rPr>
                        <a:t>Support from Board achieved 8/18/23</a:t>
                      </a:r>
                    </a:p>
                  </a:txBody>
                  <a:tcPr marL="94685" marR="94685" marT="47343" marB="47343"/>
                </a:tc>
                <a:extLst>
                  <a:ext uri="{0D108BD9-81ED-4DB2-BD59-A6C34878D82A}">
                    <a16:rowId xmlns:a16="http://schemas.microsoft.com/office/drawing/2014/main" val="3859345355"/>
                  </a:ext>
                </a:extLst>
              </a:tr>
              <a:tr h="2012056">
                <a:tc>
                  <a:txBody>
                    <a:bodyPr/>
                    <a:lstStyle/>
                    <a:p>
                      <a:pPr algn="ctr"/>
                      <a:r>
                        <a:rPr lang="en-US" sz="1400" dirty="0">
                          <a:solidFill>
                            <a:schemeClr val="tx2"/>
                          </a:solidFill>
                          <a:latin typeface="Arial" panose="020B0604020202020204" pitchFamily="34" charset="0"/>
                          <a:cs typeface="Arial" panose="020B0604020202020204" pitchFamily="34" charset="0"/>
                        </a:rPr>
                        <a:t>Awareness</a:t>
                      </a:r>
                    </a:p>
                  </a:txBody>
                  <a:tcPr marL="94685" marR="94685" marT="47343" marB="47343"/>
                </a:tc>
                <a:tc>
                  <a:txBody>
                    <a:bodyPr/>
                    <a:lstStyle/>
                    <a:p>
                      <a:pPr algn="l"/>
                      <a:r>
                        <a:rPr lang="en-US" sz="1400" dirty="0">
                          <a:solidFill>
                            <a:schemeClr val="tx2"/>
                          </a:solidFill>
                          <a:latin typeface="Arial" panose="020B0604020202020204" pitchFamily="34" charset="0"/>
                          <a:cs typeface="Arial" panose="020B0604020202020204" pitchFamily="34" charset="0"/>
                        </a:rPr>
                        <a:t>Create an MHB scorecard based on the 2018 Equity Indicators Baseline Report for the City of St. Louis to measure pat and current efforts to implement relevant aspects of the Ferguson Commission Calls to Action and any other identified indicators of progress toward Racial Equity</a:t>
                      </a:r>
                    </a:p>
                  </a:txBody>
                  <a:tcPr marL="94685" marR="94685" marT="47343" marB="47343"/>
                </a:tc>
                <a:tc>
                  <a:txBody>
                    <a:bodyPr/>
                    <a:lstStyle/>
                    <a:p>
                      <a:pPr algn="l"/>
                      <a:r>
                        <a:rPr lang="en-US" sz="1400" dirty="0">
                          <a:solidFill>
                            <a:schemeClr val="tx2"/>
                          </a:solidFill>
                          <a:latin typeface="Arial" panose="020B0604020202020204" pitchFamily="34" charset="0"/>
                          <a:cs typeface="Arial" panose="020B0604020202020204" pitchFamily="34" charset="0"/>
                        </a:rPr>
                        <a:t>Board and staff understand progress accomplished to date on </a:t>
                      </a:r>
                      <a:r>
                        <a:rPr lang="en-US" sz="1400" i="1" dirty="0">
                          <a:solidFill>
                            <a:schemeClr val="tx2"/>
                          </a:solidFill>
                          <a:latin typeface="Arial" panose="020B0604020202020204" pitchFamily="34" charset="0"/>
                          <a:cs typeface="Arial" panose="020B0604020202020204" pitchFamily="34" charset="0"/>
                        </a:rPr>
                        <a:t>Ferguson Commission Calls to Action</a:t>
                      </a:r>
                    </a:p>
                  </a:txBody>
                  <a:tcPr marL="94685" marR="94685" marT="47343" marB="47343"/>
                </a:tc>
                <a:tc>
                  <a:txBody>
                    <a:bodyPr/>
                    <a:lstStyle/>
                    <a:p>
                      <a:pPr marL="285750" indent="-285750" algn="l">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Scorecard shared at 4/18/24 Board meeting</a:t>
                      </a:r>
                    </a:p>
                  </a:txBody>
                  <a:tcPr marL="94685" marR="94685" marT="47343" marB="47343"/>
                </a:tc>
                <a:extLst>
                  <a:ext uri="{0D108BD9-81ED-4DB2-BD59-A6C34878D82A}">
                    <a16:rowId xmlns:a16="http://schemas.microsoft.com/office/drawing/2014/main" val="3641989199"/>
                  </a:ext>
                </a:extLst>
              </a:tr>
            </a:tbl>
          </a:graphicData>
        </a:graphic>
      </p:graphicFrame>
    </p:spTree>
    <p:extLst>
      <p:ext uri="{BB962C8B-B14F-4D97-AF65-F5344CB8AC3E}">
        <p14:creationId xmlns:p14="http://schemas.microsoft.com/office/powerpoint/2010/main" val="163794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13659D-D746-5535-4F57-47CE7406800D}"/>
              </a:ext>
            </a:extLst>
          </p:cNvPr>
          <p:cNvSpPr>
            <a:spLocks noGrp="1"/>
          </p:cNvSpPr>
          <p:nvPr>
            <p:ph type="title"/>
          </p:nvPr>
        </p:nvSpPr>
        <p:spPr/>
        <p:txBody>
          <a:bodyPr/>
          <a:lstStyle/>
          <a:p>
            <a:r>
              <a:rPr lang="en-US" sz="3200" dirty="0"/>
              <a:t>MHB’s Approach to Developing a Racial Equity Action Plan</a:t>
            </a:r>
            <a:br>
              <a:rPr lang="en-US" sz="3200" dirty="0"/>
            </a:br>
            <a:endParaRPr lang="en-US" sz="3200" dirty="0"/>
          </a:p>
        </p:txBody>
      </p:sp>
      <p:graphicFrame>
        <p:nvGraphicFramePr>
          <p:cNvPr id="8" name="Content Placeholder 7">
            <a:extLst>
              <a:ext uri="{FF2B5EF4-FFF2-40B4-BE49-F238E27FC236}">
                <a16:creationId xmlns:a16="http://schemas.microsoft.com/office/drawing/2014/main" id="{1B230B0C-650D-9EF9-01C8-5AE2BC78E43F}"/>
              </a:ext>
            </a:extLst>
          </p:cNvPr>
          <p:cNvGraphicFramePr>
            <a:graphicFrameLocks noGrp="1"/>
          </p:cNvGraphicFramePr>
          <p:nvPr>
            <p:ph idx="1"/>
            <p:extLst>
              <p:ext uri="{D42A27DB-BD31-4B8C-83A1-F6EECF244321}">
                <p14:modId xmlns:p14="http://schemas.microsoft.com/office/powerpoint/2010/main" val="274458145"/>
              </p:ext>
            </p:extLst>
          </p:nvPr>
        </p:nvGraphicFramePr>
        <p:xfrm>
          <a:off x="609600" y="800212"/>
          <a:ext cx="10972800" cy="3566160"/>
        </p:xfrm>
        <a:graphic>
          <a:graphicData uri="http://schemas.openxmlformats.org/drawingml/2006/table">
            <a:tbl>
              <a:tblPr firstRow="1" bandRow="1">
                <a:tableStyleId>{B301B821-A1FF-4177-AEE7-76D212191A09}</a:tableStyleId>
              </a:tblPr>
              <a:tblGrid>
                <a:gridCol w="2743200">
                  <a:extLst>
                    <a:ext uri="{9D8B030D-6E8A-4147-A177-3AD203B41FA5}">
                      <a16:colId xmlns:a16="http://schemas.microsoft.com/office/drawing/2014/main" val="958597875"/>
                    </a:ext>
                  </a:extLst>
                </a:gridCol>
                <a:gridCol w="2743200">
                  <a:extLst>
                    <a:ext uri="{9D8B030D-6E8A-4147-A177-3AD203B41FA5}">
                      <a16:colId xmlns:a16="http://schemas.microsoft.com/office/drawing/2014/main" val="3409300424"/>
                    </a:ext>
                  </a:extLst>
                </a:gridCol>
                <a:gridCol w="2743200">
                  <a:extLst>
                    <a:ext uri="{9D8B030D-6E8A-4147-A177-3AD203B41FA5}">
                      <a16:colId xmlns:a16="http://schemas.microsoft.com/office/drawing/2014/main" val="975669137"/>
                    </a:ext>
                  </a:extLst>
                </a:gridCol>
                <a:gridCol w="2743200">
                  <a:extLst>
                    <a:ext uri="{9D8B030D-6E8A-4147-A177-3AD203B41FA5}">
                      <a16:colId xmlns:a16="http://schemas.microsoft.com/office/drawing/2014/main" val="4255683218"/>
                    </a:ext>
                  </a:extLst>
                </a:gridCol>
              </a:tblGrid>
              <a:tr h="370840">
                <a:tc>
                  <a:txBody>
                    <a:bodyPr/>
                    <a:lstStyle/>
                    <a:p>
                      <a:pPr algn="ctr"/>
                      <a:r>
                        <a:rPr lang="en-US" sz="1400" dirty="0">
                          <a:latin typeface="Arial" panose="020B0604020202020204" pitchFamily="34" charset="0"/>
                          <a:cs typeface="Arial" panose="020B0604020202020204" pitchFamily="34" charset="0"/>
                        </a:rPr>
                        <a:t>Path to Racial Equity Alignment</a:t>
                      </a:r>
                    </a:p>
                  </a:txBody>
                  <a:tcPr/>
                </a:tc>
                <a:tc>
                  <a:txBody>
                    <a:bodyPr/>
                    <a:lstStyle/>
                    <a:p>
                      <a:pPr algn="ctr"/>
                      <a:r>
                        <a:rPr lang="en-US" sz="1400" dirty="0">
                          <a:latin typeface="Arial" panose="020B0604020202020204" pitchFamily="34" charset="0"/>
                          <a:cs typeface="Arial" panose="020B0604020202020204" pitchFamily="34" charset="0"/>
                        </a:rPr>
                        <a:t>Strategy</a:t>
                      </a:r>
                    </a:p>
                  </a:txBody>
                  <a:tcPr/>
                </a:tc>
                <a:tc>
                  <a:txBody>
                    <a:bodyPr/>
                    <a:lstStyle/>
                    <a:p>
                      <a:pPr algn="ctr"/>
                      <a:r>
                        <a:rPr lang="en-US" sz="1400" dirty="0">
                          <a:latin typeface="Arial" panose="020B0604020202020204" pitchFamily="34" charset="0"/>
                          <a:cs typeface="Arial" panose="020B0604020202020204" pitchFamily="34" charset="0"/>
                        </a:rPr>
                        <a:t>Impact Measures</a:t>
                      </a:r>
                    </a:p>
                  </a:txBody>
                  <a:tcPr/>
                </a:tc>
                <a:tc>
                  <a:txBody>
                    <a:bodyPr/>
                    <a:lstStyle/>
                    <a:p>
                      <a:pPr algn="ctr"/>
                      <a:r>
                        <a:rPr lang="en-US" sz="1400" dirty="0">
                          <a:latin typeface="Arial" panose="020B0604020202020204" pitchFamily="34" charset="0"/>
                          <a:cs typeface="Arial" panose="020B0604020202020204" pitchFamily="34" charset="0"/>
                        </a:rPr>
                        <a:t>Status</a:t>
                      </a:r>
                    </a:p>
                  </a:txBody>
                  <a:tcPr/>
                </a:tc>
                <a:extLst>
                  <a:ext uri="{0D108BD9-81ED-4DB2-BD59-A6C34878D82A}">
                    <a16:rowId xmlns:a16="http://schemas.microsoft.com/office/drawing/2014/main" val="3813931243"/>
                  </a:ext>
                </a:extLst>
              </a:tr>
              <a:tr h="370840">
                <a:tc gridSpan="4">
                  <a:txBody>
                    <a:bodyPr/>
                    <a:lstStyle/>
                    <a:p>
                      <a:pPr algn="ctr"/>
                      <a:r>
                        <a:rPr lang="en-US" sz="1400" i="1" dirty="0">
                          <a:solidFill>
                            <a:schemeClr val="tx2"/>
                          </a:solidFill>
                          <a:latin typeface="Arial" panose="020B0604020202020204" pitchFamily="34" charset="0"/>
                          <a:cs typeface="Arial" panose="020B0604020202020204" pitchFamily="34" charset="0"/>
                        </a:rPr>
                        <a:t>Prioritize the work – The introduction of the Ferguson Commission Report expressed a clear dedication to “intentionally [applying] a Racial Equity lens” to all work.  Institutions must be committed to weaving the ethic of Racial Equity into the fabric of their work.</a:t>
                      </a: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006465"/>
                  </a:ext>
                </a:extLst>
              </a:tr>
              <a:tr h="370840">
                <a:tc>
                  <a:txBody>
                    <a:bodyPr/>
                    <a:lstStyle/>
                    <a:p>
                      <a:pPr algn="ctr"/>
                      <a:r>
                        <a:rPr lang="en-US" sz="1400" dirty="0">
                          <a:solidFill>
                            <a:schemeClr val="tx2"/>
                          </a:solidFill>
                          <a:latin typeface="Arial" panose="020B0604020202020204" pitchFamily="34" charset="0"/>
                          <a:cs typeface="Arial" panose="020B0604020202020204" pitchFamily="34" charset="0"/>
                        </a:rPr>
                        <a:t>Awareness &amp; Understanding</a:t>
                      </a:r>
                    </a:p>
                  </a:txBody>
                  <a:tcPr/>
                </a:tc>
                <a:tc>
                  <a:txBody>
                    <a:bodyPr/>
                    <a:lstStyle/>
                    <a:p>
                      <a:pPr algn="l"/>
                      <a:r>
                        <a:rPr lang="en-US" sz="1400" dirty="0">
                          <a:solidFill>
                            <a:schemeClr val="tx2"/>
                          </a:solidFill>
                          <a:latin typeface="Arial" panose="020B0604020202020204" pitchFamily="34" charset="0"/>
                          <a:cs typeface="Arial" panose="020B0604020202020204" pitchFamily="34" charset="0"/>
                        </a:rPr>
                        <a:t>Select consultant to implement a Racial Equity Plan approach/tool/process with MHB’s Board and Staff to prioritize Racial Equity and center it within MHB’s work</a:t>
                      </a:r>
                    </a:p>
                  </a:txBody>
                  <a:tcPr/>
                </a:tc>
                <a:tc>
                  <a:txBody>
                    <a:bodyPr/>
                    <a:lstStyle/>
                    <a:p>
                      <a:pPr algn="l"/>
                      <a:r>
                        <a:rPr lang="en-US" sz="1400" dirty="0">
                          <a:solidFill>
                            <a:schemeClr val="tx2"/>
                          </a:solidFill>
                          <a:latin typeface="Arial" panose="020B0604020202020204" pitchFamily="34" charset="0"/>
                          <a:cs typeface="Arial" panose="020B0604020202020204" pitchFamily="34" charset="0"/>
                        </a:rPr>
                        <a:t>Track progress towards approach/tool/process implementation</a:t>
                      </a:r>
                    </a:p>
                  </a:txBody>
                  <a:tcPr/>
                </a:tc>
                <a:tc>
                  <a:txBody>
                    <a:bodyPr/>
                    <a:lstStyle/>
                    <a:p>
                      <a:pPr algn="ctr"/>
                      <a:endParaRPr lang="en-US" sz="1400"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7061833"/>
                  </a:ext>
                </a:extLst>
              </a:tr>
              <a:tr h="370840">
                <a:tc>
                  <a:txBody>
                    <a:bodyPr/>
                    <a:lstStyle/>
                    <a:p>
                      <a:pPr algn="ctr"/>
                      <a:r>
                        <a:rPr lang="en-US" sz="1400" dirty="0">
                          <a:solidFill>
                            <a:schemeClr val="tx2"/>
                          </a:solidFill>
                          <a:latin typeface="Arial" panose="020B0604020202020204" pitchFamily="34" charset="0"/>
                          <a:cs typeface="Arial" panose="020B0604020202020204" pitchFamily="34" charset="0"/>
                        </a:rPr>
                        <a:t>Transformation</a:t>
                      </a:r>
                    </a:p>
                  </a:txBody>
                  <a:tcPr/>
                </a:tc>
                <a:tc>
                  <a:txBody>
                    <a:bodyPr/>
                    <a:lstStyle/>
                    <a:p>
                      <a:pPr algn="l"/>
                      <a:r>
                        <a:rPr lang="en-US" sz="1400" dirty="0">
                          <a:solidFill>
                            <a:schemeClr val="tx2"/>
                          </a:solidFill>
                          <a:latin typeface="Arial" panose="020B0604020202020204" pitchFamily="34" charset="0"/>
                          <a:cs typeface="Arial" panose="020B0604020202020204" pitchFamily="34" charset="0"/>
                        </a:rPr>
                        <a:t>Resources to support ongoing Racial Equity work at both the Board and Staff level are included in annual operating budget</a:t>
                      </a:r>
                    </a:p>
                  </a:txBody>
                  <a:tcPr/>
                </a:tc>
                <a:tc>
                  <a:txBody>
                    <a:bodyPr/>
                    <a:lstStyle/>
                    <a:p>
                      <a:pPr marL="285750" indent="-285750" algn="l">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Racial Equity work becomes regular budgeted line item</a:t>
                      </a:r>
                    </a:p>
                    <a:p>
                      <a:pPr marL="285750" indent="-285750" algn="l">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FY24 budget = $75K</a:t>
                      </a:r>
                    </a:p>
                  </a:txBody>
                  <a:tcPr/>
                </a:tc>
                <a:tc>
                  <a:txBody>
                    <a:bodyPr/>
                    <a:lstStyle/>
                    <a:p>
                      <a:pPr algn="ctr"/>
                      <a:endParaRPr lang="en-US" sz="1400"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49141281"/>
                  </a:ext>
                </a:extLst>
              </a:tr>
            </a:tbl>
          </a:graphicData>
        </a:graphic>
      </p:graphicFrame>
      <p:sp>
        <p:nvSpPr>
          <p:cNvPr id="4" name="Date Placeholder 3">
            <a:extLst>
              <a:ext uri="{FF2B5EF4-FFF2-40B4-BE49-F238E27FC236}">
                <a16:creationId xmlns:a16="http://schemas.microsoft.com/office/drawing/2014/main" id="{3A983873-42BD-3B75-6B93-43AFC63D96A9}"/>
              </a:ext>
            </a:extLst>
          </p:cNvPr>
          <p:cNvSpPr>
            <a:spLocks noGrp="1"/>
          </p:cNvSpPr>
          <p:nvPr>
            <p:ph type="dt" sz="half" idx="2"/>
          </p:nvPr>
        </p:nvSpPr>
        <p:spPr/>
        <p:txBody>
          <a:bodyPr/>
          <a:lstStyle/>
          <a:p>
            <a:fld id="{945F9967-D669-2044-B7A4-59105BC695C9}" type="datetime4">
              <a:rPr lang="en-US" smtClean="0"/>
              <a:t>January 25, 2024</a:t>
            </a:fld>
            <a:endParaRPr lang="en-US" dirty="0"/>
          </a:p>
        </p:txBody>
      </p:sp>
      <p:sp>
        <p:nvSpPr>
          <p:cNvPr id="5" name="Slide Number Placeholder 4">
            <a:extLst>
              <a:ext uri="{FF2B5EF4-FFF2-40B4-BE49-F238E27FC236}">
                <a16:creationId xmlns:a16="http://schemas.microsoft.com/office/drawing/2014/main" id="{E9D93592-F00D-EEB7-55D5-C2177B437803}"/>
              </a:ext>
            </a:extLst>
          </p:cNvPr>
          <p:cNvSpPr>
            <a:spLocks noGrp="1"/>
          </p:cNvSpPr>
          <p:nvPr>
            <p:ph type="sldNum" sz="quarter" idx="4"/>
          </p:nvPr>
        </p:nvSpPr>
        <p:spPr/>
        <p:txBody>
          <a:bodyPr/>
          <a:lstStyle/>
          <a:p>
            <a:fld id="{287F944C-6315-6042-840E-B3BFFC821D31}" type="slidenum">
              <a:rPr lang="en-US" smtClean="0"/>
              <a:pPr/>
              <a:t>8</a:t>
            </a:fld>
            <a:endParaRPr lang="en-US" dirty="0"/>
          </a:p>
        </p:txBody>
      </p:sp>
    </p:spTree>
    <p:extLst>
      <p:ext uri="{BB962C8B-B14F-4D97-AF65-F5344CB8AC3E}">
        <p14:creationId xmlns:p14="http://schemas.microsoft.com/office/powerpoint/2010/main" val="555627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B17617-759A-CBCE-1EA5-B9CD1DB29C95}"/>
              </a:ext>
            </a:extLst>
          </p:cNvPr>
          <p:cNvSpPr>
            <a:spLocks noGrp="1"/>
          </p:cNvSpPr>
          <p:nvPr>
            <p:ph type="title"/>
          </p:nvPr>
        </p:nvSpPr>
        <p:spPr/>
        <p:txBody>
          <a:bodyPr/>
          <a:lstStyle/>
          <a:p>
            <a:r>
              <a:rPr lang="en-US" sz="3200" dirty="0"/>
              <a:t>Racial Equity Action Plan Development</a:t>
            </a:r>
          </a:p>
        </p:txBody>
      </p:sp>
      <p:sp>
        <p:nvSpPr>
          <p:cNvPr id="9" name="Text Placeholder 8">
            <a:extLst>
              <a:ext uri="{FF2B5EF4-FFF2-40B4-BE49-F238E27FC236}">
                <a16:creationId xmlns:a16="http://schemas.microsoft.com/office/drawing/2014/main" id="{A91A4EEF-E3D1-FF91-E900-0FEA72A69E28}"/>
              </a:ext>
            </a:extLst>
          </p:cNvPr>
          <p:cNvSpPr>
            <a:spLocks noGrp="1"/>
          </p:cNvSpPr>
          <p:nvPr>
            <p:ph type="body" idx="1"/>
          </p:nvPr>
        </p:nvSpPr>
        <p:spPr/>
        <p:txBody>
          <a:bodyPr/>
          <a:lstStyle/>
          <a:p>
            <a:pPr algn="ctr">
              <a:spcBef>
                <a:spcPts val="0"/>
              </a:spcBef>
            </a:pPr>
            <a:r>
              <a:rPr lang="en-US" sz="1800" dirty="0">
                <a:latin typeface="+mn-lt"/>
              </a:rPr>
              <a:t>Step 1 - Racial Equity Audit</a:t>
            </a:r>
          </a:p>
          <a:p>
            <a:pPr algn="ctr">
              <a:spcBef>
                <a:spcPts val="0"/>
              </a:spcBef>
            </a:pPr>
            <a:r>
              <a:rPr lang="en-US" sz="1600" b="0" i="1" dirty="0">
                <a:latin typeface="+mn-lt"/>
              </a:rPr>
              <a:t>(Completed by MHB staff together)</a:t>
            </a:r>
          </a:p>
        </p:txBody>
      </p:sp>
      <p:sp>
        <p:nvSpPr>
          <p:cNvPr id="10" name="Content Placeholder 9">
            <a:extLst>
              <a:ext uri="{FF2B5EF4-FFF2-40B4-BE49-F238E27FC236}">
                <a16:creationId xmlns:a16="http://schemas.microsoft.com/office/drawing/2014/main" id="{073E7877-0D89-4D1B-D187-EA1D6686ADC3}"/>
              </a:ext>
            </a:extLst>
          </p:cNvPr>
          <p:cNvSpPr>
            <a:spLocks noGrp="1"/>
          </p:cNvSpPr>
          <p:nvPr>
            <p:ph sz="half" idx="2"/>
          </p:nvPr>
        </p:nvSpPr>
        <p:spPr>
          <a:xfrm>
            <a:off x="609600" y="1682309"/>
            <a:ext cx="5386917" cy="2413173"/>
          </a:xfrm>
        </p:spPr>
        <p:txBody>
          <a:bodyPr/>
          <a:lstStyle/>
          <a:p>
            <a:pPr>
              <a:buFont typeface="Wingdings" panose="05000000000000000000" pitchFamily="2" charset="2"/>
              <a:buChar char="ü"/>
            </a:pPr>
            <a:r>
              <a:rPr lang="en-US" sz="1600" dirty="0"/>
              <a:t>Comprehensive assessment </a:t>
            </a:r>
          </a:p>
          <a:p>
            <a:pPr>
              <a:buFont typeface="Wingdings" panose="05000000000000000000" pitchFamily="2" charset="2"/>
              <a:buChar char="ü"/>
            </a:pPr>
            <a:r>
              <a:rPr lang="en-US" sz="1600" dirty="0"/>
              <a:t>Practice-based tool that centers an organization in systemic policies, practices and collective decisions that live within the organization and impact its daily work</a:t>
            </a:r>
          </a:p>
          <a:p>
            <a:pPr>
              <a:buFont typeface="Wingdings" panose="05000000000000000000" pitchFamily="2" charset="2"/>
              <a:buChar char="ü"/>
            </a:pPr>
            <a:r>
              <a:rPr lang="en-US" sz="1600" dirty="0"/>
              <a:t>Measures 14 sub-standards and 200+ indicators</a:t>
            </a:r>
          </a:p>
          <a:p>
            <a:pPr>
              <a:buFont typeface="Wingdings" panose="05000000000000000000" pitchFamily="2" charset="2"/>
              <a:buChar char="ü"/>
            </a:pPr>
            <a:r>
              <a:rPr lang="en-US" sz="1600" dirty="0"/>
              <a:t>Designed to empower an organization to identify structural shifts and technical assistance needs to advance its equity mission</a:t>
            </a:r>
          </a:p>
        </p:txBody>
      </p:sp>
      <p:sp>
        <p:nvSpPr>
          <p:cNvPr id="11" name="Text Placeholder 10">
            <a:extLst>
              <a:ext uri="{FF2B5EF4-FFF2-40B4-BE49-F238E27FC236}">
                <a16:creationId xmlns:a16="http://schemas.microsoft.com/office/drawing/2014/main" id="{36006672-729B-7372-5343-04835868326D}"/>
              </a:ext>
            </a:extLst>
          </p:cNvPr>
          <p:cNvSpPr>
            <a:spLocks noGrp="1"/>
          </p:cNvSpPr>
          <p:nvPr>
            <p:ph type="body" sz="quarter" idx="3"/>
          </p:nvPr>
        </p:nvSpPr>
        <p:spPr/>
        <p:txBody>
          <a:bodyPr/>
          <a:lstStyle/>
          <a:p>
            <a:pPr algn="ctr">
              <a:spcBef>
                <a:spcPts val="0"/>
              </a:spcBef>
            </a:pPr>
            <a:r>
              <a:rPr lang="en-US" sz="1800" dirty="0">
                <a:latin typeface="Georgia" panose="02040502050405020303" pitchFamily="18" charset="0"/>
              </a:rPr>
              <a:t>Step 2 - Racial Equity Lens Mapping </a:t>
            </a:r>
          </a:p>
          <a:p>
            <a:pPr algn="ctr">
              <a:spcBef>
                <a:spcPts val="0"/>
              </a:spcBef>
            </a:pPr>
            <a:r>
              <a:rPr lang="en-US" sz="1600" b="0" i="1" dirty="0">
                <a:latin typeface="Georgia" panose="02040502050405020303" pitchFamily="18" charset="0"/>
              </a:rPr>
              <a:t>(Completed individually by staff)</a:t>
            </a:r>
          </a:p>
        </p:txBody>
      </p:sp>
      <p:sp>
        <p:nvSpPr>
          <p:cNvPr id="12" name="Content Placeholder 11">
            <a:extLst>
              <a:ext uri="{FF2B5EF4-FFF2-40B4-BE49-F238E27FC236}">
                <a16:creationId xmlns:a16="http://schemas.microsoft.com/office/drawing/2014/main" id="{589F5EE6-371D-AC38-CC5C-39587CE07B6A}"/>
              </a:ext>
            </a:extLst>
          </p:cNvPr>
          <p:cNvSpPr>
            <a:spLocks noGrp="1"/>
          </p:cNvSpPr>
          <p:nvPr>
            <p:ph sz="quarter" idx="4"/>
          </p:nvPr>
        </p:nvSpPr>
        <p:spPr>
          <a:xfrm>
            <a:off x="6193369" y="1682310"/>
            <a:ext cx="5389033" cy="1795189"/>
          </a:xfrm>
        </p:spPr>
        <p:txBody>
          <a:bodyPr/>
          <a:lstStyle/>
          <a:p>
            <a:pPr>
              <a:buFont typeface="Wingdings" panose="05000000000000000000" pitchFamily="2" charset="2"/>
              <a:buChar char="ü"/>
            </a:pPr>
            <a:r>
              <a:rPr lang="en-US" sz="1600" dirty="0"/>
              <a:t>Measures the capacity of individual staff to lead with an equity lens</a:t>
            </a:r>
          </a:p>
          <a:p>
            <a:pPr>
              <a:buFont typeface="Wingdings" panose="05000000000000000000" pitchFamily="2" charset="2"/>
              <a:buChar char="ü"/>
            </a:pPr>
            <a:r>
              <a:rPr lang="en-US" sz="1600" dirty="0"/>
              <a:t>Assessment provides guidance and clarity on types of professional development necessary to support staff in championing equity within their daily work</a:t>
            </a:r>
          </a:p>
          <a:p>
            <a:pPr>
              <a:buFont typeface="Wingdings" panose="05000000000000000000" pitchFamily="2" charset="2"/>
              <a:buChar char="ü"/>
            </a:pPr>
            <a:r>
              <a:rPr lang="en-US" sz="1600" dirty="0"/>
              <a:t>Measures individual experiences across 8 domains</a:t>
            </a:r>
          </a:p>
        </p:txBody>
      </p:sp>
      <p:sp>
        <p:nvSpPr>
          <p:cNvPr id="4" name="Date Placeholder 3">
            <a:extLst>
              <a:ext uri="{FF2B5EF4-FFF2-40B4-BE49-F238E27FC236}">
                <a16:creationId xmlns:a16="http://schemas.microsoft.com/office/drawing/2014/main" id="{155193EA-09C7-6978-5DA6-87260A877A9B}"/>
              </a:ext>
            </a:extLst>
          </p:cNvPr>
          <p:cNvSpPr>
            <a:spLocks noGrp="1"/>
          </p:cNvSpPr>
          <p:nvPr>
            <p:ph type="dt" sz="half" idx="10"/>
          </p:nvPr>
        </p:nvSpPr>
        <p:spPr/>
        <p:txBody>
          <a:bodyPr/>
          <a:lstStyle/>
          <a:p>
            <a:fld id="{945F9967-D669-2044-B7A4-59105BC695C9}" type="datetime4">
              <a:rPr lang="en-US" smtClean="0"/>
              <a:t>January 25, 2024</a:t>
            </a:fld>
            <a:endParaRPr lang="en-US" dirty="0"/>
          </a:p>
        </p:txBody>
      </p:sp>
      <p:sp>
        <p:nvSpPr>
          <p:cNvPr id="5" name="Slide Number Placeholder 4">
            <a:extLst>
              <a:ext uri="{FF2B5EF4-FFF2-40B4-BE49-F238E27FC236}">
                <a16:creationId xmlns:a16="http://schemas.microsoft.com/office/drawing/2014/main" id="{E96E13F0-1223-8212-2A3F-FFF0C8E77600}"/>
              </a:ext>
            </a:extLst>
          </p:cNvPr>
          <p:cNvSpPr>
            <a:spLocks noGrp="1"/>
          </p:cNvSpPr>
          <p:nvPr>
            <p:ph type="sldNum" sz="quarter" idx="11"/>
          </p:nvPr>
        </p:nvSpPr>
        <p:spPr/>
        <p:txBody>
          <a:bodyPr/>
          <a:lstStyle/>
          <a:p>
            <a:fld id="{287F944C-6315-6042-840E-B3BFFC821D31}" type="slidenum">
              <a:rPr lang="en-US" smtClean="0"/>
              <a:pPr/>
              <a:t>9</a:t>
            </a:fld>
            <a:endParaRPr lang="en-US" dirty="0"/>
          </a:p>
        </p:txBody>
      </p:sp>
      <p:sp>
        <p:nvSpPr>
          <p:cNvPr id="13" name="TextBox 12">
            <a:extLst>
              <a:ext uri="{FF2B5EF4-FFF2-40B4-BE49-F238E27FC236}">
                <a16:creationId xmlns:a16="http://schemas.microsoft.com/office/drawing/2014/main" id="{048ADC0F-9F03-F0B7-890B-AB4230BE22BE}"/>
              </a:ext>
            </a:extLst>
          </p:cNvPr>
          <p:cNvSpPr txBox="1"/>
          <p:nvPr/>
        </p:nvSpPr>
        <p:spPr>
          <a:xfrm>
            <a:off x="732367" y="3840709"/>
            <a:ext cx="10922003" cy="2669962"/>
          </a:xfrm>
          <a:prstGeom prst="rect">
            <a:avLst/>
          </a:prstGeom>
          <a:noFill/>
        </p:spPr>
        <p:txBody>
          <a:bodyPr wrap="square" rtlCol="0">
            <a:spAutoFit/>
          </a:bodyPr>
          <a:lstStyle/>
          <a:p>
            <a:pPr algn="ctr"/>
            <a:r>
              <a:rPr lang="en-US" b="1" dirty="0">
                <a:solidFill>
                  <a:schemeClr val="accent4"/>
                </a:solidFill>
              </a:rPr>
              <a:t>Step 3 - Thought Partnership Coaching</a:t>
            </a:r>
          </a:p>
          <a:p>
            <a:pPr algn="ctr"/>
            <a:r>
              <a:rPr lang="en-US" sz="1400" i="1" dirty="0">
                <a:solidFill>
                  <a:schemeClr val="accent4"/>
                </a:solidFill>
              </a:rPr>
              <a:t>(Completed by all staff with Beloved Community facilitation)</a:t>
            </a:r>
          </a:p>
          <a:p>
            <a:pPr marL="285750" indent="-285750">
              <a:spcBef>
                <a:spcPts val="900"/>
              </a:spcBef>
              <a:buClr>
                <a:schemeClr val="accent1"/>
              </a:buClr>
              <a:buFont typeface="Wingdings" panose="05000000000000000000" pitchFamily="2" charset="2"/>
              <a:buChar char="ü"/>
            </a:pPr>
            <a:r>
              <a:rPr lang="en-US" sz="1600" dirty="0">
                <a:solidFill>
                  <a:schemeClr val="tx2"/>
                </a:solidFill>
                <a:highlight>
                  <a:srgbClr val="FFFF00"/>
                </a:highlight>
                <a:latin typeface="Arial" panose="020B0604020202020204" pitchFamily="34" charset="0"/>
                <a:cs typeface="Arial" panose="020B0604020202020204" pitchFamily="34" charset="0"/>
              </a:rPr>
              <a:t>4 sessions to be conducted in March 2024</a:t>
            </a:r>
            <a:r>
              <a:rPr lang="en-US" sz="1600" dirty="0">
                <a:solidFill>
                  <a:schemeClr val="tx2"/>
                </a:solidFill>
                <a:latin typeface="Arial" panose="020B0604020202020204" pitchFamily="34" charset="0"/>
                <a:cs typeface="Arial" panose="020B0604020202020204" pitchFamily="34" charset="0"/>
              </a:rPr>
              <a:t> with Beloved Community facilitator</a:t>
            </a:r>
          </a:p>
          <a:p>
            <a:pPr marL="285750" indent="-285750">
              <a:spcBef>
                <a:spcPts val="900"/>
              </a:spcBef>
              <a:buClr>
                <a:schemeClr val="accent1"/>
              </a:buClr>
              <a:buFont typeface="Wingdings" panose="05000000000000000000" pitchFamily="2" charset="2"/>
              <a:buChar char="ü"/>
            </a:pPr>
            <a:r>
              <a:rPr lang="en-US" sz="1600" dirty="0">
                <a:solidFill>
                  <a:schemeClr val="tx2"/>
                </a:solidFill>
                <a:latin typeface="Arial" panose="020B0604020202020204" pitchFamily="34" charset="0"/>
                <a:cs typeface="Arial" panose="020B0604020202020204" pitchFamily="34" charset="0"/>
              </a:rPr>
              <a:t>Support to identify potential training &amp; capacity-building</a:t>
            </a:r>
          </a:p>
          <a:p>
            <a:pPr marL="285750" indent="-285750">
              <a:spcBef>
                <a:spcPts val="900"/>
              </a:spcBef>
              <a:buClr>
                <a:schemeClr val="accent1"/>
              </a:buClr>
              <a:buFont typeface="Wingdings" panose="05000000000000000000" pitchFamily="2" charset="2"/>
              <a:buChar char="ü"/>
            </a:pPr>
            <a:r>
              <a:rPr lang="en-US" sz="1600" dirty="0">
                <a:solidFill>
                  <a:schemeClr val="tx2"/>
                </a:solidFill>
                <a:latin typeface="Arial" panose="020B0604020202020204" pitchFamily="34" charset="0"/>
                <a:cs typeface="Arial" panose="020B0604020202020204" pitchFamily="34" charset="0"/>
              </a:rPr>
              <a:t>Diving further into the audit results</a:t>
            </a:r>
          </a:p>
          <a:p>
            <a:pPr marL="285750" indent="-285750">
              <a:spcBef>
                <a:spcPts val="900"/>
              </a:spcBef>
              <a:buClr>
                <a:schemeClr val="accent1"/>
              </a:buClr>
              <a:buFont typeface="Wingdings" panose="05000000000000000000" pitchFamily="2" charset="2"/>
              <a:buChar char="ü"/>
            </a:pPr>
            <a:r>
              <a:rPr lang="en-US" sz="1600" dirty="0">
                <a:solidFill>
                  <a:schemeClr val="tx2"/>
                </a:solidFill>
                <a:latin typeface="Arial" panose="020B0604020202020204" pitchFamily="34" charset="0"/>
                <a:cs typeface="Arial" panose="020B0604020202020204" pitchFamily="34" charset="0"/>
              </a:rPr>
              <a:t>Review new policy proposals</a:t>
            </a:r>
          </a:p>
          <a:p>
            <a:pPr marL="285750" indent="-285750">
              <a:spcBef>
                <a:spcPts val="900"/>
              </a:spcBef>
              <a:buClr>
                <a:schemeClr val="accent1"/>
              </a:buClr>
              <a:buFont typeface="Wingdings" panose="05000000000000000000" pitchFamily="2" charset="2"/>
              <a:buChar char="ü"/>
            </a:pPr>
            <a:r>
              <a:rPr lang="en-US" sz="1600" dirty="0">
                <a:solidFill>
                  <a:schemeClr val="tx2"/>
                </a:solidFill>
                <a:latin typeface="Arial" panose="020B0604020202020204" pitchFamily="34" charset="0"/>
                <a:cs typeface="Arial" panose="020B0604020202020204" pitchFamily="34" charset="0"/>
              </a:rPr>
              <a:t>Identify relevant strategies for MHB’s highest priorities</a:t>
            </a:r>
          </a:p>
          <a:p>
            <a:pPr marL="285750" indent="-285750">
              <a:buFont typeface="Arial" panose="020B0604020202020204" pitchFamily="34" charset="0"/>
              <a:buChar char="•"/>
            </a:pPr>
            <a:endParaRPr lang="en-US" dirty="0">
              <a:solidFill>
                <a:schemeClr val="accent4"/>
              </a:solidFill>
            </a:endParaRPr>
          </a:p>
        </p:txBody>
      </p:sp>
    </p:spTree>
    <p:extLst>
      <p:ext uri="{BB962C8B-B14F-4D97-AF65-F5344CB8AC3E}">
        <p14:creationId xmlns:p14="http://schemas.microsoft.com/office/powerpoint/2010/main" val="3818998694"/>
      </p:ext>
    </p:extLst>
  </p:cSld>
  <p:clrMapOvr>
    <a:masterClrMapping/>
  </p:clrMapOvr>
</p:sld>
</file>

<file path=ppt/theme/theme1.xml><?xml version="1.0" encoding="utf-8"?>
<a:theme xmlns:a="http://schemas.openxmlformats.org/drawingml/2006/main" name="Office Theme">
  <a:themeElements>
    <a:clrScheme name="Custom 1">
      <a:dk1>
        <a:srgbClr val="777877"/>
      </a:dk1>
      <a:lt1>
        <a:sysClr val="window" lastClr="FFFFFF"/>
      </a:lt1>
      <a:dk2>
        <a:srgbClr val="3B3B3B"/>
      </a:dk2>
      <a:lt2>
        <a:srgbClr val="FFFFFE"/>
      </a:lt2>
      <a:accent1>
        <a:srgbClr val="A05DBB"/>
      </a:accent1>
      <a:accent2>
        <a:srgbClr val="00A5C1"/>
      </a:accent2>
      <a:accent3>
        <a:srgbClr val="A6CE1B"/>
      </a:accent3>
      <a:accent4>
        <a:srgbClr val="365695"/>
      </a:accent4>
      <a:accent5>
        <a:srgbClr val="008878"/>
      </a:accent5>
      <a:accent6>
        <a:srgbClr val="A7241B"/>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1665</TotalTime>
  <Words>2215</Words>
  <Application>Microsoft Office PowerPoint</Application>
  <PresentationFormat>Widescreen</PresentationFormat>
  <Paragraphs>210</Paragraphs>
  <Slides>15</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4" baseType="lpstr">
      <vt:lpstr>Arial</vt:lpstr>
      <vt:lpstr>Calibri</vt:lpstr>
      <vt:lpstr>Calibri Light</vt:lpstr>
      <vt:lpstr>Georgia</vt:lpstr>
      <vt:lpstr>Lucida Grande</vt:lpstr>
      <vt:lpstr>Wingdings</vt:lpstr>
      <vt:lpstr>Office Theme</vt:lpstr>
      <vt:lpstr>2_Office Theme</vt:lpstr>
      <vt:lpstr>Presentation</vt:lpstr>
      <vt:lpstr>FY24 Board Retreat</vt:lpstr>
      <vt:lpstr>Vision, Mission, Values</vt:lpstr>
      <vt:lpstr>Calendar Year 2021 – 2023 Strategic Plan</vt:lpstr>
      <vt:lpstr>PowerPoint Presentation</vt:lpstr>
      <vt:lpstr>Today’s Objectives</vt:lpstr>
      <vt:lpstr>Racial Equity Audit &amp; Equity Lens Mapping</vt:lpstr>
      <vt:lpstr>MHB’s Approach to Developing a Racial Equity Action Plan </vt:lpstr>
      <vt:lpstr>MHB’s Approach to Developing a Racial Equity Action Plan </vt:lpstr>
      <vt:lpstr>Racial Equity Action Plan Development</vt:lpstr>
      <vt:lpstr>Board Self-Assessment Process</vt:lpstr>
      <vt:lpstr>7 Reasons why a Board should assess its performance</vt:lpstr>
      <vt:lpstr>Next Steps in the Board Self-Assessment Process</vt:lpstr>
      <vt:lpstr>Reflections on the Jan. 18 Fiscal Sponsorship Presentation </vt:lpstr>
      <vt:lpstr> Maximize Financial Capital:  Increase and leverage diverse funding to expand behavioral health services and system building </vt:lpstr>
      <vt:lpstr>PowerPoint Presentation</vt:lpstr>
    </vt:vector>
  </TitlesOfParts>
  <Company>Paul Bussman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 Brandt</dc:creator>
  <cp:lastModifiedBy>Cassandra Kaufman</cp:lastModifiedBy>
  <cp:revision>91</cp:revision>
  <dcterms:created xsi:type="dcterms:W3CDTF">2018-05-04T15:48:02Z</dcterms:created>
  <dcterms:modified xsi:type="dcterms:W3CDTF">2024-01-25T21:53:54Z</dcterms:modified>
</cp:coreProperties>
</file>