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8" r:id="rId3"/>
    <p:sldId id="267" r:id="rId4"/>
    <p:sldId id="264" r:id="rId5"/>
    <p:sldId id="269" r:id="rId6"/>
    <p:sldId id="266" r:id="rId7"/>
    <p:sldId id="27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282FC-D5EC-4943-91D1-20946FE181C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D8B93-AAA5-2A4B-982D-DB2AA52B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74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D1F3-45DE-0D4A-89A3-372156F84E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A30C5-7907-2249-84A8-CA2905C8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8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HB Bcknds B 00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81"/>
          <a:stretch/>
        </p:blipFill>
        <p:spPr>
          <a:xfrm>
            <a:off x="508000" y="657110"/>
            <a:ext cx="2749550" cy="1117493"/>
          </a:xfrm>
          <a:prstGeom prst="rect">
            <a:avLst/>
          </a:prstGeom>
        </p:spPr>
      </p:pic>
      <p:pic>
        <p:nvPicPr>
          <p:cNvPr id="9" name="Picture 8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34" r="-4055"/>
          <a:stretch/>
        </p:blipFill>
        <p:spPr>
          <a:xfrm>
            <a:off x="6762750" y="657110"/>
            <a:ext cx="1771650" cy="1117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49" y="2679336"/>
            <a:ext cx="6046746" cy="1809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308" y="6042771"/>
            <a:ext cx="3771069" cy="55647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9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466350E-FD96-544C-AE0E-5023492063AA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9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8F07696-A4C3-104F-B2B4-D0AAA6E4798F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TLMHB Brand Signature for PPT FOOTER RGB 042018_no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HB Bcknds B 00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81"/>
          <a:stretch/>
        </p:blipFill>
        <p:spPr>
          <a:xfrm>
            <a:off x="508000" y="657110"/>
            <a:ext cx="2749550" cy="1117493"/>
          </a:xfrm>
          <a:prstGeom prst="rect">
            <a:avLst/>
          </a:prstGeom>
        </p:spPr>
      </p:pic>
      <p:pic>
        <p:nvPicPr>
          <p:cNvPr id="9" name="Picture 8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34" r="-4055"/>
          <a:stretch/>
        </p:blipFill>
        <p:spPr>
          <a:xfrm>
            <a:off x="6762750" y="657110"/>
            <a:ext cx="1771650" cy="1117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49" y="2679336"/>
            <a:ext cx="6046746" cy="1809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308" y="6042771"/>
            <a:ext cx="3771069" cy="55647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12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HB Bcknds B 0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81"/>
          <a:stretch/>
        </p:blipFill>
        <p:spPr>
          <a:xfrm>
            <a:off x="508000" y="657110"/>
            <a:ext cx="2749550" cy="1117493"/>
          </a:xfrm>
          <a:prstGeom prst="rect">
            <a:avLst/>
          </a:prstGeom>
        </p:spPr>
      </p:pic>
      <p:pic>
        <p:nvPicPr>
          <p:cNvPr id="9" name="Picture 8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34" r="-4055"/>
          <a:stretch/>
        </p:blipFill>
        <p:spPr>
          <a:xfrm>
            <a:off x="6762750" y="657110"/>
            <a:ext cx="1771650" cy="1117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49" y="2679336"/>
            <a:ext cx="6046746" cy="1809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308" y="6042771"/>
            <a:ext cx="3771069" cy="55647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3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3F31F71A-E9C9-B742-924C-D0085507C1B1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2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HB Bcknds E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501" y="440439"/>
            <a:ext cx="8225094" cy="1746300"/>
          </a:xfrm>
        </p:spPr>
        <p:txBody>
          <a:bodyPr anchor="b"/>
          <a:lstStyle>
            <a:lvl1pPr algn="l"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Section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1" y="2370846"/>
            <a:ext cx="822509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45F9967-D669-2044-B7A4-59105BC695C9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LMHB Brand Signature for PPT FOOTER RGB 042018_no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501" y="440439"/>
            <a:ext cx="8225094" cy="1746300"/>
          </a:xfrm>
        </p:spPr>
        <p:txBody>
          <a:bodyPr anchor="b"/>
          <a:lstStyle>
            <a:lvl1pPr algn="l"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Section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1" y="2370846"/>
            <a:ext cx="822509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A8BD8249-E0F5-1049-8541-47EAF4DA503A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TLMHB Brand Signature for PPT FOOTER RGB 042018_no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B Bcknds 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501" y="440439"/>
            <a:ext cx="8225094" cy="1746300"/>
          </a:xfrm>
        </p:spPr>
        <p:txBody>
          <a:bodyPr anchor="b"/>
          <a:lstStyle>
            <a:lvl1pPr algn="l"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Section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1" y="2370846"/>
            <a:ext cx="822509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A426BFE-2333-0746-A516-6DEF36BCF74C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LMHB Brand Signature for PPT FOOTER RGB 042018_no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0300"/>
            <a:ext cx="4038600" cy="472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0300"/>
            <a:ext cx="4038600" cy="472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5B8800B-9F5F-F846-B616-8D93E75A6C84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7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3313"/>
            <a:ext cx="4040188" cy="505588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2306"/>
            <a:ext cx="4040188" cy="43628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03313"/>
            <a:ext cx="4041775" cy="505588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82306"/>
            <a:ext cx="4041775" cy="43628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FC0CE27-7AC2-F94C-A270-6413DED8A74C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flipV="1">
            <a:off x="457200" y="1008062"/>
            <a:ext cx="8267700" cy="127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8536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4532"/>
            <a:ext cx="8229600" cy="47159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14102CC-2C54-B544-AF45-0E6B8270D4F3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TLMHB Brand Signature for PPT FOOTER RGB 042018_nota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59" r:id="rId6"/>
    <p:sldLayoutId id="2147483658" r:id="rId7"/>
    <p:sldLayoutId id="2147483652" r:id="rId8"/>
    <p:sldLayoutId id="2147483653" r:id="rId9"/>
    <p:sldLayoutId id="2147483654" r:id="rId10"/>
    <p:sldLayoutId id="2147483655" r:id="rId11"/>
  </p:sldLayoutIdLst>
  <p:hf hdr="0" ftr="0"/>
  <p:txStyles>
    <p:titleStyle>
      <a:lvl1pPr algn="l" defTabSz="457200" rtl="0" eaLnBrk="1" latinLnBrk="0" hangingPunct="1">
        <a:lnSpc>
          <a:spcPts val="3300"/>
        </a:lnSpc>
        <a:spcBef>
          <a:spcPts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573088" indent="-287338" algn="l" defTabSz="457200" rtl="0" eaLnBrk="1" latinLnBrk="0" hangingPunct="1">
        <a:spcBef>
          <a:spcPts val="1200"/>
        </a:spcBef>
        <a:buClr>
          <a:schemeClr val="accent1"/>
        </a:buClr>
        <a:buFont typeface="Lucida Grande"/>
        <a:buChar char="-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857250" indent="-228600" algn="l" defTabSz="457200" rtl="0" eaLnBrk="1" latinLnBrk="0" hangingPunct="1">
        <a:spcBef>
          <a:spcPts val="1200"/>
        </a:spcBef>
        <a:buClr>
          <a:schemeClr val="accent1"/>
        </a:buClr>
        <a:buFont typeface="Lucida Grande"/>
        <a:buChar char="-"/>
        <a:defRPr sz="1800" kern="1200">
          <a:solidFill>
            <a:schemeClr val="tx2"/>
          </a:solidFill>
          <a:latin typeface="Arial"/>
          <a:ea typeface="+mn-ea"/>
          <a:cs typeface="Arial"/>
        </a:defRPr>
      </a:lvl3pPr>
      <a:lvl4pPr marL="1144588" indent="-228600" algn="l" defTabSz="457200" rtl="0" eaLnBrk="1" latinLnBrk="0" hangingPunct="1">
        <a:spcBef>
          <a:spcPts val="1200"/>
        </a:spcBef>
        <a:buClr>
          <a:schemeClr val="accent1"/>
        </a:buClr>
        <a:buFont typeface="Lucida Grande"/>
        <a:buChar char="-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33513" indent="-228600" algn="l" defTabSz="457200" rtl="0" eaLnBrk="1" latinLnBrk="0" hangingPunct="1">
        <a:spcBef>
          <a:spcPts val="1200"/>
        </a:spcBef>
        <a:buClr>
          <a:schemeClr val="accent1"/>
        </a:buClr>
        <a:buFont typeface="Lucida Grande"/>
        <a:buChar char="-"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 of School Time</a:t>
            </a:r>
            <a:br>
              <a:rPr lang="en-US" dirty="0"/>
            </a:br>
            <a:r>
              <a:rPr lang="en-US" dirty="0"/>
              <a:t>Investment Approaches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649" y="5841603"/>
            <a:ext cx="3928100" cy="5564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Research Conducted by Coro Fellow</a:t>
            </a:r>
          </a:p>
          <a:p>
            <a:pPr>
              <a:spcBef>
                <a:spcPts val="0"/>
              </a:spcBef>
            </a:pPr>
            <a:r>
              <a:rPr lang="en-US" dirty="0"/>
              <a:t>Alford Young III</a:t>
            </a:r>
          </a:p>
          <a:p>
            <a:pPr>
              <a:spcBef>
                <a:spcPts val="0"/>
              </a:spcBef>
            </a:pPr>
            <a:r>
              <a:rPr lang="en-US" dirty="0"/>
              <a:t>November 20, 2025</a:t>
            </a:r>
          </a:p>
        </p:txBody>
      </p:sp>
    </p:spTree>
    <p:extLst>
      <p:ext uri="{BB962C8B-B14F-4D97-AF65-F5344CB8AC3E}">
        <p14:creationId xmlns:p14="http://schemas.microsoft.com/office/powerpoint/2010/main" val="108914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9964-8914-99FB-2687-A2BFC4DD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 Program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AA04F-7CD4-51D0-20D6-134D05DD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8369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The capacity to center mental health literacy without having to factor in mandatory school-time curriculum requirements.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/>
              <a:t>Expand young people’s mental health knowledge, coping skills, and knowledge regarding mental health resources accessible to them.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/>
              <a:t>Create family-instructor connections that can promote early identification of emotional, behavioral, and/or mental health challenges while also expanding familial knowledge regarding available mental health resources.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/>
              <a:t>Build protective, trust-based adult–youth relationships that strengthen resilience in helping to mitigate the physiological and psychological impacts of Adverse Childhood Experiences (ACEs).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582B4-2A44-67EA-A409-043C517DD7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31F71A-E9C9-B742-924C-D0085507C1B1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96D03-A1EF-FBC1-1563-B081E686A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E6D71-874E-6E03-2EDD-54D563E7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2538-929A-65F7-52BC-1130D9BB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11"/>
            <a:ext cx="8229600" cy="853613"/>
          </a:xfrm>
        </p:spPr>
        <p:txBody>
          <a:bodyPr/>
          <a:lstStyle/>
          <a:p>
            <a:r>
              <a:rPr lang="en-US" dirty="0"/>
              <a:t>High Quality Programs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A1D9E6-31E4-87E5-E8E1-811CBDDAB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652973"/>
              </p:ext>
            </p:extLst>
          </p:nvPr>
        </p:nvGraphicFramePr>
        <p:xfrm>
          <a:off x="381000" y="980613"/>
          <a:ext cx="8571691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636">
                  <a:extLst>
                    <a:ext uri="{9D8B030D-6E8A-4147-A177-3AD203B41FA5}">
                      <a16:colId xmlns:a16="http://schemas.microsoft.com/office/drawing/2014/main" val="1909312144"/>
                    </a:ext>
                  </a:extLst>
                </a:gridCol>
                <a:gridCol w="3681865">
                  <a:extLst>
                    <a:ext uri="{9D8B030D-6E8A-4147-A177-3AD203B41FA5}">
                      <a16:colId xmlns:a16="http://schemas.microsoft.com/office/drawing/2014/main" val="2872861687"/>
                    </a:ext>
                  </a:extLst>
                </a:gridCol>
                <a:gridCol w="3246190">
                  <a:extLst>
                    <a:ext uri="{9D8B030D-6E8A-4147-A177-3AD203B41FA5}">
                      <a16:colId xmlns:a16="http://schemas.microsoft.com/office/drawing/2014/main" val="89457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Why it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Intended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9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Literacy Component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literacy strengthens self-efficacy, enhances problem-solving skills, and fosters empathy and perspective-taking – outcomes that promote resilience, facilitate social growth, and bolster psychological well-being.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literacy rates (lower association with worsened or onset of mental health issues)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self-efficacy and academic motivation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Reduction in long-term dropout risk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58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 / Mental Health Educational Component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Intentional time to develop stress-management skills, learn healthy relationship practices, and improve upon emotional regulation – all of which support their psychological well-being.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Strengthened emotional regulation and self-awareness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peer relationships and social functioning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Earlier identification of youth who may need additional support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70372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F0928-4DF4-4FFB-F661-E8389C9F25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B8800B-9F5F-F846-B616-8D93E75A6C84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2C70C-4DB6-3848-33CA-FE55AA51A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9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823D-38C0-07EC-5176-894A6280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10"/>
            <a:ext cx="8229600" cy="853613"/>
          </a:xfrm>
        </p:spPr>
        <p:txBody>
          <a:bodyPr/>
          <a:lstStyle/>
          <a:p>
            <a:r>
              <a:rPr lang="en-US" dirty="0"/>
              <a:t>High Quality Programs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FF0EA-EC24-E59E-A810-06C815FE4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743591"/>
              </p:ext>
            </p:extLst>
          </p:nvPr>
        </p:nvGraphicFramePr>
        <p:xfrm>
          <a:off x="381000" y="962159"/>
          <a:ext cx="8571691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636">
                  <a:extLst>
                    <a:ext uri="{9D8B030D-6E8A-4147-A177-3AD203B41FA5}">
                      <a16:colId xmlns:a16="http://schemas.microsoft.com/office/drawing/2014/main" val="1909312144"/>
                    </a:ext>
                  </a:extLst>
                </a:gridCol>
                <a:gridCol w="3681865">
                  <a:extLst>
                    <a:ext uri="{9D8B030D-6E8A-4147-A177-3AD203B41FA5}">
                      <a16:colId xmlns:a16="http://schemas.microsoft.com/office/drawing/2014/main" val="2872861687"/>
                    </a:ext>
                  </a:extLst>
                </a:gridCol>
                <a:gridCol w="3246190">
                  <a:extLst>
                    <a:ext uri="{9D8B030D-6E8A-4147-A177-3AD203B41FA5}">
                      <a16:colId xmlns:a16="http://schemas.microsoft.com/office/drawing/2014/main" val="89457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 it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Intended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9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Multipurpose Programs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Varied experiences help sustain youth participation, reduce disengagement, and promote intellectual development in ways that strengthen self-esteem and overall mental well-being.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youth participation and attendance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chronic absenteeism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from youth with a range of interests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58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Administered by an Organization with Established Community Trust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Deeper relationships with families and youth, and a more nuanced understanding of local needs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family engagement and trust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accurate and consistent identification of youth needs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Strengthened sense of belonging and emotional safety for youth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7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Pipeline to Hiring (for participants)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Programs that integrate workforce preparation, skill development, and pathways to employment provide older youth with a sense of purpose, future orientation, and self-efficacy – all of which promote psychological well-being.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Clearer post-secondary education pathways that support long-term psychological well-being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youth (and future adult) unemployment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308641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B8800B-9F5F-F846-B616-8D93E75A6C84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0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028298-EDDF-CF4D-438F-4AA8B120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Approach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152218-CEE4-2691-EA0E-D06C8C683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FE1735-2A72-6B0A-3489-559FFED5E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10F22-50EA-9CFB-A7E7-9DD75DA52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1406166"/>
            <a:ext cx="4041775" cy="4362893"/>
          </a:xfrm>
        </p:spPr>
        <p:txBody>
          <a:bodyPr/>
          <a:lstStyle/>
          <a:p>
            <a:r>
              <a:rPr lang="en-US" sz="1600" b="1" dirty="0"/>
              <a:t>Risk of fragmentation.</a:t>
            </a:r>
            <a:r>
              <a:rPr lang="en-US" sz="1600" dirty="0"/>
              <a:t> May generate a disconnected set of programs with uneven quality or alignment.</a:t>
            </a:r>
          </a:p>
          <a:p>
            <a:r>
              <a:rPr lang="en-US" sz="1600" b="1" dirty="0"/>
              <a:t>Short-term program stability concerns.</a:t>
            </a:r>
            <a:r>
              <a:rPr lang="en-US" sz="1600" dirty="0"/>
              <a:t> Smaller or newer organizations might lack the capacity to sustain programming across the full grant cycle and face significant challenges continuing operations once funding concludes.</a:t>
            </a:r>
          </a:p>
          <a:p>
            <a:r>
              <a:rPr lang="en-US" sz="1600" b="1" dirty="0"/>
              <a:t>Inconsistent mental-health alignment.</a:t>
            </a:r>
            <a:r>
              <a:rPr lang="en-US" sz="1600" dirty="0"/>
              <a:t> Without strong guardrails, some programs may emphasize enrichment over SEL and mental-health supports.</a:t>
            </a:r>
          </a:p>
          <a:p>
            <a:r>
              <a:rPr lang="en-US" sz="1600" b="1" dirty="0"/>
              <a:t>Capacity bias.</a:t>
            </a:r>
            <a:r>
              <a:rPr lang="en-US" sz="1600" dirty="0"/>
              <a:t> Prominent, well-resourced organizations may be advantaged over community-trusted but under-resourced ones.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040E8-D274-EE5C-6A82-27EB7AB7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F71A-E9C9-B742-924C-D0085507C1B1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CD593-05A2-4E7D-DE3E-B035BB375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91FC51-32A5-3879-7FF4-77321C40D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06167"/>
            <a:ext cx="4040188" cy="4656305"/>
          </a:xfrm>
        </p:spPr>
        <p:txBody>
          <a:bodyPr/>
          <a:lstStyle/>
          <a:p>
            <a:r>
              <a:rPr lang="en-US" sz="1600" b="1" dirty="0"/>
              <a:t>Flexibility and innovation.</a:t>
            </a:r>
            <a:r>
              <a:rPr lang="en-US" sz="1600" dirty="0"/>
              <a:t> Allows diverse and specialty local providers to propose creative programming that responds to neighborhood-specific needs.</a:t>
            </a:r>
          </a:p>
          <a:p>
            <a:r>
              <a:rPr lang="en-US" sz="1600" b="1" dirty="0"/>
              <a:t>Direct embedding of quality requirements.</a:t>
            </a:r>
            <a:r>
              <a:rPr lang="en-US" sz="1600" dirty="0"/>
              <a:t> MHB can specify SEL integration, literacy supports, parent engagement, and sustainability criteria directly in the RFP.</a:t>
            </a:r>
          </a:p>
          <a:p>
            <a:r>
              <a:rPr lang="en-US" sz="1600" b="1" dirty="0"/>
              <a:t>Prioritization of unmet demand. </a:t>
            </a:r>
            <a:r>
              <a:rPr lang="en-US" sz="1600" dirty="0"/>
              <a:t>Enables immediate expansion for organizations with waitlists or capped enrollment.</a:t>
            </a:r>
          </a:p>
          <a:p>
            <a:r>
              <a:rPr lang="en-US" sz="1600" b="1" dirty="0"/>
              <a:t>Geographic rebalancing.</a:t>
            </a:r>
            <a:r>
              <a:rPr lang="en-US" sz="1600" dirty="0"/>
              <a:t> Can prioritize applicants serving neighborhoods with high ACE exposure and limited access to OST programs.</a:t>
            </a:r>
          </a:p>
        </p:txBody>
      </p:sp>
    </p:spTree>
    <p:extLst>
      <p:ext uri="{BB962C8B-B14F-4D97-AF65-F5344CB8AC3E}">
        <p14:creationId xmlns:p14="http://schemas.microsoft.com/office/powerpoint/2010/main" val="196249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94BC-F960-49C4-8B8D-D8A1C4C2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Level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301B-AFD0-45D9-AA6F-6D3DDBEE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3" y="3014133"/>
            <a:ext cx="2819400" cy="2819430"/>
          </a:xfrm>
        </p:spPr>
        <p:txBody>
          <a:bodyPr/>
          <a:lstStyle/>
          <a:p>
            <a:r>
              <a:rPr lang="en-US" dirty="0"/>
              <a:t>Facilitate or Enhance an existing multi-organizational partnership</a:t>
            </a:r>
          </a:p>
          <a:p>
            <a:r>
              <a:rPr lang="en-US" dirty="0"/>
              <a:t>Data partner</a:t>
            </a:r>
          </a:p>
          <a:p>
            <a:r>
              <a:rPr lang="en-US" dirty="0"/>
              <a:t>Family liaison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7611C-3482-4BEE-BC3C-C240C54F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F71A-E9C9-B742-924C-D0085507C1B1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32E02-E35E-44BA-9D49-CF2B21551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image3.png">
            <a:extLst>
              <a:ext uri="{FF2B5EF4-FFF2-40B4-BE49-F238E27FC236}">
                <a16:creationId xmlns:a16="http://schemas.microsoft.com/office/drawing/2014/main" id="{5A16C6F1-8C02-0C3F-3832-A3170F66A5A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91369" y="1097983"/>
            <a:ext cx="5952066" cy="4051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0694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C5F9-173E-A6A4-8A4E-FF6E7A68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Systems/Partnership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97AC5-60C8-7480-3A51-1E9267522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29DA0-7230-334D-A52B-09992D1FE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91794"/>
            <a:ext cx="4040188" cy="4362893"/>
          </a:xfrm>
        </p:spPr>
        <p:txBody>
          <a:bodyPr/>
          <a:lstStyle/>
          <a:p>
            <a:r>
              <a:rPr lang="en-US" sz="1600" b="1" dirty="0"/>
              <a:t>Coherent, shared quality standards.</a:t>
            </a:r>
            <a:r>
              <a:rPr lang="en-US" sz="1600" dirty="0"/>
              <a:t> Establishes consistent, MHB-derived expectations for partners engaged in the effort.</a:t>
            </a:r>
          </a:p>
          <a:p>
            <a:r>
              <a:rPr lang="en-US" sz="1600" b="1" dirty="0"/>
              <a:t>Built-in mental-health infrastructure.</a:t>
            </a:r>
            <a:r>
              <a:rPr lang="en-US" sz="1600" dirty="0"/>
              <a:t> Allows mental-health literacy, parent engagement strategies, and resource navigation to be integrated across the system.</a:t>
            </a:r>
          </a:p>
          <a:p>
            <a:r>
              <a:rPr lang="en-US" sz="1600" b="1" dirty="0"/>
              <a:t>Reduced burden on providers.</a:t>
            </a:r>
            <a:r>
              <a:rPr lang="en-US" sz="1600" dirty="0"/>
              <a:t> Shared staffing, centralized training, and collective data systems ease pressure on organizations already stretched thin.</a:t>
            </a:r>
          </a:p>
          <a:p>
            <a:r>
              <a:rPr lang="en-US" sz="1600" b="1" dirty="0"/>
              <a:t>Stable and potentially multi-year effort.</a:t>
            </a:r>
            <a:r>
              <a:rPr lang="en-US" sz="1600" dirty="0"/>
              <a:t> Supports consistent routines and relationships that promote emotional regulation, resilience, and well-being.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2E90B-B5F3-04A0-4787-F9A203935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B735C-A368-5198-2B1D-0A3067D55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391794"/>
            <a:ext cx="4041775" cy="4362893"/>
          </a:xfrm>
        </p:spPr>
        <p:txBody>
          <a:bodyPr/>
          <a:lstStyle/>
          <a:p>
            <a:r>
              <a:rPr lang="en-US" sz="1600" b="1" dirty="0"/>
              <a:t>Limited access for emerging providers.</a:t>
            </a:r>
            <a:r>
              <a:rPr lang="en-US" sz="1600" dirty="0"/>
              <a:t> Niche organizations may not fit into the established partnership framework.</a:t>
            </a:r>
          </a:p>
          <a:p>
            <a:r>
              <a:rPr lang="en-US" sz="1600" b="1" dirty="0"/>
              <a:t>Risk of over-standardization.</a:t>
            </a:r>
            <a:r>
              <a:rPr lang="en-US" sz="1600" dirty="0"/>
              <a:t> Uniform requirements may reduce flexibility and limit culturally specific or community-tailored programming.</a:t>
            </a:r>
          </a:p>
          <a:p>
            <a:r>
              <a:rPr lang="en-US" sz="1600" b="1" dirty="0"/>
              <a:t>High coordination demands.</a:t>
            </a:r>
            <a:r>
              <a:rPr lang="en-US" sz="1600" dirty="0"/>
              <a:t> Requires significant upfront staffing and governance to ensure sustained collaboration. </a:t>
            </a:r>
          </a:p>
          <a:p>
            <a:r>
              <a:rPr lang="en-US" sz="1600" b="1" dirty="0"/>
              <a:t>Vulnerability to partner instability.</a:t>
            </a:r>
            <a:r>
              <a:rPr lang="en-US" sz="1600" dirty="0"/>
              <a:t> Past collaborations faltered when funders withdrew. Similar risks persist without long-term commitments.</a:t>
            </a:r>
          </a:p>
          <a:p>
            <a:r>
              <a:rPr lang="en-US" sz="1600" b="1" dirty="0"/>
              <a:t>Slower to scale.</a:t>
            </a:r>
            <a:r>
              <a:rPr lang="en-US" sz="1600" dirty="0"/>
              <a:t> Systems-building can delay the immediate expansion of OST access in high-need neighborhoods.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81D6BC-82F3-3789-C989-B9E0A811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CE27-7AC2-F94C-A270-6413DED8A74C}" type="datetime4">
              <a:rPr lang="en-US" smtClean="0"/>
              <a:t>November 20, 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2FCF88-CDC2-5EED-C55D-828100666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8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Program Availability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BFE-2333-0746-A516-6DEF36BCF74C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image5.png">
            <a:extLst>
              <a:ext uri="{FF2B5EF4-FFF2-40B4-BE49-F238E27FC236}">
                <a16:creationId xmlns:a16="http://schemas.microsoft.com/office/drawing/2014/main" id="{FB5DCEF4-BD98-2141-3099-14C483187DB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37221"/>
            <a:ext cx="4038600" cy="2091904"/>
          </a:xfrm>
          <a:prstGeom prst="rect">
            <a:avLst/>
          </a:prstGeom>
          <a:ln/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35E33C83-DEFE-AF1B-603E-F0C1CF5A547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8952" y="1130300"/>
            <a:ext cx="2817096" cy="4719638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3A54A-5EC7-CA6E-DF29-6062329372D0}"/>
              </a:ext>
            </a:extLst>
          </p:cNvPr>
          <p:cNvSpPr txBox="1"/>
          <p:nvPr/>
        </p:nvSpPr>
        <p:spPr>
          <a:xfrm>
            <a:off x="660400" y="4385733"/>
            <a:ext cx="391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OST Summer program availability by subject and age in the greater  St. Louis region according to Blueprint4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1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777877"/>
      </a:dk1>
      <a:lt1>
        <a:sysClr val="window" lastClr="FFFFFF"/>
      </a:lt1>
      <a:dk2>
        <a:srgbClr val="3B3B3B"/>
      </a:dk2>
      <a:lt2>
        <a:srgbClr val="FFFFFE"/>
      </a:lt2>
      <a:accent1>
        <a:srgbClr val="A05DBB"/>
      </a:accent1>
      <a:accent2>
        <a:srgbClr val="00A5C1"/>
      </a:accent2>
      <a:accent3>
        <a:srgbClr val="A6CE1B"/>
      </a:accent3>
      <a:accent4>
        <a:srgbClr val="365695"/>
      </a:accent4>
      <a:accent5>
        <a:srgbClr val="008878"/>
      </a:accent5>
      <a:accent6>
        <a:srgbClr val="A7241B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781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Lucida Grande</vt:lpstr>
      <vt:lpstr>Office Theme</vt:lpstr>
      <vt:lpstr>Out of School Time Investment Approaches </vt:lpstr>
      <vt:lpstr>OST Program Advantages</vt:lpstr>
      <vt:lpstr>High Quality Programs</vt:lpstr>
      <vt:lpstr>High Quality Programs</vt:lpstr>
      <vt:lpstr>RFP Approach</vt:lpstr>
      <vt:lpstr>Systems Level Approach</vt:lpstr>
      <vt:lpstr>Systems/Partnership Approach</vt:lpstr>
      <vt:lpstr>Summer Program Availability</vt:lpstr>
    </vt:vector>
  </TitlesOfParts>
  <Company>Paul Bussman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Brandt</dc:creator>
  <cp:lastModifiedBy>Cassandra Kaufman</cp:lastModifiedBy>
  <cp:revision>35</cp:revision>
  <dcterms:created xsi:type="dcterms:W3CDTF">2018-05-04T15:48:02Z</dcterms:created>
  <dcterms:modified xsi:type="dcterms:W3CDTF">2025-11-20T17:55:05Z</dcterms:modified>
</cp:coreProperties>
</file>