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E5933-F6B1-4A34-AED1-473CD8984B7C}">
  <a:tblStyle styleId="{727E5933-F6B1-4A34-AED1-473CD8984B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02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9e17d55c1_0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89e17d55c1_0_10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latin typeface="Rubik"/>
                <a:ea typeface="Rubik"/>
                <a:cs typeface="Rubik"/>
                <a:sym typeface="Rubik"/>
              </a:rPr>
              <a:t>Nikki just review the slide and not the scripting</a:t>
            </a:r>
            <a:endParaRPr>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b="1">
              <a:solidFill>
                <a:srgbClr val="A61C00"/>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sz="1200" b="1">
                <a:solidFill>
                  <a:srgbClr val="A61C00"/>
                </a:solidFill>
                <a:latin typeface="Rubik"/>
                <a:ea typeface="Rubik"/>
                <a:cs typeface="Rubik"/>
                <a:sym typeface="Rubik"/>
              </a:rPr>
              <a:t>What We Believe</a:t>
            </a:r>
            <a:endParaRPr sz="1200" b="1">
              <a:solidFill>
                <a:srgbClr val="A61C00"/>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457200" lvl="0" indent="-304800" algn="l" rtl="0">
              <a:lnSpc>
                <a:spcPct val="90000"/>
              </a:lnSpc>
              <a:spcBef>
                <a:spcPts val="800"/>
              </a:spcBef>
              <a:spcAft>
                <a:spcPts val="0"/>
              </a:spcAft>
              <a:buClr>
                <a:schemeClr val="dk1"/>
              </a:buClr>
              <a:buSzPts val="1200"/>
              <a:buFont typeface="Rubik"/>
              <a:buChar char="●"/>
            </a:pPr>
            <a:r>
              <a:rPr lang="en" sz="1200" b="1">
                <a:solidFill>
                  <a:srgbClr val="434343"/>
                </a:solidFill>
                <a:latin typeface="Rubik"/>
                <a:ea typeface="Rubik"/>
                <a:cs typeface="Rubik"/>
                <a:sym typeface="Rubik"/>
              </a:rPr>
              <a:t>We believe that people change systems.</a:t>
            </a:r>
            <a:r>
              <a:rPr lang="en" sz="1200">
                <a:solidFill>
                  <a:srgbClr val="434343"/>
                </a:solidFill>
                <a:latin typeface="Rubik"/>
                <a:ea typeface="Rubik"/>
                <a:cs typeface="Rubik"/>
                <a:sym typeface="Rubik"/>
              </a:rPr>
              <a:t> The Beloved Community facilitation philosophy </a:t>
            </a:r>
            <a:r>
              <a:rPr lang="en" sz="1200">
                <a:solidFill>
                  <a:srgbClr val="00002D"/>
                </a:solidFill>
                <a:latin typeface="Rubik"/>
                <a:ea typeface="Rubik"/>
                <a:cs typeface="Rubik"/>
                <a:sym typeface="Rubik"/>
              </a:rPr>
              <a:t>can be described as a </a:t>
            </a:r>
            <a:r>
              <a:rPr lang="en" sz="1200" b="1">
                <a:solidFill>
                  <a:srgbClr val="00002D"/>
                </a:solidFill>
                <a:latin typeface="Rubik"/>
                <a:ea typeface="Rubik"/>
                <a:cs typeface="Rubik"/>
                <a:sym typeface="Rubik"/>
              </a:rPr>
              <a:t>people-centered approach. </a:t>
            </a:r>
            <a:r>
              <a:rPr lang="en" sz="1200">
                <a:solidFill>
                  <a:srgbClr val="00002D"/>
                </a:solidFill>
                <a:latin typeface="Rubik"/>
                <a:ea typeface="Rubik"/>
                <a:cs typeface="Rubik"/>
                <a:sym typeface="Rubik"/>
              </a:rPr>
              <a:t>We aim to center and honor the experiences of our participants and ourselves as facilitators. All of our sessions include individual work about who we are as people, meaning making as a group, and pre and post-work. </a:t>
            </a:r>
            <a:r>
              <a:rPr lang="en" sz="1200" b="1" i="1">
                <a:solidFill>
                  <a:srgbClr val="00002D"/>
                </a:solidFill>
                <a:latin typeface="Rubik"/>
                <a:ea typeface="Rubik"/>
                <a:cs typeface="Rubik"/>
                <a:sym typeface="Rubik"/>
              </a:rPr>
              <a:t>We are not lecturers and we are not the “face” of an organization’s DEI work. </a:t>
            </a:r>
            <a:r>
              <a:rPr lang="en" sz="1200">
                <a:solidFill>
                  <a:srgbClr val="00002D"/>
                </a:solidFill>
                <a:latin typeface="Rubik"/>
                <a:ea typeface="Rubik"/>
                <a:cs typeface="Rubik"/>
                <a:sym typeface="Rubik"/>
              </a:rPr>
              <a:t>We know that issues of diversity, equity, and inclusion have deep, complicated ways of evolving and showing up in organizations so we support our participants in their meaning-making of said issues and topics, and empower them with tools and strategies to lead this work in their organizations.</a:t>
            </a:r>
            <a:endParaRPr sz="1200">
              <a:solidFill>
                <a:srgbClr val="00002D"/>
              </a:solidFill>
              <a:latin typeface="Rubik"/>
              <a:ea typeface="Rubik"/>
              <a:cs typeface="Rubik"/>
              <a:sym typeface="Rubik"/>
            </a:endParaRPr>
          </a:p>
          <a:p>
            <a:pPr marL="457200" lvl="0" indent="-304800" algn="l" rtl="0">
              <a:lnSpc>
                <a:spcPct val="90000"/>
              </a:lnSpc>
              <a:spcBef>
                <a:spcPts val="800"/>
              </a:spcBef>
              <a:spcAft>
                <a:spcPts val="0"/>
              </a:spcAft>
              <a:buClr>
                <a:srgbClr val="00002D"/>
              </a:buClr>
              <a:buSzPts val="1200"/>
              <a:buFont typeface="Rubik"/>
              <a:buChar char="●"/>
            </a:pPr>
            <a:r>
              <a:rPr lang="en" sz="1200" b="1">
                <a:solidFill>
                  <a:srgbClr val="00002D"/>
                </a:solidFill>
                <a:latin typeface="Rubik"/>
                <a:ea typeface="Rubik"/>
                <a:cs typeface="Rubik"/>
                <a:sym typeface="Rubik"/>
              </a:rPr>
              <a:t>We interrogate neutrality. </a:t>
            </a:r>
            <a:r>
              <a:rPr lang="en" sz="1200">
                <a:solidFill>
                  <a:srgbClr val="00002D"/>
                </a:solidFill>
                <a:latin typeface="Rubik"/>
                <a:ea typeface="Rubik"/>
                <a:cs typeface="Rubik"/>
                <a:sym typeface="Rubik"/>
              </a:rPr>
              <a:t>What this looks like is that we challenge the notion of neutrality and will always ask ourselves and others to look at the issues they are experiencing from a multifaceted approach, taking into account how their identities may be coloring how they view or perceive issues in their organization. We ask,”</a:t>
            </a:r>
            <a:r>
              <a:rPr lang="en" sz="1200" b="1" i="1">
                <a:solidFill>
                  <a:srgbClr val="00002D"/>
                </a:solidFill>
                <a:latin typeface="Rubik"/>
                <a:ea typeface="Rubik"/>
                <a:cs typeface="Rubik"/>
                <a:sym typeface="Rubik"/>
              </a:rPr>
              <a:t>Who do your policies and practices benefit  and who do your policies and practices marginalize?” </a:t>
            </a:r>
            <a:endParaRPr sz="1200" b="1" i="1">
              <a:solidFill>
                <a:srgbClr val="00002D"/>
              </a:solidFill>
              <a:latin typeface="Rubik"/>
              <a:ea typeface="Rubik"/>
              <a:cs typeface="Rubik"/>
              <a:sym typeface="Rubik"/>
            </a:endParaRPr>
          </a:p>
          <a:p>
            <a:pPr marL="457200" lvl="0" indent="-304800" algn="l" rtl="0">
              <a:lnSpc>
                <a:spcPct val="90000"/>
              </a:lnSpc>
              <a:spcBef>
                <a:spcPts val="800"/>
              </a:spcBef>
              <a:spcAft>
                <a:spcPts val="0"/>
              </a:spcAft>
              <a:buClr>
                <a:srgbClr val="00002D"/>
              </a:buClr>
              <a:buSzPts val="1200"/>
              <a:buFont typeface="Rubik"/>
              <a:buChar char="●"/>
            </a:pPr>
            <a:r>
              <a:rPr lang="en" sz="1200" b="1">
                <a:solidFill>
                  <a:srgbClr val="00002D"/>
                </a:solidFill>
                <a:latin typeface="Rubik"/>
                <a:ea typeface="Rubik"/>
                <a:cs typeface="Rubik"/>
                <a:sym typeface="Rubik"/>
              </a:rPr>
              <a:t>We center Blackness and the experiences of BIPOC</a:t>
            </a:r>
            <a:r>
              <a:rPr lang="en" sz="1200">
                <a:solidFill>
                  <a:srgbClr val="00002D"/>
                </a:solidFill>
                <a:latin typeface="Rubik"/>
                <a:ea typeface="Rubik"/>
                <a:cs typeface="Rubik"/>
                <a:sym typeface="Rubik"/>
              </a:rPr>
              <a:t>. We challenge white supremacy by centering the experiences of Black, Indigenous and People of Color communities in our facilitations by naming how whiteness and anti-blackness shows up in organizations and individuals. We are clear that anti-blackness is a tool of white supremacy designed to keep whiteness in power. Centering racial equity in our examples is a throughline in our work.</a:t>
            </a:r>
            <a:endParaRPr sz="1200">
              <a:solidFill>
                <a:srgbClr val="00002D"/>
              </a:solidFill>
              <a:latin typeface="Rubik"/>
              <a:ea typeface="Rubik"/>
              <a:cs typeface="Rubik"/>
              <a:sym typeface="Rubik"/>
            </a:endParaRPr>
          </a:p>
          <a:p>
            <a:pPr marL="457200" lvl="0" indent="-304800" algn="l" rtl="0">
              <a:lnSpc>
                <a:spcPct val="90000"/>
              </a:lnSpc>
              <a:spcBef>
                <a:spcPts val="800"/>
              </a:spcBef>
              <a:spcAft>
                <a:spcPts val="0"/>
              </a:spcAft>
              <a:buClr>
                <a:srgbClr val="00002D"/>
              </a:buClr>
              <a:buSzPts val="1200"/>
              <a:buFont typeface="Rubik"/>
              <a:buChar char="●"/>
            </a:pPr>
            <a:r>
              <a:rPr lang="en" sz="1200" b="1">
                <a:solidFill>
                  <a:srgbClr val="00002D"/>
                </a:solidFill>
                <a:latin typeface="Rubik"/>
                <a:ea typeface="Rubik"/>
                <a:cs typeface="Rubik"/>
                <a:sym typeface="Rubik"/>
              </a:rPr>
              <a:t>We center Intersectionality. </a:t>
            </a:r>
            <a:r>
              <a:rPr lang="en" sz="1200">
                <a:solidFill>
                  <a:srgbClr val="00002D"/>
                </a:solidFill>
                <a:latin typeface="Rubik"/>
                <a:ea typeface="Rubik"/>
                <a:cs typeface="Rubik"/>
                <a:sym typeface="Rubik"/>
              </a:rPr>
              <a:t>We honor the multiple layers of overlapping oppression that is experienced by communities who have multiple, marginalized identities. </a:t>
            </a:r>
            <a:r>
              <a:rPr lang="en" sz="1200" b="1" i="1">
                <a:solidFill>
                  <a:srgbClr val="00002D"/>
                </a:solidFill>
                <a:latin typeface="Rubik"/>
                <a:ea typeface="Rubik"/>
                <a:cs typeface="Rubik"/>
                <a:sym typeface="Rubik"/>
              </a:rPr>
              <a:t>We select intersectional examples to present in our facilitations and content delivery to clients. This might sound like incorporating gender identity and race into sessions, even if the explicit session topic is about race.</a:t>
            </a:r>
            <a:endParaRPr sz="1200">
              <a:solidFill>
                <a:srgbClr val="00002D"/>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9e17d55c1_0_1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89e17d55c1_0_10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 sz="1600">
                <a:solidFill>
                  <a:schemeClr val="dk1"/>
                </a:solidFill>
              </a:rPr>
              <a:t>Our theory of change is that to get to regions demonstrating economic growth and equitable access for all, equity must be at the heart of economic development and </a:t>
            </a:r>
            <a:r>
              <a:rPr lang="en" sz="1600" b="1">
                <a:solidFill>
                  <a:schemeClr val="dk1"/>
                </a:solidFill>
              </a:rPr>
              <a:t>considered a workforce skill</a:t>
            </a:r>
            <a:r>
              <a:rPr lang="en" sz="1600">
                <a:solidFill>
                  <a:schemeClr val="dk1"/>
                </a:solidFill>
              </a:rPr>
              <a:t>. Under these tenets we build the workforce of the future. We advocate for policy that sustains diverse schools and diverse housing, and a large part of our work is around capacity building - to ensure that the people in institutions are able to serve diverse populations, develop diverse talent pipelines and support diverse leadership. The framework for our capacity building piece with schools is what we will be introducing today. </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Nikki- POint to them being in STL which is in our region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9e17d55c1_0_10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289e17d55c1_0_10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75"/>
              <a:buFont typeface="Arial"/>
              <a:buNone/>
            </a:pPr>
            <a:endParaRPr>
              <a:solidFill>
                <a:srgbClr val="BE202E"/>
              </a:solidFill>
            </a:endParaRPr>
          </a:p>
          <a:p>
            <a:pPr marL="0" lvl="0" indent="0" algn="l" rtl="0">
              <a:spcBef>
                <a:spcPts val="0"/>
              </a:spcBef>
              <a:spcAft>
                <a:spcPts val="0"/>
              </a:spcAft>
              <a:buClr>
                <a:schemeClr val="dk1"/>
              </a:buClr>
              <a:buSzPts val="275"/>
              <a:buFont typeface="Arial"/>
              <a:buNone/>
            </a:pPr>
            <a:r>
              <a:rPr lang="en" sz="1100">
                <a:solidFill>
                  <a:schemeClr val="dk1"/>
                </a:solidFill>
              </a:rPr>
              <a:t>The mutual accountability framework is one way that we start to weave this work together.  If any of you are elementary specialists, you’re familiar with the unit Who am I? Who are we? Who are we together?  That’s how this framework is designed.  The yellow band, the orange band, the red band.</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And one way that we keep the head issue prominent for orgs is by developing Mutual Accountability Frameworks that monitor progress against DEI strategies, internal equity audits, and personal leadership development.</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We’ve build a Mutual Accountability Framework that organizations institutionalize that helps them to sustain equity commitments in their organization.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This framework </a:t>
            </a:r>
            <a:r>
              <a:rPr lang="en" sz="1100" b="1">
                <a:solidFill>
                  <a:schemeClr val="dk1"/>
                </a:solidFill>
              </a:rPr>
              <a:t>leads through the process of personal change to institutional change </a:t>
            </a:r>
            <a:r>
              <a:rPr lang="en" sz="1100">
                <a:solidFill>
                  <a:schemeClr val="dk1"/>
                </a:solidFill>
              </a:rPr>
              <a:t>and is structured around our DEISI</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Yellow - personally observing your own change against the </a:t>
            </a:r>
            <a:r>
              <a:rPr lang="en" sz="1100" b="1">
                <a:solidFill>
                  <a:schemeClr val="dk1"/>
                </a:solidFill>
              </a:rPr>
              <a:t>equity lens map</a:t>
            </a:r>
            <a:r>
              <a:rPr lang="en" sz="1100">
                <a:solidFill>
                  <a:schemeClr val="dk1"/>
                </a:solidFill>
              </a:rPr>
              <a:t> - a tool we’ve developed for individuals to assess where they are - from Active Resistance to Passive and Active Compliance to Championship, and what they can do to help them progress along the continuum.</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Orange - </a:t>
            </a:r>
            <a:r>
              <a:rPr lang="en" sz="1100" b="1">
                <a:solidFill>
                  <a:schemeClr val="dk1"/>
                </a:solidFill>
              </a:rPr>
              <a:t>Internal Equity Audits built around the DEI</a:t>
            </a:r>
            <a:r>
              <a:rPr lang="en" sz="1100">
                <a:solidFill>
                  <a:schemeClr val="dk1"/>
                </a:solidFill>
              </a:rPr>
              <a:t>- by stakeholder group - each assesses their own performance - looking at the data - this helps us to look how are we as a group doing. Everyone understands their piece to which to hold themselves accountable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Red - Absolute performance metrics: performance - school achievement; reducing suspensions, increasing staff and family satisfaction, etc.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Now that you know about us, Manny is going to talk about our Cohort Model </a:t>
            </a:r>
            <a:endParaRPr sz="11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lnSpc>
                <a:spcPct val="100000"/>
              </a:lnSpc>
              <a:spcBef>
                <a:spcPts val="0"/>
              </a:spcBef>
              <a:spcAft>
                <a:spcPts val="0"/>
              </a:spcAft>
              <a:buSzPts val="1100"/>
              <a:buNone/>
            </a:pPr>
            <a:r>
              <a:rPr lang="en">
                <a:solidFill>
                  <a:schemeClr val="dk1"/>
                </a:solidFill>
              </a:rPr>
              <a:t>(Nikki)Basis: Keeps each level from pointing the fingers and they are instead of working together for equity and accountability. They will really start to feel the mutual accountability because we are doing the orgwide and individual asessment</a:t>
            </a:r>
            <a:endParaRPr>
              <a:solidFill>
                <a:schemeClr val="dk1"/>
              </a:solidFill>
            </a:endParaRPr>
          </a:p>
          <a:p>
            <a:pPr marL="0" lvl="0" indent="0" algn="l" rtl="0">
              <a:lnSpc>
                <a:spcPct val="100000"/>
              </a:lnSpc>
              <a:spcBef>
                <a:spcPts val="0"/>
              </a:spcBef>
              <a:spcAft>
                <a:spcPts val="0"/>
              </a:spcAft>
              <a:buSzPts val="1100"/>
              <a:buNone/>
            </a:pPr>
            <a:endParaRPr sz="1100">
              <a:solidFill>
                <a:schemeClr val="dk1"/>
              </a:solidFill>
            </a:endParaRPr>
          </a:p>
          <a:p>
            <a:pPr marL="0" lvl="0" indent="0" algn="l" rtl="0">
              <a:lnSpc>
                <a:spcPct val="100000"/>
              </a:lnSpc>
              <a:spcBef>
                <a:spcPts val="0"/>
              </a:spcBef>
              <a:spcAft>
                <a:spcPts val="0"/>
              </a:spcAft>
              <a:buSzPts val="1100"/>
              <a:buNone/>
            </a:pPr>
            <a:endParaRPr sz="11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dc373e64b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1dc373e64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c373e64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1dc373e64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1dc373e64b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1dc373e64b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dc373e64b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1dc373e64b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37"/>
              </a:buClr>
              <a:buSzPts val="1500"/>
              <a:buFont typeface="Rubik"/>
              <a:buChar char="●"/>
            </a:pPr>
            <a:r>
              <a:rPr lang="en" sz="1500">
                <a:solidFill>
                  <a:srgbClr val="000037"/>
                </a:solidFill>
                <a:latin typeface="Rubik"/>
                <a:ea typeface="Rubik"/>
                <a:cs typeface="Rubik"/>
                <a:sym typeface="Rubik"/>
              </a:rPr>
              <a:t>ELM measures equity leadership competencies for every employee so that, in addition to implementing comprehensive organizational equity plans, organizations can consistently develop equity leadership competencies in all of their team members.</a:t>
            </a:r>
            <a:endParaRPr sz="1500">
              <a:solidFill>
                <a:srgbClr val="000037"/>
              </a:solidFill>
              <a:latin typeface="Rubik"/>
              <a:ea typeface="Rubik"/>
              <a:cs typeface="Rubik"/>
              <a:sym typeface="Rubik"/>
            </a:endParaRPr>
          </a:p>
          <a:p>
            <a:pPr marL="457200" lvl="0" indent="0" algn="l" rtl="0">
              <a:lnSpc>
                <a:spcPct val="115000"/>
              </a:lnSpc>
              <a:spcBef>
                <a:spcPts val="0"/>
              </a:spcBef>
              <a:spcAft>
                <a:spcPts val="0"/>
              </a:spcAft>
              <a:buNone/>
            </a:pPr>
            <a:endParaRPr sz="1500">
              <a:solidFill>
                <a:srgbClr val="000037"/>
              </a:solidFill>
              <a:latin typeface="Rubik"/>
              <a:ea typeface="Rubik"/>
              <a:cs typeface="Rubik"/>
              <a:sym typeface="Rubik"/>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b8d3f71be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8b8d3f71b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Rubik"/>
                <a:ea typeface="Rubik"/>
                <a:cs typeface="Rubik"/>
                <a:sym typeface="Rubik"/>
              </a:rPr>
              <a:t>CASSANDRA (11:30-11:32 CST)</a:t>
            </a:r>
            <a:endParaRPr sz="1000" i="1">
              <a:solidFill>
                <a:schemeClr val="dk1"/>
              </a:solidFill>
              <a:latin typeface="Rubik"/>
              <a:ea typeface="Rubik"/>
              <a:cs typeface="Rubik"/>
              <a:sym typeface="Rubik"/>
            </a:endParaRPr>
          </a:p>
          <a:p>
            <a:pPr marL="0" lvl="0" indent="0" algn="l" rtl="0">
              <a:spcBef>
                <a:spcPts val="0"/>
              </a:spcBef>
              <a:spcAft>
                <a:spcPts val="0"/>
              </a:spcAft>
              <a:buNone/>
            </a:pPr>
            <a:endParaRPr sz="1000" i="1">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We’ll take a few minutes here to center ourselves in the structure of the tool….</a:t>
            </a:r>
            <a:endParaRPr sz="1000">
              <a:solidFill>
                <a:schemeClr val="dk1"/>
              </a:solidFill>
              <a:latin typeface="Rubik"/>
              <a:ea typeface="Rubik"/>
              <a:cs typeface="Rubik"/>
              <a:sym typeface="Rubik"/>
            </a:endParaRPr>
          </a:p>
          <a:p>
            <a:pPr marL="0" lvl="0" indent="0" algn="l" rtl="0">
              <a:spcBef>
                <a:spcPts val="0"/>
              </a:spcBef>
              <a:spcAft>
                <a:spcPts val="0"/>
              </a:spcAft>
              <a:buNone/>
            </a:pPr>
            <a:endParaRPr sz="1000">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The Equity Audit is built upon the foundation displayed here. At the very bottom, you have the Beloved Community Standards &amp; Substandards. From left to right we see Diversity, Equity, and Inclusion, along with the 13 discrete substandards within those.</a:t>
            </a:r>
            <a:endParaRPr sz="1000">
              <a:solidFill>
                <a:schemeClr val="dk1"/>
              </a:solidFill>
              <a:latin typeface="Rubik"/>
              <a:ea typeface="Rubik"/>
              <a:cs typeface="Rubik"/>
              <a:sym typeface="Rubik"/>
            </a:endParaRPr>
          </a:p>
          <a:p>
            <a:pPr marL="0" lvl="0" indent="0" algn="l" rtl="0">
              <a:spcBef>
                <a:spcPts val="0"/>
              </a:spcBef>
              <a:spcAft>
                <a:spcPts val="0"/>
              </a:spcAft>
              <a:buNone/>
            </a:pPr>
            <a:endParaRPr sz="1000">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The tool is built upon these standards and they are woven into every indicator (or question) in each shared interest partner/function section that you see in the second row here - Students, Parents/Guardians, Community Partners, Faculty/Staff, Admin, Board of Directors, Vendors/Subcontractors, Employee Assistance Grants, Scholarships, and Institutional Advancement.</a:t>
            </a:r>
            <a:endParaRPr sz="1000">
              <a:solidFill>
                <a:schemeClr val="dk1"/>
              </a:solidFill>
              <a:latin typeface="Rubik"/>
              <a:ea typeface="Rubik"/>
              <a:cs typeface="Rubik"/>
              <a:sym typeface="Rubik"/>
            </a:endParaRPr>
          </a:p>
          <a:p>
            <a:pPr marL="0" lvl="0" indent="0" algn="l" rtl="0">
              <a:spcBef>
                <a:spcPts val="0"/>
              </a:spcBef>
              <a:spcAft>
                <a:spcPts val="0"/>
              </a:spcAft>
              <a:buNone/>
            </a:pPr>
            <a:endParaRPr sz="1000">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Every question or indicator in the tool can produce a score of 1, 2, 3, or 4. The scores for every question roll up into a total score for each shared interest partner function section, and each standard and substandard. The points are then turned into a percentage score and each of the scored domains then falls into one of the five score bands displayed here in the top row.</a:t>
            </a:r>
            <a:endParaRPr sz="1000">
              <a:solidFill>
                <a:schemeClr val="dk1"/>
              </a:solidFill>
              <a:latin typeface="Rubik"/>
              <a:ea typeface="Rubik"/>
              <a:cs typeface="Rubik"/>
              <a:sym typeface="Rubik"/>
            </a:endParaRPr>
          </a:p>
          <a:p>
            <a:pPr marL="0" lvl="0" indent="0" algn="l" rtl="0">
              <a:spcBef>
                <a:spcPts val="0"/>
              </a:spcBef>
              <a:spcAft>
                <a:spcPts val="0"/>
              </a:spcAft>
              <a:buNone/>
            </a:pPr>
            <a:endParaRPr sz="1000">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Inquiring is essentially a score of 25% - your organization would have self-rated every indicator question in a specific domain with the lowest-point value response.</a:t>
            </a:r>
            <a:endParaRPr sz="1000">
              <a:solidFill>
                <a:schemeClr val="dk1"/>
              </a:solidFill>
              <a:latin typeface="Rubik"/>
              <a:ea typeface="Rubik"/>
              <a:cs typeface="Rubik"/>
              <a:sym typeface="Rubik"/>
            </a:endParaRPr>
          </a:p>
          <a:p>
            <a:pPr marL="0" lvl="0" indent="0" algn="l" rtl="0">
              <a:spcBef>
                <a:spcPts val="0"/>
              </a:spcBef>
              <a:spcAft>
                <a:spcPts val="0"/>
              </a:spcAft>
              <a:buNone/>
            </a:pPr>
            <a:endParaRPr sz="1000">
              <a:solidFill>
                <a:schemeClr val="dk1"/>
              </a:solidFill>
              <a:latin typeface="Rubik"/>
              <a:ea typeface="Rubik"/>
              <a:cs typeface="Rubik"/>
              <a:sym typeface="Rubik"/>
            </a:endParaRPr>
          </a:p>
          <a:p>
            <a:pPr marL="0" lvl="0" indent="0" algn="l" rtl="0">
              <a:spcBef>
                <a:spcPts val="0"/>
              </a:spcBef>
              <a:spcAft>
                <a:spcPts val="0"/>
              </a:spcAft>
              <a:buNone/>
            </a:pPr>
            <a:r>
              <a:rPr lang="en" sz="1000">
                <a:solidFill>
                  <a:schemeClr val="dk1"/>
                </a:solidFill>
                <a:latin typeface="Rubik"/>
                <a:ea typeface="Rubik"/>
                <a:cs typeface="Rubik"/>
                <a:sym typeface="Rubik"/>
              </a:rPr>
              <a:t>Then we have Emerging, which is up to 50%, Developing which is up to 74%, Expanding, which is up to 90%, and Refining, which is for scores between 91 + 100%.</a:t>
            </a:r>
            <a:endParaRPr sz="1000">
              <a:solidFill>
                <a:schemeClr val="dk1"/>
              </a:solidFill>
              <a:latin typeface="Rubik"/>
              <a:ea typeface="Rubik"/>
              <a:cs typeface="Rubik"/>
              <a:sym typeface="Rubik"/>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b8d3f71be_2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8b8d3f71be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666666"/>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Rubik"/>
                <a:ea typeface="Rubik"/>
                <a:cs typeface="Rubik"/>
                <a:sym typeface="Rubik"/>
              </a:rPr>
              <a:t>All respondents are presented with questions in the sections displayed here in red. Individuals who, at the beginning of the self-assessment, identify as Women, LGBTQIA+, and/or BIPOC, also respond to the two additional sections displayed in orange.</a:t>
            </a: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Rubik"/>
                <a:ea typeface="Rubik"/>
                <a:cs typeface="Rubik"/>
                <a:sym typeface="Rubik"/>
              </a:rPr>
              <a:t>The Equity Lens Map is intended to illuminate for organizational leaders the differentiated learning experiences necessary for individuals within the organization to advance equity in the workplace.</a:t>
            </a: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200">
                <a:solidFill>
                  <a:schemeClr val="dk1"/>
                </a:solidFill>
                <a:latin typeface="Rubik"/>
                <a:ea typeface="Rubik"/>
                <a:cs typeface="Rubik"/>
                <a:sym typeface="Rubik"/>
              </a:rPr>
              <a:t>ELM measures equity leadership competencies for every employee so that, in addition to implementing comprehensive organizational equity plans, organizations can consistently develop equity leadership competencies in all of their team members.</a:t>
            </a: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a:solidFill>
                  <a:schemeClr val="dk1"/>
                </a:solidFill>
                <a:latin typeface="Rubik"/>
                <a:ea typeface="Rubik"/>
                <a:cs typeface="Rubik"/>
                <a:sym typeface="Rubik"/>
              </a:rPr>
              <a:t>All respondents within an organization will respond to a series of statements in six domains:</a:t>
            </a: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Self-Awareness:</a:t>
            </a:r>
            <a:r>
              <a:rPr lang="en">
                <a:solidFill>
                  <a:schemeClr val="dk1"/>
                </a:solidFill>
                <a:latin typeface="Rubik"/>
                <a:ea typeface="Rubik"/>
                <a:cs typeface="Rubik"/>
                <a:sym typeface="Rubik"/>
              </a:rPr>
              <a:t> Respondents consider awareness of their social identities and bias in their personal and professional lives.</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Understanding Interpersonal &amp; Institutional Bias</a:t>
            </a:r>
            <a:r>
              <a:rPr lang="en">
                <a:solidFill>
                  <a:schemeClr val="dk1"/>
                </a:solidFill>
                <a:latin typeface="Rubik"/>
                <a:ea typeface="Rubik"/>
                <a:cs typeface="Rubik"/>
                <a:sym typeface="Rubik"/>
              </a:rPr>
              <a:t>: Respondents reflect on their understanding of interpersonal and institutional bias in the workplace.</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Interrupting Interpersonal &amp; Institutional Bias &amp; Discrimination:</a:t>
            </a:r>
            <a:r>
              <a:rPr lang="en">
                <a:solidFill>
                  <a:schemeClr val="dk1"/>
                </a:solidFill>
                <a:latin typeface="Rubik"/>
                <a:ea typeface="Rubik"/>
                <a:cs typeface="Rubik"/>
                <a:sym typeface="Rubik"/>
              </a:rPr>
              <a:t> Respondents reflect on their capacity to interrupt bias and discrimination as it occurs in the workplace.</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Self Education &amp; Allyship:</a:t>
            </a:r>
            <a:r>
              <a:rPr lang="en">
                <a:solidFill>
                  <a:schemeClr val="dk1"/>
                </a:solidFill>
                <a:latin typeface="Rubik"/>
                <a:ea typeface="Rubik"/>
                <a:cs typeface="Rubik"/>
                <a:sym typeface="Rubik"/>
              </a:rPr>
              <a:t> Respondents reflect on their understanding and experience with thoughts and behaviors associated with allyship. Most simply, being an ally can be defined as supporting a person or people with an identity marker that one does not share.</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Internalized White Supremacy:</a:t>
            </a:r>
            <a:r>
              <a:rPr lang="en">
                <a:solidFill>
                  <a:schemeClr val="dk1"/>
                </a:solidFill>
                <a:latin typeface="Rubik"/>
                <a:ea typeface="Rubik"/>
                <a:cs typeface="Rubik"/>
                <a:sym typeface="Rubik"/>
              </a:rPr>
              <a:t> Respondents reflect on a series of statements that refer to social structures and norms established by a white-dominant society. Internalized White Supremacy refers to the effects of these structures and norms on an individual's bias towards BIPOC and the beliefs and actions that sustain the structures of racism.</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b="1">
                <a:solidFill>
                  <a:schemeClr val="dk1"/>
                </a:solidFill>
                <a:latin typeface="Rubik"/>
                <a:ea typeface="Rubik"/>
                <a:cs typeface="Rubik"/>
                <a:sym typeface="Rubik"/>
              </a:rPr>
              <a:t>Personal Learning</a:t>
            </a:r>
            <a:r>
              <a:rPr lang="en">
                <a:solidFill>
                  <a:schemeClr val="dk1"/>
                </a:solidFill>
                <a:latin typeface="Rubik"/>
                <a:ea typeface="Rubik"/>
                <a:cs typeface="Rubik"/>
                <a:sym typeface="Rubik"/>
              </a:rPr>
              <a:t>: Respondents reflect on their engagement &amp; personal development to interrogating their own privilege and oppressions attached to one's social identities. </a:t>
            </a: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a:solidFill>
                  <a:schemeClr val="dk1"/>
                </a:solidFill>
                <a:latin typeface="Rubik"/>
                <a:ea typeface="Rubik"/>
                <a:cs typeface="Rubik"/>
                <a:sym typeface="Rubik"/>
              </a:rPr>
              <a:t>Staff who self-identify within the Equity Lens Map as BIPOC, women, and LGBTQ will respond to a series of statements within two additional domains:</a:t>
            </a: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Internalized Oppression:</a:t>
            </a:r>
            <a:r>
              <a:rPr lang="en">
                <a:solidFill>
                  <a:schemeClr val="dk1"/>
                </a:solidFill>
                <a:latin typeface="Rubik"/>
                <a:ea typeface="Rubik"/>
                <a:cs typeface="Rubik"/>
                <a:sym typeface="Rubik"/>
              </a:rPr>
              <a:t> Respondents reflect on a series of statements that refer to beliefs we hold about our own marginalized identities.</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latin typeface="Rubik"/>
                <a:ea typeface="Rubik"/>
                <a:cs typeface="Rubik"/>
                <a:sym typeface="Rubik"/>
              </a:rPr>
              <a:t>Fatigue: </a:t>
            </a:r>
            <a:r>
              <a:rPr lang="en">
                <a:solidFill>
                  <a:schemeClr val="dk1"/>
                </a:solidFill>
                <a:latin typeface="Rubik"/>
                <a:ea typeface="Rubik"/>
                <a:cs typeface="Rubik"/>
                <a:sym typeface="Rubik"/>
              </a:rPr>
              <a:t>Respondents reflect on a series of statements that refer to fatigue. Many members of marginalized identities experience fatigue as a result of feeling the responsibility of advocating, often alone, on behalf of their identity group.</a:t>
            </a: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Rubik"/>
                <a:ea typeface="Rubik"/>
                <a:cs typeface="Rubik"/>
                <a:sym typeface="Rubik"/>
              </a:rPr>
              <a:t>It is important to keep in mind that the results reflect an individual’s personal capacity </a:t>
            </a:r>
            <a:r>
              <a:rPr lang="en" sz="1200" i="1">
                <a:solidFill>
                  <a:schemeClr val="dk1"/>
                </a:solidFill>
                <a:latin typeface="Rubik"/>
                <a:ea typeface="Rubik"/>
                <a:cs typeface="Rubik"/>
                <a:sym typeface="Rubik"/>
              </a:rPr>
              <a:t>in this moment, in this organization, in this role, with these circumstances. </a:t>
            </a:r>
            <a:r>
              <a:rPr lang="en" sz="1200">
                <a:solidFill>
                  <a:schemeClr val="dk1"/>
                </a:solidFill>
                <a:latin typeface="Rubik"/>
                <a:ea typeface="Rubik"/>
                <a:cs typeface="Rubik"/>
                <a:sym typeface="Rubik"/>
              </a:rPr>
              <a:t>The Equity Lens Map is not a diagnosis of an individual or an indictment of an organization’s culture.</a:t>
            </a: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ubik"/>
                <a:ea typeface="Rubik"/>
                <a:cs typeface="Rubik"/>
                <a:sym typeface="Rubik"/>
              </a:rPr>
              <a:t>Imagine if employers were able to offer differentiated training that met each employee where they were on their equity journey?  What if your company’s leaders and managers had disaggregated data to inform how they design site-specific professional supports? What if employees could get clear annual guidance on the equity competencies in their performance review? With ELM results, your teams can get the data and support to do all of these.</a:t>
            </a:r>
            <a:endParaRPr>
              <a:solidFill>
                <a:schemeClr val="dk1"/>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sz="1200" i="1">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Develop organization-wide professional development priorities for leadership trainings and workshops</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Support middle managers (campus, program, department, region) to drill down on specific DEI needs that reinforce with their teams</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Embed equity-related skills into performance management feedback: </a:t>
            </a:r>
            <a:endParaRPr>
              <a:solidFill>
                <a:schemeClr val="dk1"/>
              </a:solidFill>
              <a:latin typeface="Rubik"/>
              <a:ea typeface="Rubik"/>
              <a:cs typeface="Rubik"/>
              <a:sym typeface="Rubik"/>
            </a:endParaRPr>
          </a:p>
          <a:p>
            <a:pPr marL="914400" lvl="1"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Update skills-based performance rubrics with equity-related skills</a:t>
            </a:r>
            <a:endParaRPr>
              <a:solidFill>
                <a:schemeClr val="dk1"/>
              </a:solidFill>
              <a:latin typeface="Rubik"/>
              <a:ea typeface="Rubik"/>
              <a:cs typeface="Rubik"/>
              <a:sym typeface="Rubik"/>
            </a:endParaRPr>
          </a:p>
          <a:p>
            <a:pPr marL="914400" lvl="1"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Establish individual performance goals for equity leadership</a:t>
            </a:r>
            <a:endParaRPr>
              <a:solidFill>
                <a:schemeClr val="dk1"/>
              </a:solidFill>
              <a:latin typeface="Rubik"/>
              <a:ea typeface="Rubik"/>
              <a:cs typeface="Rubik"/>
              <a:sym typeface="Rubik"/>
            </a:endParaRPr>
          </a:p>
          <a:p>
            <a:pPr marL="914400" lvl="1"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Increase accountability for managers to lead with equity</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Build an individual learning journey that grows one’s capacity for DEI commitment in the workplace, but in their life</a:t>
            </a:r>
            <a:endParaRPr>
              <a:solidFill>
                <a:schemeClr val="dk1"/>
              </a:solidFill>
              <a:latin typeface="Rubik"/>
              <a:ea typeface="Rubik"/>
              <a:cs typeface="Rubik"/>
              <a:sym typeface="Rubik"/>
            </a:endParaRPr>
          </a:p>
          <a:p>
            <a:pPr marL="457200" lvl="0" indent="-298450" algn="l" rtl="0">
              <a:lnSpc>
                <a:spcPct val="115000"/>
              </a:lnSpc>
              <a:spcBef>
                <a:spcPts val="0"/>
              </a:spcBef>
              <a:spcAft>
                <a:spcPts val="0"/>
              </a:spcAft>
              <a:buClr>
                <a:schemeClr val="dk1"/>
              </a:buClr>
              <a:buSzPts val="1100"/>
              <a:buFont typeface="Rubik"/>
              <a:buChar char="●"/>
            </a:pPr>
            <a:r>
              <a:rPr lang="en">
                <a:solidFill>
                  <a:schemeClr val="dk1"/>
                </a:solidFill>
                <a:latin typeface="Rubik"/>
                <a:ea typeface="Rubik"/>
                <a:cs typeface="Rubik"/>
                <a:sym typeface="Rubik"/>
              </a:rPr>
              <a:t>Reduce EEOC and discrimination complaints by increasing accountability for all employees to lead with equity </a:t>
            </a:r>
            <a:endParaRPr>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spcBef>
                <a:spcPts val="0"/>
              </a:spcBef>
              <a:spcAft>
                <a:spcPts val="0"/>
              </a:spcAft>
              <a:buNone/>
            </a:pPr>
            <a:endParaRPr sz="1200">
              <a:solidFill>
                <a:schemeClr val="dk1"/>
              </a:solidFill>
              <a:latin typeface="Rubik"/>
              <a:ea typeface="Rubik"/>
              <a:cs typeface="Rubik"/>
              <a:sym typeface="Rubik"/>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1dc373e64b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1dc373e64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Clients need to give me an agenda 48 hours ahead of time for our meetings</a:t>
            </a:r>
            <a:endParaRPr/>
          </a:p>
          <a:p>
            <a:pPr marL="457200" lvl="0" indent="-298450" algn="l" rtl="0">
              <a:spcBef>
                <a:spcPts val="0"/>
              </a:spcBef>
              <a:spcAft>
                <a:spcPts val="0"/>
              </a:spcAft>
              <a:buSzPts val="1100"/>
              <a:buChar char="●"/>
            </a:pPr>
            <a:r>
              <a:rPr lang="en"/>
              <a:t>Book thought partnership meetings with clients in the same call (once every 2 weeks)</a:t>
            </a:r>
            <a:endParaRPr/>
          </a:p>
          <a:p>
            <a:pPr marL="0" lvl="0" indent="0" algn="l" rtl="0">
              <a:spcBef>
                <a:spcPts val="0"/>
              </a:spcBef>
              <a:spcAft>
                <a:spcPts val="0"/>
              </a:spcAft>
              <a:buNone/>
            </a:pPr>
            <a:r>
              <a:rPr lang="en"/>
              <a:t>Does this look right to you?</a:t>
            </a:r>
            <a:endParaRPr/>
          </a:p>
          <a:p>
            <a:pPr marL="0" lvl="0" indent="0" algn="l" rtl="0">
              <a:spcBef>
                <a:spcPts val="0"/>
              </a:spcBef>
              <a:spcAft>
                <a:spcPts val="0"/>
              </a:spcAft>
              <a:buNone/>
            </a:pPr>
            <a:endParaRPr/>
          </a:p>
          <a:p>
            <a:pPr marL="0" lvl="0" indent="0" algn="l" rtl="0">
              <a:spcBef>
                <a:spcPts val="0"/>
              </a:spcBef>
              <a:spcAft>
                <a:spcPts val="0"/>
              </a:spcAft>
              <a:buNone/>
            </a:pPr>
            <a:r>
              <a:rPr lang="en"/>
              <a:t>Let’s schedule the EA/ELM prep call. Do you want to start thought partnership meetings now or wait until after the EA/ELM is completed? Our recommendations are to wait until after</a:t>
            </a:r>
            <a:endParaRPr/>
          </a:p>
          <a:p>
            <a:pPr marL="0" lvl="0" indent="0" algn="l" rtl="0">
              <a:spcBef>
                <a:spcPts val="0"/>
              </a:spcBef>
              <a:spcAft>
                <a:spcPts val="0"/>
              </a:spcAft>
              <a:buNone/>
            </a:pPr>
            <a:endParaRPr/>
          </a:p>
          <a:p>
            <a:pPr marL="0" lvl="0" indent="0" algn="l" rtl="0">
              <a:spcBef>
                <a:spcPts val="0"/>
              </a:spcBef>
              <a:spcAft>
                <a:spcPts val="0"/>
              </a:spcAft>
              <a:buNone/>
            </a:pPr>
            <a:r>
              <a:rPr lang="en"/>
              <a:t>GENERAL LANGUAGE ON THOUGHT PARTNERSHIPS:</a:t>
            </a:r>
            <a:endParaRPr/>
          </a:p>
          <a:p>
            <a:pPr marL="0" lvl="0" indent="0" algn="l" rtl="0">
              <a:spcBef>
                <a:spcPts val="0"/>
              </a:spcBef>
              <a:spcAft>
                <a:spcPts val="0"/>
              </a:spcAft>
              <a:buClr>
                <a:schemeClr val="dk1"/>
              </a:buClr>
              <a:buSzPts val="1100"/>
              <a:buFont typeface="Arial"/>
              <a:buNone/>
            </a:pPr>
            <a:r>
              <a:rPr lang="en"/>
              <a:t>As you begin to put your plan into action, we will support you through the strategic</a:t>
            </a:r>
            <a:endParaRPr/>
          </a:p>
          <a:p>
            <a:pPr marL="0" lvl="0" indent="0" algn="l" rtl="0">
              <a:spcBef>
                <a:spcPts val="0"/>
              </a:spcBef>
              <a:spcAft>
                <a:spcPts val="0"/>
              </a:spcAft>
              <a:buClr>
                <a:schemeClr val="dk1"/>
              </a:buClr>
              <a:buSzPts val="1100"/>
              <a:buFont typeface="Arial"/>
              <a:buNone/>
            </a:pPr>
            <a:r>
              <a:rPr lang="en"/>
              <a:t>shifts, change management and communication necessary to operationalize your</a:t>
            </a:r>
            <a:endParaRPr/>
          </a:p>
          <a:p>
            <a:pPr marL="0" lvl="0" indent="0" algn="l" rtl="0">
              <a:spcBef>
                <a:spcPts val="0"/>
              </a:spcBef>
              <a:spcAft>
                <a:spcPts val="0"/>
              </a:spcAft>
              <a:buClr>
                <a:schemeClr val="dk1"/>
              </a:buClr>
              <a:buSzPts val="1100"/>
              <a:buFont typeface="Arial"/>
              <a:buNone/>
            </a:pPr>
            <a:r>
              <a:rPr lang="en"/>
              <a:t>equity commitments. Whether we are supporting you in identifying potential</a:t>
            </a:r>
            <a:endParaRPr/>
          </a:p>
          <a:p>
            <a:pPr marL="0" lvl="0" indent="0" algn="l" rtl="0">
              <a:spcBef>
                <a:spcPts val="0"/>
              </a:spcBef>
              <a:spcAft>
                <a:spcPts val="0"/>
              </a:spcAft>
              <a:buClr>
                <a:schemeClr val="dk1"/>
              </a:buClr>
              <a:buSzPts val="1100"/>
              <a:buFont typeface="Arial"/>
              <a:buNone/>
            </a:pPr>
            <a:r>
              <a:rPr lang="en"/>
              <a:t>training and capacity building, further diving into specific areas of the audit results,</a:t>
            </a:r>
            <a:endParaRPr/>
          </a:p>
          <a:p>
            <a:pPr marL="0" lvl="0" indent="0" algn="l" rtl="0">
              <a:spcBef>
                <a:spcPts val="0"/>
              </a:spcBef>
              <a:spcAft>
                <a:spcPts val="0"/>
              </a:spcAft>
              <a:buClr>
                <a:schemeClr val="dk1"/>
              </a:buClr>
              <a:buSzPts val="1100"/>
              <a:buFont typeface="Arial"/>
              <a:buNone/>
            </a:pPr>
            <a:r>
              <a:rPr lang="en"/>
              <a:t>reviewing new policy proposals or identifying relevant strategies for your</a:t>
            </a:r>
            <a:endParaRPr/>
          </a:p>
          <a:p>
            <a:pPr marL="0" lvl="0" indent="0" algn="l" rtl="0">
              <a:spcBef>
                <a:spcPts val="0"/>
              </a:spcBef>
              <a:spcAft>
                <a:spcPts val="0"/>
              </a:spcAft>
              <a:buClr>
                <a:schemeClr val="dk1"/>
              </a:buClr>
              <a:buSzPts val="1100"/>
              <a:buFont typeface="Arial"/>
              <a:buNone/>
            </a:pPr>
            <a:r>
              <a:rPr lang="en"/>
              <a:t>organization’s highest priorities, Beloved Community will serve as a trusted partner</a:t>
            </a:r>
            <a:endParaRPr/>
          </a:p>
          <a:p>
            <a:pPr marL="0" lvl="0" indent="0" algn="l" rtl="0">
              <a:spcBef>
                <a:spcPts val="0"/>
              </a:spcBef>
              <a:spcAft>
                <a:spcPts val="0"/>
              </a:spcAft>
              <a:buClr>
                <a:schemeClr val="dk1"/>
              </a:buClr>
              <a:buSzPts val="1100"/>
              <a:buFont typeface="Arial"/>
              <a:buNone/>
            </a:pPr>
            <a:r>
              <a:rPr lang="en"/>
              <a:t>on your implementation journey. Oftentimes the volume of data from the audit can</a:t>
            </a:r>
            <a:endParaRPr/>
          </a:p>
          <a:p>
            <a:pPr marL="0" lvl="0" indent="0" algn="l" rtl="0">
              <a:spcBef>
                <a:spcPts val="0"/>
              </a:spcBef>
              <a:spcAft>
                <a:spcPts val="0"/>
              </a:spcAft>
              <a:buClr>
                <a:schemeClr val="dk1"/>
              </a:buClr>
              <a:buSzPts val="1100"/>
              <a:buFont typeface="Arial"/>
              <a:buNone/>
            </a:pPr>
            <a:r>
              <a:rPr lang="en"/>
              <a:t>be overwhelming. These supports will help leaders to focus their energy, harness</a:t>
            </a:r>
            <a:endParaRPr/>
          </a:p>
          <a:p>
            <a:pPr marL="0" lvl="0" indent="0" algn="l" rtl="0">
              <a:spcBef>
                <a:spcPts val="0"/>
              </a:spcBef>
              <a:spcAft>
                <a:spcPts val="0"/>
              </a:spcAft>
              <a:buClr>
                <a:schemeClr val="dk1"/>
              </a:buClr>
              <a:buSzPts val="1100"/>
              <a:buFont typeface="Arial"/>
              <a:buNone/>
            </a:pPr>
            <a:r>
              <a:rPr lang="en"/>
              <a:t>the momentum and lay the path for an ongoing equity journey.</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dc373e64b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dc373e64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dc373e64b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dc373e64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solidFill>
                  <a:srgbClr val="222222"/>
                </a:solidFill>
                <a:latin typeface="Calibri"/>
                <a:ea typeface="Calibri"/>
                <a:cs typeface="Calibri"/>
                <a:sym typeface="Calibri"/>
              </a:rPr>
              <a:t>Detailed review of identified key data, policies, materials and metrics.</a:t>
            </a:r>
            <a:endParaRPr>
              <a:solidFill>
                <a:srgbClr val="222222"/>
              </a:solidFill>
              <a:latin typeface="Calibri"/>
              <a:ea typeface="Calibri"/>
              <a:cs typeface="Calibri"/>
              <a:sym typeface="Calibri"/>
            </a:endParaRPr>
          </a:p>
          <a:p>
            <a:pPr marL="457200" lvl="0" indent="-298450" algn="l" rtl="0">
              <a:spcBef>
                <a:spcPts val="0"/>
              </a:spcBef>
              <a:spcAft>
                <a:spcPts val="0"/>
              </a:spcAft>
              <a:buSzPts val="1100"/>
              <a:buChar char="●"/>
            </a:pPr>
            <a:r>
              <a:rPr lang="en">
                <a:solidFill>
                  <a:srgbClr val="222222"/>
                </a:solidFill>
                <a:latin typeface="Calibri"/>
                <a:ea typeface="Calibri"/>
                <a:cs typeface="Calibri"/>
                <a:sym typeface="Calibri"/>
              </a:rPr>
              <a:t>A written detailed report and summary presentation detailing insights and recommendations report capturing themes and strategic shifts across all assessment activities.  Presented to the Chancellor and Chef of Staff team in July 2022 initial findings and subsequently to the entire Office Leader Team a final version in September 2022.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dc373e64b_1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dc373e64b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dc373e64b_1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dc373e64b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dc373e64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dc373e64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dc373e64b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dc373e64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9e17d55c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9e17d55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12:04 - 30 seconds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Ileana </a:t>
            </a: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9e17d55c1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9e17d55c1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12:04</a:t>
            </a:r>
            <a:endParaRPr/>
          </a:p>
          <a:p>
            <a:pPr marL="0" lvl="0" indent="0" algn="l" rtl="0">
              <a:spcBef>
                <a:spcPts val="0"/>
              </a:spcBef>
              <a:spcAft>
                <a:spcPts val="0"/>
              </a:spcAft>
              <a:buNone/>
            </a:pPr>
            <a:endParaRPr/>
          </a:p>
          <a:p>
            <a:pPr marL="0" lvl="0" indent="0" algn="l" rtl="0">
              <a:spcBef>
                <a:spcPts val="0"/>
              </a:spcBef>
              <a:spcAft>
                <a:spcPts val="0"/>
              </a:spcAft>
              <a:buNone/>
            </a:pPr>
            <a:r>
              <a:rPr lang="en"/>
              <a:t>Ileana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9e17d55c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89e17d55c1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12:07-12:10</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Ileana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We also begin every session with a moment of silence to honor and center Black lives. </a:t>
            </a:r>
            <a:endParaRPr sz="12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a:p>
            <a:pPr marL="0" lvl="0" indent="0" algn="l" rtl="0">
              <a:lnSpc>
                <a:spcPct val="120000"/>
              </a:lnSpc>
              <a:spcBef>
                <a:spcPts val="0"/>
              </a:spcBef>
              <a:spcAft>
                <a:spcPts val="0"/>
              </a:spcAft>
              <a:buClr>
                <a:schemeClr val="dk1"/>
              </a:buClr>
              <a:buSzPts val="1100"/>
              <a:buFont typeface="Arial"/>
              <a:buNone/>
            </a:pPr>
            <a:r>
              <a:rPr lang="en" sz="1100">
                <a:solidFill>
                  <a:srgbClr val="00002D"/>
                </a:solidFill>
                <a:latin typeface="Rubik"/>
                <a:ea typeface="Rubik"/>
                <a:cs typeface="Rubik"/>
                <a:sym typeface="Rubik"/>
              </a:rPr>
              <a:t>Before we begin today, I want to acknowledge that the past two weeks have been heavy with grief and extremely difficult for members of our Black and brown communities. I want us to take a moment and center what happened in</a:t>
            </a:r>
            <a:r>
              <a:rPr lang="en" sz="1100" b="1">
                <a:solidFill>
                  <a:srgbClr val="00002D"/>
                </a:solidFill>
                <a:latin typeface="Rubik"/>
                <a:ea typeface="Rubik"/>
                <a:cs typeface="Rubik"/>
                <a:sym typeface="Rubik"/>
              </a:rPr>
              <a:t> </a:t>
            </a:r>
            <a:r>
              <a:rPr lang="en" sz="1100">
                <a:solidFill>
                  <a:srgbClr val="00002D"/>
                </a:solidFill>
                <a:latin typeface="Rubik"/>
                <a:ea typeface="Rubik"/>
                <a:cs typeface="Rubik"/>
                <a:sym typeface="Rubik"/>
              </a:rPr>
              <a:t>Buffalo and also what happened in Texas</a:t>
            </a:r>
            <a:r>
              <a:rPr lang="en" sz="1100" b="1">
                <a:solidFill>
                  <a:srgbClr val="00002D"/>
                </a:solidFill>
                <a:latin typeface="Rubik"/>
                <a:ea typeface="Rubik"/>
                <a:cs typeface="Rubik"/>
                <a:sym typeface="Rubik"/>
              </a:rPr>
              <a:t>. </a:t>
            </a:r>
            <a:r>
              <a:rPr lang="en" sz="1100">
                <a:solidFill>
                  <a:srgbClr val="00002D"/>
                </a:solidFill>
                <a:highlight>
                  <a:schemeClr val="lt1"/>
                </a:highlight>
                <a:latin typeface="Rubik"/>
                <a:ea typeface="Rubik"/>
                <a:cs typeface="Rubik"/>
                <a:sym typeface="Rubik"/>
              </a:rPr>
              <a:t> My coworker Nicole named earlier today in a meeting that Anti-Blackness is what has been used as a roadmap to inflict harm and perpetually marginalize other communities of color. Once again, we have been reminded of how blatant and “in your face” white supremacy exists and operates in our nation. We have seen the stark contrast between how white and BIPOC members of our society are treated. Black people we see you, we see your hurt and your pain, we see how you so often are forced to hold relief and dread in balance. The history of Black Americans is filled with both joy and pain and both a unique and painful relationship to ideals of freedom and emancipation. When we say black lives matter, we do mean all black life and in all of its intersections. </a:t>
            </a:r>
            <a:endParaRPr sz="1100">
              <a:solidFill>
                <a:srgbClr val="00002D"/>
              </a:solidFill>
              <a:highlight>
                <a:schemeClr val="lt1"/>
              </a:highlight>
              <a:latin typeface="Rubik"/>
              <a:ea typeface="Rubik"/>
              <a:cs typeface="Rubik"/>
              <a:sym typeface="Rubik"/>
            </a:endParaRPr>
          </a:p>
          <a:p>
            <a:pPr marL="0" lvl="0" indent="0" algn="l" rtl="0">
              <a:lnSpc>
                <a:spcPct val="120000"/>
              </a:lnSpc>
              <a:spcBef>
                <a:spcPts val="0"/>
              </a:spcBef>
              <a:spcAft>
                <a:spcPts val="0"/>
              </a:spcAft>
              <a:buClr>
                <a:schemeClr val="dk1"/>
              </a:buClr>
              <a:buSzPts val="1100"/>
              <a:buFont typeface="Arial"/>
              <a:buNone/>
            </a:pPr>
            <a:endParaRPr sz="1100">
              <a:solidFill>
                <a:srgbClr val="00002D"/>
              </a:solidFill>
              <a:highlight>
                <a:schemeClr val="lt1"/>
              </a:highlight>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100">
                <a:solidFill>
                  <a:srgbClr val="00002D"/>
                </a:solidFill>
                <a:latin typeface="Rubik"/>
                <a:ea typeface="Rubik"/>
                <a:cs typeface="Rubik"/>
                <a:sym typeface="Rubik"/>
              </a:rPr>
              <a:t>Today we ask that you breathe in the words of Dr. Martin Luther King, Jr., as he calls for a divine dissatisfaction with the current state of our nation, and commit to how your dissatisfaction will propel you to action today and every day. We ask you to breathe, to show up how you’re able, and to know that we hold you closely in our beloved community. </a:t>
            </a:r>
            <a:endParaRPr sz="1100">
              <a:solidFill>
                <a:srgbClr val="00002D"/>
              </a:solidFill>
              <a:highlight>
                <a:schemeClr val="lt1"/>
              </a:highlight>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100">
              <a:solidFill>
                <a:srgbClr val="00002D"/>
              </a:solidFill>
              <a:highlight>
                <a:schemeClr val="lt1"/>
              </a:highlight>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r>
              <a:rPr lang="en" sz="1100">
                <a:solidFill>
                  <a:srgbClr val="00002D"/>
                </a:solidFill>
                <a:highlight>
                  <a:schemeClr val="lt1"/>
                </a:highlight>
                <a:latin typeface="Rubik"/>
                <a:ea typeface="Rubik"/>
                <a:cs typeface="Rubik"/>
                <a:sym typeface="Rubik"/>
              </a:rPr>
              <a:t>So we invite you to take a moment here to center the Black members of your schools/organizations/businesses and your beloved communities. We implore you to spend time operationalizing your commitments to DEI that impact the lived experiences of your Black staff and young people that are trying not just to exist but also to thrive in spite of the weight of oppression and injustice.</a:t>
            </a:r>
            <a:endParaRPr sz="1100">
              <a:solidFill>
                <a:srgbClr val="00002D"/>
              </a:solidFill>
              <a:highlight>
                <a:schemeClr val="lt1"/>
              </a:highlight>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sz="1100">
              <a:solidFill>
                <a:srgbClr val="00002D"/>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1100">
              <a:solidFill>
                <a:srgbClr val="00002D"/>
              </a:solidFill>
              <a:highlight>
                <a:schemeClr val="lt1"/>
              </a:highlight>
              <a:latin typeface="Rubik"/>
              <a:ea typeface="Rubik"/>
              <a:cs typeface="Rubik"/>
              <a:sym typeface="Rubik"/>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Rubik"/>
              <a:ea typeface="Rubik"/>
              <a:cs typeface="Rubik"/>
              <a:sym typeface="Rubik"/>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9e17d55c1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289e17d55c1_0_4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12:10-12:13</a:t>
            </a: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Ileana  </a:t>
            </a: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always open every session with an indigenous land acknowledgement.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New Orleans, where we are based, was founded upon an Indigenous place known as “Bulbancha,” which means “the place of other languages” in the Choctaw language. This has been a place of trade, inhabitation, and cultural interaction for Indigenous Nations for several centuries. We also want to name that this has been a place in which Indigenous and African Peoples have been trafficked, enslaved, and discriminated against. We honor those who have fought for justice here and have fought against the process of colonization of these lands, and strive to play our part in continuing that fight. </a:t>
            </a:r>
            <a:endParaRPr sz="1200">
              <a:solidFill>
                <a:schemeClr val="dk1"/>
              </a:solidFill>
            </a:endParaRPr>
          </a:p>
          <a:p>
            <a:pPr marL="0" marR="47392" lvl="0" indent="0" algn="l" rtl="0">
              <a:lnSpc>
                <a:spcPct val="110154"/>
              </a:lnSpc>
              <a:spcBef>
                <a:spcPts val="1651"/>
              </a:spcBef>
              <a:spcAft>
                <a:spcPts val="0"/>
              </a:spcAft>
              <a:buClr>
                <a:schemeClr val="dk1"/>
              </a:buClr>
              <a:buSzPts val="1100"/>
              <a:buFont typeface="Arial"/>
              <a:buNone/>
            </a:pPr>
            <a:r>
              <a:rPr lang="en" b="1">
                <a:solidFill>
                  <a:schemeClr val="dk1"/>
                </a:solidFill>
              </a:rPr>
              <a:t>When we worked with an indigenous consultant to help us with our ILA, they also gave us additional guidance, and they told us to implore other cities to do their own research on the indigenous communities in their place (Memphis). We aren’t doing a Memphis ILA because its not where we are based but we encourage you to do their own research</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6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9e17d55c1_0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89e17d55c1_0_9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12:14 (10 seconds)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Nicole</a:t>
            </a:r>
            <a:endParaRPr sz="1400"/>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89e17d55c1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89e17d55c1_0_9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12:14-12:16</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Rubik"/>
                <a:ea typeface="Rubik"/>
                <a:cs typeface="Rubik"/>
                <a:sym typeface="Rubik"/>
              </a:rPr>
              <a:t>Nicole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take a head and heart approach to diversity, equity, and inclusion.  Some of us are head-focused -- we want to dive into data, look at outcomes, pour through graphs and spreadsheets and action plans.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Some of us are heart-focused -- we want to bake in reflection and meditation, we’re often found discussing why these topics are important to us personally and to our work, and encourage others to do the same.  Where are our “heart” people?  Who feels like they fit squarely in both head and heart?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Our capacity-building model, both today and in longer-term engagements, relies on both head and heart.  Too often we think that diversity, equity, and inclusion is a people-facing strategy and we send the “heart” people off to lead that work. But we know that equity is about investments -- governance, finance, operations, etc.  </a:t>
            </a:r>
            <a:r>
              <a:rPr lang="en">
                <a:solidFill>
                  <a:schemeClr val="dk1"/>
                </a:solidFill>
              </a:rPr>
              <a:t>Equity requires that we examine policies around pay equity, supplier diversity, staffing assignments, budget allocations, in addition to typical culture data like climate surveys, participant satisfaction, and program demographics.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Dark">
  <p:cSld name="BLANK_9_8_1">
    <p:spTree>
      <p:nvGrpSpPr>
        <p:cNvPr id="1" name="Shape 7"/>
        <p:cNvGrpSpPr/>
        <p:nvPr/>
      </p:nvGrpSpPr>
      <p:grpSpPr>
        <a:xfrm>
          <a:off x="0" y="0"/>
          <a:ext cx="0" cy="0"/>
          <a:chOff x="0" y="0"/>
          <a:chExt cx="0" cy="0"/>
        </a:xfrm>
      </p:grpSpPr>
      <p:sp>
        <p:nvSpPr>
          <p:cNvPr id="8" name="Google Shape;8;p2"/>
          <p:cNvSpPr/>
          <p:nvPr/>
        </p:nvSpPr>
        <p:spPr>
          <a:xfrm>
            <a:off x="0" y="0"/>
            <a:ext cx="9144000" cy="5143500"/>
          </a:xfrm>
          <a:prstGeom prst="rect">
            <a:avLst/>
          </a:prstGeom>
          <a:solidFill>
            <a:srgbClr val="0000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2"/>
          <p:cNvPicPr preferRelativeResize="0"/>
          <p:nvPr/>
        </p:nvPicPr>
        <p:blipFill rotWithShape="1">
          <a:blip r:embed="rId2">
            <a:alphaModFix/>
          </a:blip>
          <a:srcRect/>
          <a:stretch/>
        </p:blipFill>
        <p:spPr>
          <a:xfrm>
            <a:off x="0" y="0"/>
            <a:ext cx="9144018" cy="5143501"/>
          </a:xfrm>
          <a:prstGeom prst="rect">
            <a:avLst/>
          </a:prstGeom>
          <a:noFill/>
          <a:ln>
            <a:noFill/>
          </a:ln>
        </p:spPr>
      </p:pic>
      <p:sp>
        <p:nvSpPr>
          <p:cNvPr id="11" name="Google Shape;11;p2"/>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Section">
  <p:cSld name="BLANK_9_1">
    <p:spTree>
      <p:nvGrpSpPr>
        <p:cNvPr id="1" name="Shape 64"/>
        <p:cNvGrpSpPr/>
        <p:nvPr/>
      </p:nvGrpSpPr>
      <p:grpSpPr>
        <a:xfrm>
          <a:off x="0" y="0"/>
          <a:ext cx="0" cy="0"/>
          <a:chOff x="0" y="0"/>
          <a:chExt cx="0" cy="0"/>
        </a:xfrm>
      </p:grpSpPr>
      <p:sp>
        <p:nvSpPr>
          <p:cNvPr id="65" name="Google Shape;6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7" name="Google Shape;67;p11"/>
          <p:cNvSpPr txBox="1">
            <a:spLocks noGrp="1"/>
          </p:cNvSpPr>
          <p:nvPr>
            <p:ph type="title"/>
          </p:nvPr>
        </p:nvSpPr>
        <p:spPr>
          <a:xfrm>
            <a:off x="1479900" y="1397400"/>
            <a:ext cx="6184200" cy="2348700"/>
          </a:xfrm>
          <a:prstGeom prst="rect">
            <a:avLst/>
          </a:prstGeom>
          <a:noFill/>
          <a:ln>
            <a:noFill/>
          </a:ln>
        </p:spPr>
        <p:txBody>
          <a:bodyPr spcFirstLastPara="1" wrap="square" lIns="91425" tIns="91425" rIns="91425" bIns="91425" anchor="t" anchorCtr="0">
            <a:noAutofit/>
          </a:bodyPr>
          <a:lstStyle>
            <a:lvl1pPr marR="0" lvl="0" algn="ctr" rtl="0">
              <a:lnSpc>
                <a:spcPct val="70000"/>
              </a:lnSpc>
              <a:spcBef>
                <a:spcPts val="0"/>
              </a:spcBef>
              <a:spcAft>
                <a:spcPts val="0"/>
              </a:spcAft>
              <a:buClr>
                <a:srgbClr val="FFFFFF"/>
              </a:buClr>
              <a:buSzPts val="6000"/>
              <a:buFont typeface="Rubik"/>
              <a:buNone/>
              <a:defRPr sz="6000" b="1" i="0" u="none" strike="noStrike" cap="none">
                <a:solidFill>
                  <a:srgbClr val="FFFFFF"/>
                </a:solidFill>
                <a:latin typeface="Rubik"/>
                <a:ea typeface="Rubik"/>
                <a:cs typeface="Rubik"/>
                <a:sym typeface="Rubik"/>
              </a:defRPr>
            </a:lvl1pPr>
            <a:lvl2pPr marR="0" lvl="1"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6000"/>
              <a:buFont typeface="Rubik"/>
              <a:buNone/>
              <a:defRPr sz="6000" i="0" u="none" strike="noStrike" cap="none">
                <a:solidFill>
                  <a:srgbClr val="FFFFFF"/>
                </a:solidFill>
                <a:latin typeface="Rubik"/>
                <a:ea typeface="Rubik"/>
                <a:cs typeface="Rubik"/>
                <a:sym typeface="Rubik"/>
              </a:defRPr>
            </a:lvl9pPr>
          </a:lstStyle>
          <a:p>
            <a:endParaRPr/>
          </a:p>
        </p:txBody>
      </p:sp>
      <p:pic>
        <p:nvPicPr>
          <p:cNvPr id="68" name="Google Shape;68;p11"/>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69" name="Google Shape;69;p11"/>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Section">
  <p:cSld name="BLANK_9_2">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3" name="Google Shape;73;p12"/>
          <p:cNvSpPr txBox="1">
            <a:spLocks noGrp="1"/>
          </p:cNvSpPr>
          <p:nvPr>
            <p:ph type="title"/>
          </p:nvPr>
        </p:nvSpPr>
        <p:spPr>
          <a:xfrm>
            <a:off x="1479900" y="1397400"/>
            <a:ext cx="6184200" cy="2348700"/>
          </a:xfrm>
          <a:prstGeom prst="rect">
            <a:avLst/>
          </a:prstGeom>
          <a:noFill/>
          <a:ln>
            <a:noFill/>
          </a:ln>
        </p:spPr>
        <p:txBody>
          <a:bodyPr spcFirstLastPara="1" wrap="square" lIns="91425" tIns="91425" rIns="91425" bIns="91425" anchor="t" anchorCtr="0">
            <a:noAutofit/>
          </a:bodyPr>
          <a:lstStyle>
            <a:lvl1pPr marR="0" lvl="0" algn="ctr" rtl="0">
              <a:lnSpc>
                <a:spcPct val="7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1pPr>
            <a:lvl2pPr marR="0" lvl="1"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9pPr>
          </a:lstStyle>
          <a:p>
            <a:endParaRPr/>
          </a:p>
        </p:txBody>
      </p:sp>
      <p:pic>
        <p:nvPicPr>
          <p:cNvPr id="74" name="Google Shape;74;p12"/>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75" name="Google Shape;75;p12"/>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Header &amp; Paragraph">
  <p:cSld name="BLANK_4_1">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3"/>
          <p:cNvPicPr preferRelativeResize="0"/>
          <p:nvPr/>
        </p:nvPicPr>
        <p:blipFill rotWithShape="1">
          <a:blip r:embed="rId2">
            <a:alphaModFix/>
          </a:blip>
          <a:srcRect/>
          <a:stretch/>
        </p:blipFill>
        <p:spPr>
          <a:xfrm>
            <a:off x="0" y="0"/>
            <a:ext cx="9143998" cy="5143500"/>
          </a:xfrm>
          <a:prstGeom prst="rect">
            <a:avLst/>
          </a:prstGeom>
          <a:noFill/>
          <a:ln>
            <a:noFill/>
          </a:ln>
        </p:spPr>
      </p:pic>
      <p:sp>
        <p:nvSpPr>
          <p:cNvPr id="79" name="Google Shape;79;p13"/>
          <p:cNvSpPr txBox="1">
            <a:spLocks noGrp="1"/>
          </p:cNvSpPr>
          <p:nvPr>
            <p:ph type="body" idx="1"/>
          </p:nvPr>
        </p:nvSpPr>
        <p:spPr>
          <a:xfrm>
            <a:off x="665575" y="2145200"/>
            <a:ext cx="5483400" cy="24063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1pPr>
            <a:lvl2pPr marL="914400" marR="0" lvl="1"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2pPr>
            <a:lvl3pPr marL="1371600" marR="0" lvl="2"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3pPr>
            <a:lvl4pPr marL="1828800" marR="0" lvl="3"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4pPr>
            <a:lvl5pPr marL="2286000" marR="0" lvl="4"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5pPr>
            <a:lvl6pPr marL="2743200" marR="0" lvl="5"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6pPr>
            <a:lvl7pPr marL="3200400" marR="0" lvl="6"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7pPr>
            <a:lvl8pPr marL="3657600" marR="0" lvl="7"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8pPr>
            <a:lvl9pPr marL="4114800" marR="0" lvl="8"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9pPr>
          </a:lstStyle>
          <a:p>
            <a:endParaRPr/>
          </a:p>
        </p:txBody>
      </p:sp>
      <p:sp>
        <p:nvSpPr>
          <p:cNvPr id="80" name="Google Shape;80;p13"/>
          <p:cNvSpPr txBox="1">
            <a:spLocks noGrp="1"/>
          </p:cNvSpPr>
          <p:nvPr>
            <p:ph type="title"/>
          </p:nvPr>
        </p:nvSpPr>
        <p:spPr>
          <a:xfrm>
            <a:off x="669350" y="432675"/>
            <a:ext cx="5291700" cy="7218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pic>
        <p:nvPicPr>
          <p:cNvPr id="81" name="Google Shape;81;p13"/>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82" name="Google Shape;82;p13"/>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Header w/ Subtitle &amp; Paragraph ">
  <p:cSld name="BLANK_4_1_1">
    <p:spTree>
      <p:nvGrpSpPr>
        <p:cNvPr id="1" name="Shape 83"/>
        <p:cNvGrpSpPr/>
        <p:nvPr/>
      </p:nvGrpSpPr>
      <p:grpSpPr>
        <a:xfrm>
          <a:off x="0" y="0"/>
          <a:ext cx="0" cy="0"/>
          <a:chOff x="0" y="0"/>
          <a:chExt cx="0" cy="0"/>
        </a:xfrm>
      </p:grpSpPr>
      <p:sp>
        <p:nvSpPr>
          <p:cNvPr id="84" name="Google Shape;8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4"/>
          <p:cNvPicPr preferRelativeResize="0"/>
          <p:nvPr/>
        </p:nvPicPr>
        <p:blipFill rotWithShape="1">
          <a:blip r:embed="rId2">
            <a:alphaModFix/>
          </a:blip>
          <a:srcRect/>
          <a:stretch/>
        </p:blipFill>
        <p:spPr>
          <a:xfrm>
            <a:off x="0" y="0"/>
            <a:ext cx="9143998" cy="5143500"/>
          </a:xfrm>
          <a:prstGeom prst="rect">
            <a:avLst/>
          </a:prstGeom>
          <a:noFill/>
          <a:ln>
            <a:noFill/>
          </a:ln>
        </p:spPr>
      </p:pic>
      <p:sp>
        <p:nvSpPr>
          <p:cNvPr id="86" name="Google Shape;86;p14"/>
          <p:cNvSpPr txBox="1">
            <a:spLocks noGrp="1"/>
          </p:cNvSpPr>
          <p:nvPr>
            <p:ph type="body" idx="1"/>
          </p:nvPr>
        </p:nvSpPr>
        <p:spPr>
          <a:xfrm>
            <a:off x="665575" y="2145200"/>
            <a:ext cx="5483400" cy="24063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1pPr>
            <a:lvl2pPr marL="914400" marR="0" lvl="1"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2pPr>
            <a:lvl3pPr marL="1371600" marR="0" lvl="2"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3pPr>
            <a:lvl4pPr marL="1828800" marR="0" lvl="3"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4pPr>
            <a:lvl5pPr marL="2286000" marR="0" lvl="4"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5pPr>
            <a:lvl6pPr marL="2743200" marR="0" lvl="5"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6pPr>
            <a:lvl7pPr marL="3200400" marR="0" lvl="6"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7pPr>
            <a:lvl8pPr marL="3657600" marR="0" lvl="7"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8pPr>
            <a:lvl9pPr marL="4114800" marR="0" lvl="8"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9pPr>
          </a:lstStyle>
          <a:p>
            <a:endParaRPr/>
          </a:p>
        </p:txBody>
      </p:sp>
      <p:sp>
        <p:nvSpPr>
          <p:cNvPr id="87" name="Google Shape;87;p14"/>
          <p:cNvSpPr txBox="1">
            <a:spLocks noGrp="1"/>
          </p:cNvSpPr>
          <p:nvPr>
            <p:ph type="title"/>
          </p:nvPr>
        </p:nvSpPr>
        <p:spPr>
          <a:xfrm>
            <a:off x="669350" y="432675"/>
            <a:ext cx="5291700" cy="7218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pic>
        <p:nvPicPr>
          <p:cNvPr id="88" name="Google Shape;88;p14"/>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89" name="Google Shape;89;p14"/>
          <p:cNvSpPr txBox="1">
            <a:spLocks noGrp="1"/>
          </p:cNvSpPr>
          <p:nvPr>
            <p:ph type="subTitle" idx="2"/>
          </p:nvPr>
        </p:nvSpPr>
        <p:spPr>
          <a:xfrm>
            <a:off x="668475" y="968600"/>
            <a:ext cx="5941200" cy="7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1500"/>
              <a:buFont typeface="Rubik"/>
              <a:buNone/>
              <a:defRPr sz="1500">
                <a:solidFill>
                  <a:srgbClr val="FFFFFF"/>
                </a:solidFill>
                <a:latin typeface="Rubik"/>
                <a:ea typeface="Rubik"/>
                <a:cs typeface="Rubik"/>
                <a:sym typeface="Rubi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4"/>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verview Dark">
  <p:cSld name="BLANK_9_3_2">
    <p:spTree>
      <p:nvGrpSpPr>
        <p:cNvPr id="1" name="Shape 91"/>
        <p:cNvGrpSpPr/>
        <p:nvPr/>
      </p:nvGrpSpPr>
      <p:grpSpPr>
        <a:xfrm>
          <a:off x="0" y="0"/>
          <a:ext cx="0" cy="0"/>
          <a:chOff x="0" y="0"/>
          <a:chExt cx="0" cy="0"/>
        </a:xfrm>
      </p:grpSpPr>
      <p:sp>
        <p:nvSpPr>
          <p:cNvPr id="92" name="Google Shape;92;p15"/>
          <p:cNvSpPr/>
          <p:nvPr/>
        </p:nvSpPr>
        <p:spPr>
          <a:xfrm>
            <a:off x="0" y="1350"/>
            <a:ext cx="9144000" cy="5143500"/>
          </a:xfrm>
          <a:prstGeom prst="rect">
            <a:avLst/>
          </a:prstGeom>
          <a:solidFill>
            <a:srgbClr val="0000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 name="Google Shape;9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5"/>
          <p:cNvPicPr preferRelativeResize="0"/>
          <p:nvPr/>
        </p:nvPicPr>
        <p:blipFill rotWithShape="1">
          <a:blip r:embed="rId2">
            <a:alphaModFix/>
          </a:blip>
          <a:srcRect r="26766"/>
          <a:stretch/>
        </p:blipFill>
        <p:spPr>
          <a:xfrm>
            <a:off x="0" y="1350"/>
            <a:ext cx="6696726" cy="5140800"/>
          </a:xfrm>
          <a:prstGeom prst="rect">
            <a:avLst/>
          </a:prstGeom>
          <a:noFill/>
          <a:ln>
            <a:noFill/>
          </a:ln>
        </p:spPr>
      </p:pic>
      <p:sp>
        <p:nvSpPr>
          <p:cNvPr id="95" name="Google Shape;95;p15"/>
          <p:cNvSpPr txBox="1">
            <a:spLocks noGrp="1"/>
          </p:cNvSpPr>
          <p:nvPr>
            <p:ph type="title"/>
          </p:nvPr>
        </p:nvSpPr>
        <p:spPr>
          <a:xfrm>
            <a:off x="66890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9pPr>
          </a:lstStyle>
          <a:p>
            <a:endParaRPr/>
          </a:p>
        </p:txBody>
      </p:sp>
      <p:pic>
        <p:nvPicPr>
          <p:cNvPr id="96" name="Google Shape;96;p15"/>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97" name="Google Shape;97;p15"/>
          <p:cNvSpPr txBox="1">
            <a:spLocks noGrp="1"/>
          </p:cNvSpPr>
          <p:nvPr>
            <p:ph type="body" idx="1"/>
          </p:nvPr>
        </p:nvSpPr>
        <p:spPr>
          <a:xfrm>
            <a:off x="66890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9pPr>
          </a:lstStyle>
          <a:p>
            <a:endParaRPr/>
          </a:p>
        </p:txBody>
      </p:sp>
      <p:sp>
        <p:nvSpPr>
          <p:cNvPr id="98" name="Google Shape;98;p15"/>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verview Light">
  <p:cSld name="BLANK_9_3_1">
    <p:spTree>
      <p:nvGrpSpPr>
        <p:cNvPr id="1" name="Shape 99"/>
        <p:cNvGrpSpPr/>
        <p:nvPr/>
      </p:nvGrpSpPr>
      <p:grpSpPr>
        <a:xfrm>
          <a:off x="0" y="0"/>
          <a:ext cx="0" cy="0"/>
          <a:chOff x="0" y="0"/>
          <a:chExt cx="0" cy="0"/>
        </a:xfrm>
      </p:grpSpPr>
      <p:sp>
        <p:nvSpPr>
          <p:cNvPr id="100" name="Google Shape;10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16"/>
          <p:cNvPicPr preferRelativeResize="0"/>
          <p:nvPr/>
        </p:nvPicPr>
        <p:blipFill rotWithShape="1">
          <a:blip r:embed="rId2">
            <a:alphaModFix/>
          </a:blip>
          <a:srcRect r="26766"/>
          <a:stretch/>
        </p:blipFill>
        <p:spPr>
          <a:xfrm>
            <a:off x="0" y="1350"/>
            <a:ext cx="6696726" cy="5140800"/>
          </a:xfrm>
          <a:prstGeom prst="rect">
            <a:avLst/>
          </a:prstGeom>
          <a:noFill/>
          <a:ln>
            <a:noFill/>
          </a:ln>
        </p:spPr>
      </p:pic>
      <p:sp>
        <p:nvSpPr>
          <p:cNvPr id="102" name="Google Shape;102;p16"/>
          <p:cNvSpPr txBox="1">
            <a:spLocks noGrp="1"/>
          </p:cNvSpPr>
          <p:nvPr>
            <p:ph type="title"/>
          </p:nvPr>
        </p:nvSpPr>
        <p:spPr>
          <a:xfrm>
            <a:off x="66890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9pPr>
          </a:lstStyle>
          <a:p>
            <a:endParaRPr/>
          </a:p>
        </p:txBody>
      </p:sp>
      <p:sp>
        <p:nvSpPr>
          <p:cNvPr id="103" name="Google Shape;103;p16"/>
          <p:cNvSpPr txBox="1">
            <a:spLocks noGrp="1"/>
          </p:cNvSpPr>
          <p:nvPr>
            <p:ph type="body" idx="1"/>
          </p:nvPr>
        </p:nvSpPr>
        <p:spPr>
          <a:xfrm>
            <a:off x="66890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9pPr>
          </a:lstStyle>
          <a:p>
            <a:endParaRPr/>
          </a:p>
        </p:txBody>
      </p:sp>
      <p:pic>
        <p:nvPicPr>
          <p:cNvPr id="104" name="Google Shape;104;p16"/>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05" name="Google Shape;105;p16"/>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Dark">
  <p:cSld name="BLANK_9_8_2_1">
    <p:spTree>
      <p:nvGrpSpPr>
        <p:cNvPr id="1" name="Shape 106"/>
        <p:cNvGrpSpPr/>
        <p:nvPr/>
      </p:nvGrpSpPr>
      <p:grpSpPr>
        <a:xfrm>
          <a:off x="0" y="0"/>
          <a:ext cx="0" cy="0"/>
          <a:chOff x="0" y="0"/>
          <a:chExt cx="0" cy="0"/>
        </a:xfrm>
      </p:grpSpPr>
      <p:sp>
        <p:nvSpPr>
          <p:cNvPr id="107" name="Google Shape;107;p17"/>
          <p:cNvSpPr/>
          <p:nvPr/>
        </p:nvSpPr>
        <p:spPr>
          <a:xfrm>
            <a:off x="0" y="0"/>
            <a:ext cx="9144000" cy="5143500"/>
          </a:xfrm>
          <a:prstGeom prst="rect">
            <a:avLst/>
          </a:prstGeom>
          <a:solidFill>
            <a:srgbClr val="000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37"/>
              </a:solidFill>
            </a:endParaRPr>
          </a:p>
        </p:txBody>
      </p:sp>
      <p:sp>
        <p:nvSpPr>
          <p:cNvPr id="108" name="Google Shape;10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17"/>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10" name="Google Shape;110;p17"/>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11" name="Google Shape;111;p17"/>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12" name="Google Shape;112;p17"/>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13" name="Google Shape;113;p17"/>
          <p:cNvSpPr txBox="1">
            <a:spLocks noGrp="1"/>
          </p:cNvSpPr>
          <p:nvPr>
            <p:ph type="body" idx="1"/>
          </p:nvPr>
        </p:nvSpPr>
        <p:spPr>
          <a:xfrm>
            <a:off x="1134450" y="1205700"/>
            <a:ext cx="6875100" cy="27321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1pPr>
            <a:lvl2pPr marL="914400" lvl="1"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2pPr>
            <a:lvl3pPr marL="1371600" lvl="2"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3pPr>
            <a:lvl4pPr marL="1828800" lvl="3"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4pPr>
            <a:lvl5pPr marL="2286000" lvl="4"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5pPr>
            <a:lvl6pPr marL="2743200" lvl="5"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6pPr>
            <a:lvl7pPr marL="3200400" lvl="6"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7pPr>
            <a:lvl8pPr marL="3657600" lvl="7"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8pPr>
            <a:lvl9pPr marL="4114800" lvl="8"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9pPr>
          </a:lstStyle>
          <a:p>
            <a:endParaRPr/>
          </a:p>
        </p:txBody>
      </p:sp>
      <p:sp>
        <p:nvSpPr>
          <p:cNvPr id="114" name="Google Shape;114;p17"/>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Light">
  <p:cSld name="BLANK_9_8_2_1_1">
    <p:spTree>
      <p:nvGrpSpPr>
        <p:cNvPr id="1" name="Shape 115"/>
        <p:cNvGrpSpPr/>
        <p:nvPr/>
      </p:nvGrpSpPr>
      <p:grpSpPr>
        <a:xfrm>
          <a:off x="0" y="0"/>
          <a:ext cx="0" cy="0"/>
          <a:chOff x="0" y="0"/>
          <a:chExt cx="0" cy="0"/>
        </a:xfrm>
      </p:grpSpPr>
      <p:sp>
        <p:nvSpPr>
          <p:cNvPr id="116" name="Google Shape;1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1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18" name="Google Shape;118;p18"/>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19" name="Google Shape;119;p18"/>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20" name="Google Shape;120;p18"/>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21" name="Google Shape;121;p18"/>
          <p:cNvSpPr txBox="1">
            <a:spLocks noGrp="1"/>
          </p:cNvSpPr>
          <p:nvPr>
            <p:ph type="body" idx="1"/>
          </p:nvPr>
        </p:nvSpPr>
        <p:spPr>
          <a:xfrm>
            <a:off x="1134450" y="1205700"/>
            <a:ext cx="6875100" cy="27321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SzPts val="1500"/>
              <a:buFont typeface="Rubik"/>
              <a:buChar char="●"/>
              <a:defRPr sz="1500">
                <a:latin typeface="Rubik"/>
                <a:ea typeface="Rubik"/>
                <a:cs typeface="Rubik"/>
                <a:sym typeface="Rubik"/>
              </a:defRPr>
            </a:lvl1pPr>
            <a:lvl2pPr marL="914400" lvl="1" indent="-323850" rtl="0">
              <a:lnSpc>
                <a:spcPct val="115000"/>
              </a:lnSpc>
              <a:spcBef>
                <a:spcPts val="0"/>
              </a:spcBef>
              <a:spcAft>
                <a:spcPts val="0"/>
              </a:spcAft>
              <a:buSzPts val="1500"/>
              <a:buFont typeface="Rubik"/>
              <a:buChar char="○"/>
              <a:defRPr sz="1500">
                <a:latin typeface="Rubik"/>
                <a:ea typeface="Rubik"/>
                <a:cs typeface="Rubik"/>
                <a:sym typeface="Rubik"/>
              </a:defRPr>
            </a:lvl2pPr>
            <a:lvl3pPr marL="1371600" lvl="2" indent="-323850" rtl="0">
              <a:lnSpc>
                <a:spcPct val="115000"/>
              </a:lnSpc>
              <a:spcBef>
                <a:spcPts val="0"/>
              </a:spcBef>
              <a:spcAft>
                <a:spcPts val="0"/>
              </a:spcAft>
              <a:buSzPts val="1500"/>
              <a:buFont typeface="Rubik"/>
              <a:buChar char="■"/>
              <a:defRPr sz="1500">
                <a:latin typeface="Rubik"/>
                <a:ea typeface="Rubik"/>
                <a:cs typeface="Rubik"/>
                <a:sym typeface="Rubik"/>
              </a:defRPr>
            </a:lvl3pPr>
            <a:lvl4pPr marL="1828800" lvl="3" indent="-323850" rtl="0">
              <a:lnSpc>
                <a:spcPct val="115000"/>
              </a:lnSpc>
              <a:spcBef>
                <a:spcPts val="0"/>
              </a:spcBef>
              <a:spcAft>
                <a:spcPts val="0"/>
              </a:spcAft>
              <a:buSzPts val="1500"/>
              <a:buFont typeface="Rubik"/>
              <a:buChar char="●"/>
              <a:defRPr sz="1500">
                <a:latin typeface="Rubik"/>
                <a:ea typeface="Rubik"/>
                <a:cs typeface="Rubik"/>
                <a:sym typeface="Rubik"/>
              </a:defRPr>
            </a:lvl4pPr>
            <a:lvl5pPr marL="2286000" lvl="4" indent="-323850" rtl="0">
              <a:lnSpc>
                <a:spcPct val="115000"/>
              </a:lnSpc>
              <a:spcBef>
                <a:spcPts val="0"/>
              </a:spcBef>
              <a:spcAft>
                <a:spcPts val="0"/>
              </a:spcAft>
              <a:buSzPts val="1500"/>
              <a:buFont typeface="Rubik"/>
              <a:buChar char="○"/>
              <a:defRPr sz="1500">
                <a:latin typeface="Rubik"/>
                <a:ea typeface="Rubik"/>
                <a:cs typeface="Rubik"/>
                <a:sym typeface="Rubik"/>
              </a:defRPr>
            </a:lvl5pPr>
            <a:lvl6pPr marL="2743200" lvl="5" indent="-323850" rtl="0">
              <a:lnSpc>
                <a:spcPct val="115000"/>
              </a:lnSpc>
              <a:spcBef>
                <a:spcPts val="0"/>
              </a:spcBef>
              <a:spcAft>
                <a:spcPts val="0"/>
              </a:spcAft>
              <a:buSzPts val="1500"/>
              <a:buFont typeface="Rubik"/>
              <a:buChar char="■"/>
              <a:defRPr sz="1500">
                <a:latin typeface="Rubik"/>
                <a:ea typeface="Rubik"/>
                <a:cs typeface="Rubik"/>
                <a:sym typeface="Rubik"/>
              </a:defRPr>
            </a:lvl6pPr>
            <a:lvl7pPr marL="3200400" lvl="6" indent="-323850" rtl="0">
              <a:lnSpc>
                <a:spcPct val="115000"/>
              </a:lnSpc>
              <a:spcBef>
                <a:spcPts val="0"/>
              </a:spcBef>
              <a:spcAft>
                <a:spcPts val="0"/>
              </a:spcAft>
              <a:buSzPts val="1500"/>
              <a:buFont typeface="Rubik"/>
              <a:buChar char="●"/>
              <a:defRPr sz="1500">
                <a:latin typeface="Rubik"/>
                <a:ea typeface="Rubik"/>
                <a:cs typeface="Rubik"/>
                <a:sym typeface="Rubik"/>
              </a:defRPr>
            </a:lvl7pPr>
            <a:lvl8pPr marL="3657600" lvl="7" indent="-323850" rtl="0">
              <a:lnSpc>
                <a:spcPct val="115000"/>
              </a:lnSpc>
              <a:spcBef>
                <a:spcPts val="0"/>
              </a:spcBef>
              <a:spcAft>
                <a:spcPts val="0"/>
              </a:spcAft>
              <a:buSzPts val="1500"/>
              <a:buFont typeface="Rubik"/>
              <a:buChar char="○"/>
              <a:defRPr sz="1500">
                <a:latin typeface="Rubik"/>
                <a:ea typeface="Rubik"/>
                <a:cs typeface="Rubik"/>
                <a:sym typeface="Rubik"/>
              </a:defRPr>
            </a:lvl8pPr>
            <a:lvl9pPr marL="4114800" lvl="8" indent="-323850" rtl="0">
              <a:lnSpc>
                <a:spcPct val="115000"/>
              </a:lnSpc>
              <a:spcBef>
                <a:spcPts val="0"/>
              </a:spcBef>
              <a:spcAft>
                <a:spcPts val="0"/>
              </a:spcAft>
              <a:buSzPts val="1500"/>
              <a:buFont typeface="Rubik"/>
              <a:buChar char="■"/>
              <a:defRPr sz="1500">
                <a:latin typeface="Rubik"/>
                <a:ea typeface="Rubik"/>
                <a:cs typeface="Rubik"/>
                <a:sym typeface="Rubik"/>
              </a:defRPr>
            </a:lvl9pPr>
          </a:lstStyle>
          <a:p>
            <a:endParaRPr/>
          </a:p>
        </p:txBody>
      </p:sp>
      <p:sp>
        <p:nvSpPr>
          <p:cNvPr id="122" name="Google Shape;122;p18"/>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Red">
  <p:cSld name="BLANK_9_8_2_1_2">
    <p:spTree>
      <p:nvGrpSpPr>
        <p:cNvPr id="1" name="Shape 123"/>
        <p:cNvGrpSpPr/>
        <p:nvPr/>
      </p:nvGrpSpPr>
      <p:grpSpPr>
        <a:xfrm>
          <a:off x="0" y="0"/>
          <a:ext cx="0" cy="0"/>
          <a:chOff x="0" y="0"/>
          <a:chExt cx="0" cy="0"/>
        </a:xfrm>
      </p:grpSpPr>
      <p:sp>
        <p:nvSpPr>
          <p:cNvPr id="124" name="Google Shape;124;p19"/>
          <p:cNvSpPr/>
          <p:nvPr/>
        </p:nvSpPr>
        <p:spPr>
          <a:xfrm>
            <a:off x="0" y="0"/>
            <a:ext cx="9144000" cy="5143500"/>
          </a:xfrm>
          <a:prstGeom prst="rect">
            <a:avLst/>
          </a:prstGeom>
          <a:solidFill>
            <a:srgbClr val="EA0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37"/>
              </a:solidFill>
            </a:endParaRPr>
          </a:p>
        </p:txBody>
      </p:sp>
      <p:sp>
        <p:nvSpPr>
          <p:cNvPr id="125" name="Google Shape;12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19"/>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9"/>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28" name="Google Shape;128;p19"/>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29" name="Google Shape;129;p19"/>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30" name="Google Shape;130;p19"/>
          <p:cNvSpPr txBox="1">
            <a:spLocks noGrp="1"/>
          </p:cNvSpPr>
          <p:nvPr>
            <p:ph type="body" idx="1"/>
          </p:nvPr>
        </p:nvSpPr>
        <p:spPr>
          <a:xfrm>
            <a:off x="1134450" y="1205700"/>
            <a:ext cx="6875100" cy="27321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1pPr>
            <a:lvl2pPr marL="914400" lvl="1"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2pPr>
            <a:lvl3pPr marL="1371600" lvl="2"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3pPr>
            <a:lvl4pPr marL="1828800" lvl="3"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4pPr>
            <a:lvl5pPr marL="2286000" lvl="4"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5pPr>
            <a:lvl6pPr marL="2743200" lvl="5"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6pPr>
            <a:lvl7pPr marL="3200400" lvl="6"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7pPr>
            <a:lvl8pPr marL="3657600" lvl="7"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8pPr>
            <a:lvl9pPr marL="4114800" lvl="8" indent="-323850" rtl="0">
              <a:lnSpc>
                <a:spcPct val="115000"/>
              </a:lnSpc>
              <a:spcBef>
                <a:spcPts val="0"/>
              </a:spcBef>
              <a:spcAft>
                <a:spcPts val="0"/>
              </a:spcAft>
              <a:buClr>
                <a:srgbClr val="FFFFFF"/>
              </a:buClr>
              <a:buSzPts val="1500"/>
              <a:buFont typeface="Rubik"/>
              <a:buChar char="■"/>
              <a:defRPr sz="1500">
                <a:solidFill>
                  <a:srgbClr val="FFFFFF"/>
                </a:solidFill>
                <a:latin typeface="Rubik"/>
                <a:ea typeface="Rubik"/>
                <a:cs typeface="Rubik"/>
                <a:sym typeface="Rubik"/>
              </a:defRPr>
            </a:lvl9pPr>
          </a:lstStyle>
          <a:p>
            <a:endParaRPr/>
          </a:p>
        </p:txBody>
      </p:sp>
      <p:sp>
        <p:nvSpPr>
          <p:cNvPr id="131" name="Google Shape;131;p19"/>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Yellow">
  <p:cSld name="BLANK_9_8_2_1_2_1">
    <p:spTree>
      <p:nvGrpSpPr>
        <p:cNvPr id="1" name="Shape 132"/>
        <p:cNvGrpSpPr/>
        <p:nvPr/>
      </p:nvGrpSpPr>
      <p:grpSpPr>
        <a:xfrm>
          <a:off x="0" y="0"/>
          <a:ext cx="0" cy="0"/>
          <a:chOff x="0" y="0"/>
          <a:chExt cx="0" cy="0"/>
        </a:xfrm>
      </p:grpSpPr>
      <p:sp>
        <p:nvSpPr>
          <p:cNvPr id="133" name="Google Shape;133;p20"/>
          <p:cNvSpPr/>
          <p:nvPr/>
        </p:nvSpPr>
        <p:spPr>
          <a:xfrm>
            <a:off x="0" y="0"/>
            <a:ext cx="9144000" cy="5143500"/>
          </a:xfrm>
          <a:prstGeom prst="rect">
            <a:avLst/>
          </a:prstGeom>
          <a:solidFill>
            <a:srgbClr val="FFE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37"/>
              </a:solidFill>
            </a:endParaRPr>
          </a:p>
        </p:txBody>
      </p:sp>
      <p:sp>
        <p:nvSpPr>
          <p:cNvPr id="134" name="Google Shape;1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0"/>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36" name="Google Shape;136;p20"/>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37" name="Google Shape;137;p20"/>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38" name="Google Shape;138;p20"/>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39" name="Google Shape;139;p20"/>
          <p:cNvSpPr txBox="1">
            <a:spLocks noGrp="1"/>
          </p:cNvSpPr>
          <p:nvPr>
            <p:ph type="body" idx="1"/>
          </p:nvPr>
        </p:nvSpPr>
        <p:spPr>
          <a:xfrm>
            <a:off x="1134450" y="1205700"/>
            <a:ext cx="6875100" cy="27321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SzPts val="1500"/>
              <a:buFont typeface="Rubik"/>
              <a:buChar char="●"/>
              <a:defRPr sz="1500">
                <a:latin typeface="Rubik"/>
                <a:ea typeface="Rubik"/>
                <a:cs typeface="Rubik"/>
                <a:sym typeface="Rubik"/>
              </a:defRPr>
            </a:lvl1pPr>
            <a:lvl2pPr marL="914400" lvl="1" indent="-323850" rtl="0">
              <a:lnSpc>
                <a:spcPct val="115000"/>
              </a:lnSpc>
              <a:spcBef>
                <a:spcPts val="0"/>
              </a:spcBef>
              <a:spcAft>
                <a:spcPts val="0"/>
              </a:spcAft>
              <a:buSzPts val="1500"/>
              <a:buFont typeface="Rubik"/>
              <a:buChar char="○"/>
              <a:defRPr sz="1500">
                <a:latin typeface="Rubik"/>
                <a:ea typeface="Rubik"/>
                <a:cs typeface="Rubik"/>
                <a:sym typeface="Rubik"/>
              </a:defRPr>
            </a:lvl2pPr>
            <a:lvl3pPr marL="1371600" lvl="2" indent="-323850" rtl="0">
              <a:lnSpc>
                <a:spcPct val="115000"/>
              </a:lnSpc>
              <a:spcBef>
                <a:spcPts val="0"/>
              </a:spcBef>
              <a:spcAft>
                <a:spcPts val="0"/>
              </a:spcAft>
              <a:buSzPts val="1500"/>
              <a:buFont typeface="Rubik"/>
              <a:buChar char="■"/>
              <a:defRPr sz="1500">
                <a:latin typeface="Rubik"/>
                <a:ea typeface="Rubik"/>
                <a:cs typeface="Rubik"/>
                <a:sym typeface="Rubik"/>
              </a:defRPr>
            </a:lvl3pPr>
            <a:lvl4pPr marL="1828800" lvl="3" indent="-323850" rtl="0">
              <a:lnSpc>
                <a:spcPct val="115000"/>
              </a:lnSpc>
              <a:spcBef>
                <a:spcPts val="0"/>
              </a:spcBef>
              <a:spcAft>
                <a:spcPts val="0"/>
              </a:spcAft>
              <a:buSzPts val="1500"/>
              <a:buFont typeface="Rubik"/>
              <a:buChar char="●"/>
              <a:defRPr sz="1500">
                <a:latin typeface="Rubik"/>
                <a:ea typeface="Rubik"/>
                <a:cs typeface="Rubik"/>
                <a:sym typeface="Rubik"/>
              </a:defRPr>
            </a:lvl4pPr>
            <a:lvl5pPr marL="2286000" lvl="4" indent="-323850" rtl="0">
              <a:lnSpc>
                <a:spcPct val="115000"/>
              </a:lnSpc>
              <a:spcBef>
                <a:spcPts val="0"/>
              </a:spcBef>
              <a:spcAft>
                <a:spcPts val="0"/>
              </a:spcAft>
              <a:buSzPts val="1500"/>
              <a:buFont typeface="Rubik"/>
              <a:buChar char="○"/>
              <a:defRPr sz="1500">
                <a:latin typeface="Rubik"/>
                <a:ea typeface="Rubik"/>
                <a:cs typeface="Rubik"/>
                <a:sym typeface="Rubik"/>
              </a:defRPr>
            </a:lvl5pPr>
            <a:lvl6pPr marL="2743200" lvl="5" indent="-323850" rtl="0">
              <a:lnSpc>
                <a:spcPct val="115000"/>
              </a:lnSpc>
              <a:spcBef>
                <a:spcPts val="0"/>
              </a:spcBef>
              <a:spcAft>
                <a:spcPts val="0"/>
              </a:spcAft>
              <a:buSzPts val="1500"/>
              <a:buFont typeface="Rubik"/>
              <a:buChar char="■"/>
              <a:defRPr sz="1500">
                <a:latin typeface="Rubik"/>
                <a:ea typeface="Rubik"/>
                <a:cs typeface="Rubik"/>
                <a:sym typeface="Rubik"/>
              </a:defRPr>
            </a:lvl6pPr>
            <a:lvl7pPr marL="3200400" lvl="6" indent="-323850" rtl="0">
              <a:lnSpc>
                <a:spcPct val="115000"/>
              </a:lnSpc>
              <a:spcBef>
                <a:spcPts val="0"/>
              </a:spcBef>
              <a:spcAft>
                <a:spcPts val="0"/>
              </a:spcAft>
              <a:buSzPts val="1500"/>
              <a:buFont typeface="Rubik"/>
              <a:buChar char="●"/>
              <a:defRPr sz="1500">
                <a:latin typeface="Rubik"/>
                <a:ea typeface="Rubik"/>
                <a:cs typeface="Rubik"/>
                <a:sym typeface="Rubik"/>
              </a:defRPr>
            </a:lvl7pPr>
            <a:lvl8pPr marL="3657600" lvl="7" indent="-323850" rtl="0">
              <a:lnSpc>
                <a:spcPct val="115000"/>
              </a:lnSpc>
              <a:spcBef>
                <a:spcPts val="0"/>
              </a:spcBef>
              <a:spcAft>
                <a:spcPts val="0"/>
              </a:spcAft>
              <a:buSzPts val="1500"/>
              <a:buFont typeface="Rubik"/>
              <a:buChar char="○"/>
              <a:defRPr sz="1500">
                <a:latin typeface="Rubik"/>
                <a:ea typeface="Rubik"/>
                <a:cs typeface="Rubik"/>
                <a:sym typeface="Rubik"/>
              </a:defRPr>
            </a:lvl8pPr>
            <a:lvl9pPr marL="4114800" lvl="8" indent="-323850" rtl="0">
              <a:lnSpc>
                <a:spcPct val="115000"/>
              </a:lnSpc>
              <a:spcBef>
                <a:spcPts val="0"/>
              </a:spcBef>
              <a:spcAft>
                <a:spcPts val="0"/>
              </a:spcAft>
              <a:buSzPts val="1500"/>
              <a:buFont typeface="Rubik"/>
              <a:buChar char="■"/>
              <a:defRPr sz="1500">
                <a:latin typeface="Rubik"/>
                <a:ea typeface="Rubik"/>
                <a:cs typeface="Rubik"/>
                <a:sym typeface="Rubik"/>
              </a:defRPr>
            </a:lvl9pPr>
          </a:lstStyle>
          <a:p>
            <a:endParaRPr/>
          </a:p>
        </p:txBody>
      </p:sp>
      <p:sp>
        <p:nvSpPr>
          <p:cNvPr id="140" name="Google Shape;140;p20"/>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Light" type="titleOnly">
  <p:cSld name="TITLE_ONLY">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3"/>
          <p:cNvPicPr preferRelativeResize="0"/>
          <p:nvPr/>
        </p:nvPicPr>
        <p:blipFill rotWithShape="1">
          <a:blip r:embed="rId2">
            <a:alphaModFix/>
          </a:blip>
          <a:srcRect/>
          <a:stretch/>
        </p:blipFill>
        <p:spPr>
          <a:xfrm>
            <a:off x="0" y="0"/>
            <a:ext cx="9144018" cy="5143499"/>
          </a:xfrm>
          <a:prstGeom prst="rect">
            <a:avLst/>
          </a:prstGeom>
          <a:noFill/>
          <a:ln>
            <a:noFill/>
          </a:ln>
        </p:spPr>
      </p:pic>
      <p:sp>
        <p:nvSpPr>
          <p:cNvPr id="15" name="Google Shape;15;p3"/>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verview Image Red">
  <p:cSld name="BLANK_9_3_1_1">
    <p:spTree>
      <p:nvGrpSpPr>
        <p:cNvPr id="1" name="Shape 141"/>
        <p:cNvGrpSpPr/>
        <p:nvPr/>
      </p:nvGrpSpPr>
      <p:grpSpPr>
        <a:xfrm>
          <a:off x="0" y="0"/>
          <a:ext cx="0" cy="0"/>
          <a:chOff x="0" y="0"/>
          <a:chExt cx="0" cy="0"/>
        </a:xfrm>
      </p:grpSpPr>
      <p:sp>
        <p:nvSpPr>
          <p:cNvPr id="142" name="Google Shape;14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21"/>
          <p:cNvPicPr preferRelativeResize="0"/>
          <p:nvPr/>
        </p:nvPicPr>
        <p:blipFill rotWithShape="1">
          <a:blip r:embed="rId2">
            <a:alphaModFix/>
          </a:blip>
          <a:srcRect r="26766"/>
          <a:stretch/>
        </p:blipFill>
        <p:spPr>
          <a:xfrm flipH="1">
            <a:off x="2447275" y="1350"/>
            <a:ext cx="6696726" cy="5140800"/>
          </a:xfrm>
          <a:prstGeom prst="rect">
            <a:avLst/>
          </a:prstGeom>
          <a:noFill/>
          <a:ln>
            <a:noFill/>
          </a:ln>
        </p:spPr>
      </p:pic>
      <p:pic>
        <p:nvPicPr>
          <p:cNvPr id="144" name="Google Shape;144;p21"/>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45" name="Google Shape;145;p21"/>
          <p:cNvSpPr>
            <a:spLocks noGrp="1"/>
          </p:cNvSpPr>
          <p:nvPr>
            <p:ph type="pic" idx="2"/>
          </p:nvPr>
        </p:nvSpPr>
        <p:spPr>
          <a:xfrm>
            <a:off x="0" y="0"/>
            <a:ext cx="3431100" cy="5143500"/>
          </a:xfrm>
          <a:prstGeom prst="rect">
            <a:avLst/>
          </a:prstGeom>
          <a:noFill/>
          <a:ln>
            <a:noFill/>
          </a:ln>
        </p:spPr>
      </p:sp>
      <p:sp>
        <p:nvSpPr>
          <p:cNvPr id="146" name="Google Shape;146;p21"/>
          <p:cNvSpPr txBox="1">
            <a:spLocks noGrp="1"/>
          </p:cNvSpPr>
          <p:nvPr>
            <p:ph type="title"/>
          </p:nvPr>
        </p:nvSpPr>
        <p:spPr>
          <a:xfrm>
            <a:off x="406055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1pPr>
            <a:lvl2pPr marR="0" lvl="1"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2pPr>
            <a:lvl3pPr marR="0" lvl="2"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3pPr>
            <a:lvl4pPr marR="0" lvl="3"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4pPr>
            <a:lvl5pPr marR="0" lvl="4"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5pPr>
            <a:lvl6pPr marR="0" lvl="5"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6pPr>
            <a:lvl7pPr marR="0" lvl="6"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7pPr>
            <a:lvl8pPr marR="0" lvl="7"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8pPr>
            <a:lvl9pPr marR="0" lvl="8" algn="l" rtl="0">
              <a:lnSpc>
                <a:spcPct val="100000"/>
              </a:lnSpc>
              <a:spcBef>
                <a:spcPts val="0"/>
              </a:spcBef>
              <a:spcAft>
                <a:spcPts val="0"/>
              </a:spcAft>
              <a:buClr>
                <a:srgbClr val="000035"/>
              </a:buClr>
              <a:buSzPts val="2500"/>
              <a:buFont typeface="Rubik"/>
              <a:buNone/>
              <a:defRPr sz="2500" b="1" i="0" u="none" strike="noStrike" cap="none">
                <a:solidFill>
                  <a:srgbClr val="000035"/>
                </a:solidFill>
                <a:latin typeface="Rubik"/>
                <a:ea typeface="Rubik"/>
                <a:cs typeface="Rubik"/>
                <a:sym typeface="Rubik"/>
              </a:defRPr>
            </a:lvl9pPr>
          </a:lstStyle>
          <a:p>
            <a:endParaRPr/>
          </a:p>
        </p:txBody>
      </p:sp>
      <p:sp>
        <p:nvSpPr>
          <p:cNvPr id="147" name="Google Shape;147;p21"/>
          <p:cNvSpPr txBox="1">
            <a:spLocks noGrp="1"/>
          </p:cNvSpPr>
          <p:nvPr>
            <p:ph type="body" idx="1"/>
          </p:nvPr>
        </p:nvSpPr>
        <p:spPr>
          <a:xfrm>
            <a:off x="406055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9pPr>
          </a:lstStyle>
          <a:p>
            <a:endParaRPr/>
          </a:p>
        </p:txBody>
      </p:sp>
      <p:sp>
        <p:nvSpPr>
          <p:cNvPr id="148" name="Google Shape;148;p21"/>
          <p:cNvSpPr txBox="1"/>
          <p:nvPr/>
        </p:nvSpPr>
        <p:spPr>
          <a:xfrm>
            <a:off x="36469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verview Image Light">
  <p:cSld name="BLANK_9_3_1_3">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blip>
          <a:srcRect r="28067"/>
          <a:stretch/>
        </p:blipFill>
        <p:spPr>
          <a:xfrm flipH="1">
            <a:off x="2566525" y="-20925"/>
            <a:ext cx="6577476" cy="5143500"/>
          </a:xfrm>
          <a:prstGeom prst="rect">
            <a:avLst/>
          </a:prstGeom>
          <a:noFill/>
          <a:ln>
            <a:noFill/>
          </a:ln>
        </p:spPr>
      </p:pic>
      <p:pic>
        <p:nvPicPr>
          <p:cNvPr id="151" name="Google Shape;151;p22"/>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52" name="Google Shape;15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2"/>
          <p:cNvSpPr txBox="1">
            <a:spLocks noGrp="1"/>
          </p:cNvSpPr>
          <p:nvPr>
            <p:ph type="title"/>
          </p:nvPr>
        </p:nvSpPr>
        <p:spPr>
          <a:xfrm>
            <a:off x="406055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sp>
        <p:nvSpPr>
          <p:cNvPr id="154" name="Google Shape;154;p22"/>
          <p:cNvSpPr txBox="1">
            <a:spLocks noGrp="1"/>
          </p:cNvSpPr>
          <p:nvPr>
            <p:ph type="body" idx="1"/>
          </p:nvPr>
        </p:nvSpPr>
        <p:spPr>
          <a:xfrm>
            <a:off x="406055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1pPr>
            <a:lvl2pPr marL="914400" marR="0" lvl="1"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2pPr>
            <a:lvl3pPr marL="1371600" marR="0" lvl="2"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3pPr>
            <a:lvl4pPr marL="1828800" marR="0" lvl="3"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4pPr>
            <a:lvl5pPr marL="2286000" marR="0" lvl="4"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5pPr>
            <a:lvl6pPr marL="2743200" marR="0" lvl="5"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6pPr>
            <a:lvl7pPr marL="3200400" marR="0" lvl="6"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7pPr>
            <a:lvl8pPr marL="3657600" marR="0" lvl="7"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8pPr>
            <a:lvl9pPr marL="4114800" marR="0" lvl="8"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9pPr>
          </a:lstStyle>
          <a:p>
            <a:endParaRPr/>
          </a:p>
        </p:txBody>
      </p:sp>
      <p:sp>
        <p:nvSpPr>
          <p:cNvPr id="155" name="Google Shape;155;p22"/>
          <p:cNvSpPr>
            <a:spLocks noGrp="1"/>
          </p:cNvSpPr>
          <p:nvPr>
            <p:ph type="pic" idx="2"/>
          </p:nvPr>
        </p:nvSpPr>
        <p:spPr>
          <a:xfrm>
            <a:off x="0" y="-20925"/>
            <a:ext cx="3422100" cy="5164500"/>
          </a:xfrm>
          <a:prstGeom prst="rect">
            <a:avLst/>
          </a:prstGeom>
          <a:noFill/>
          <a:ln>
            <a:noFill/>
          </a:ln>
        </p:spPr>
      </p:sp>
      <p:sp>
        <p:nvSpPr>
          <p:cNvPr id="156" name="Google Shape;156;p22"/>
          <p:cNvSpPr txBox="1"/>
          <p:nvPr/>
        </p:nvSpPr>
        <p:spPr>
          <a:xfrm>
            <a:off x="36469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verview Image Yellow">
  <p:cSld name="BLANK_9_3_1_4">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blip>
          <a:srcRect l="28866"/>
          <a:stretch/>
        </p:blipFill>
        <p:spPr>
          <a:xfrm>
            <a:off x="2639701" y="0"/>
            <a:ext cx="6504300" cy="5143500"/>
          </a:xfrm>
          <a:prstGeom prst="rect">
            <a:avLst/>
          </a:prstGeom>
          <a:noFill/>
          <a:ln>
            <a:noFill/>
          </a:ln>
        </p:spPr>
      </p:pic>
      <p:pic>
        <p:nvPicPr>
          <p:cNvPr id="159" name="Google Shape;159;p23"/>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160" name="Google Shape;16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23"/>
          <p:cNvSpPr txBox="1">
            <a:spLocks noGrp="1"/>
          </p:cNvSpPr>
          <p:nvPr>
            <p:ph type="title"/>
          </p:nvPr>
        </p:nvSpPr>
        <p:spPr>
          <a:xfrm>
            <a:off x="406055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1pPr>
            <a:lvl2pPr marR="0" lvl="1"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2500"/>
              <a:buFont typeface="Rubik"/>
              <a:buNone/>
              <a:defRPr sz="2500" b="1" i="0" u="none" strike="noStrike" cap="none">
                <a:solidFill>
                  <a:srgbClr val="FFFFFF"/>
                </a:solidFill>
                <a:latin typeface="Rubik"/>
                <a:ea typeface="Rubik"/>
                <a:cs typeface="Rubik"/>
                <a:sym typeface="Rubik"/>
              </a:defRPr>
            </a:lvl9pPr>
          </a:lstStyle>
          <a:p>
            <a:endParaRPr/>
          </a:p>
        </p:txBody>
      </p:sp>
      <p:sp>
        <p:nvSpPr>
          <p:cNvPr id="162" name="Google Shape;162;p23"/>
          <p:cNvSpPr txBox="1">
            <a:spLocks noGrp="1"/>
          </p:cNvSpPr>
          <p:nvPr>
            <p:ph type="body" idx="1"/>
          </p:nvPr>
        </p:nvSpPr>
        <p:spPr>
          <a:xfrm>
            <a:off x="406055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1pPr>
            <a:lvl2pPr marL="914400" marR="0" lvl="1"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2pPr>
            <a:lvl3pPr marL="1371600" marR="0" lvl="2"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3pPr>
            <a:lvl4pPr marL="1828800" marR="0" lvl="3"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4pPr>
            <a:lvl5pPr marL="2286000" marR="0" lvl="4"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5pPr>
            <a:lvl6pPr marL="2743200" marR="0" lvl="5"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6pPr>
            <a:lvl7pPr marL="3200400" marR="0" lvl="6"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7pPr>
            <a:lvl8pPr marL="3657600" marR="0" lvl="7"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8pPr>
            <a:lvl9pPr marL="4114800" marR="0" lvl="8"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9pPr>
          </a:lstStyle>
          <a:p>
            <a:endParaRPr/>
          </a:p>
        </p:txBody>
      </p:sp>
      <p:sp>
        <p:nvSpPr>
          <p:cNvPr id="163" name="Google Shape;163;p23"/>
          <p:cNvSpPr>
            <a:spLocks noGrp="1"/>
          </p:cNvSpPr>
          <p:nvPr>
            <p:ph type="pic" idx="2"/>
          </p:nvPr>
        </p:nvSpPr>
        <p:spPr>
          <a:xfrm>
            <a:off x="0" y="0"/>
            <a:ext cx="3432300" cy="5143500"/>
          </a:xfrm>
          <a:prstGeom prst="rect">
            <a:avLst/>
          </a:prstGeom>
          <a:noFill/>
          <a:ln>
            <a:noFill/>
          </a:ln>
        </p:spPr>
      </p:sp>
      <p:sp>
        <p:nvSpPr>
          <p:cNvPr id="164" name="Google Shape;164;p23"/>
          <p:cNvSpPr txBox="1"/>
          <p:nvPr/>
        </p:nvSpPr>
        <p:spPr>
          <a:xfrm>
            <a:off x="36469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verview Image Dark">
  <p:cSld name="BLANK_9_3_1_4_1">
    <p:spTree>
      <p:nvGrpSpPr>
        <p:cNvPr id="1" name="Shape 165"/>
        <p:cNvGrpSpPr/>
        <p:nvPr/>
      </p:nvGrpSpPr>
      <p:grpSpPr>
        <a:xfrm>
          <a:off x="0" y="0"/>
          <a:ext cx="0" cy="0"/>
          <a:chOff x="0" y="0"/>
          <a:chExt cx="0" cy="0"/>
        </a:xfrm>
      </p:grpSpPr>
      <p:sp>
        <p:nvSpPr>
          <p:cNvPr id="166" name="Google Shape;16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24"/>
          <p:cNvPicPr preferRelativeResize="0"/>
          <p:nvPr/>
        </p:nvPicPr>
        <p:blipFill rotWithShape="1">
          <a:blip r:embed="rId2">
            <a:alphaModFix/>
          </a:blip>
          <a:srcRect l="28693"/>
          <a:stretch/>
        </p:blipFill>
        <p:spPr>
          <a:xfrm>
            <a:off x="2624013" y="10"/>
            <a:ext cx="6519976" cy="5143500"/>
          </a:xfrm>
          <a:prstGeom prst="rect">
            <a:avLst/>
          </a:prstGeom>
          <a:noFill/>
          <a:ln>
            <a:noFill/>
          </a:ln>
        </p:spPr>
      </p:pic>
      <p:pic>
        <p:nvPicPr>
          <p:cNvPr id="168" name="Google Shape;168;p24"/>
          <p:cNvPicPr preferRelativeResize="0"/>
          <p:nvPr/>
        </p:nvPicPr>
        <p:blipFill>
          <a:blip r:embed="rId3">
            <a:alphaModFix/>
          </a:blip>
          <a:stretch>
            <a:fillRect/>
          </a:stretch>
        </p:blipFill>
        <p:spPr>
          <a:xfrm>
            <a:off x="8562385" y="193510"/>
            <a:ext cx="349001" cy="416598"/>
          </a:xfrm>
          <a:prstGeom prst="rect">
            <a:avLst/>
          </a:prstGeom>
          <a:noFill/>
          <a:ln>
            <a:noFill/>
          </a:ln>
        </p:spPr>
      </p:pic>
      <p:sp>
        <p:nvSpPr>
          <p:cNvPr id="169" name="Google Shape;169;p24"/>
          <p:cNvSpPr>
            <a:spLocks noGrp="1"/>
          </p:cNvSpPr>
          <p:nvPr>
            <p:ph type="pic" idx="2"/>
          </p:nvPr>
        </p:nvSpPr>
        <p:spPr>
          <a:xfrm>
            <a:off x="0" y="0"/>
            <a:ext cx="3432300" cy="5143500"/>
          </a:xfrm>
          <a:prstGeom prst="rect">
            <a:avLst/>
          </a:prstGeom>
          <a:noFill/>
          <a:ln>
            <a:noFill/>
          </a:ln>
        </p:spPr>
      </p:sp>
      <p:sp>
        <p:nvSpPr>
          <p:cNvPr id="170" name="Google Shape;170;p24"/>
          <p:cNvSpPr txBox="1">
            <a:spLocks noGrp="1"/>
          </p:cNvSpPr>
          <p:nvPr>
            <p:ph type="title"/>
          </p:nvPr>
        </p:nvSpPr>
        <p:spPr>
          <a:xfrm>
            <a:off x="406055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sp>
        <p:nvSpPr>
          <p:cNvPr id="171" name="Google Shape;171;p24"/>
          <p:cNvSpPr txBox="1">
            <a:spLocks noGrp="1"/>
          </p:cNvSpPr>
          <p:nvPr>
            <p:ph type="body" idx="1"/>
          </p:nvPr>
        </p:nvSpPr>
        <p:spPr>
          <a:xfrm>
            <a:off x="4060550" y="1332200"/>
            <a:ext cx="47172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9pPr>
          </a:lstStyle>
          <a:p>
            <a:endParaRPr/>
          </a:p>
        </p:txBody>
      </p:sp>
      <p:sp>
        <p:nvSpPr>
          <p:cNvPr id="172" name="Google Shape;172;p24"/>
          <p:cNvSpPr txBox="1"/>
          <p:nvPr/>
        </p:nvSpPr>
        <p:spPr>
          <a:xfrm>
            <a:off x="36469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amp; Image">
  <p:cSld name="BLANK_9_8_2">
    <p:spTree>
      <p:nvGrpSpPr>
        <p:cNvPr id="1" name="Shape 173"/>
        <p:cNvGrpSpPr/>
        <p:nvPr/>
      </p:nvGrpSpPr>
      <p:grpSpPr>
        <a:xfrm>
          <a:off x="0" y="0"/>
          <a:ext cx="0" cy="0"/>
          <a:chOff x="0" y="0"/>
          <a:chExt cx="0" cy="0"/>
        </a:xfrm>
      </p:grpSpPr>
      <p:pic>
        <p:nvPicPr>
          <p:cNvPr id="174" name="Google Shape;174;p25"/>
          <p:cNvPicPr preferRelativeResize="0"/>
          <p:nvPr/>
        </p:nvPicPr>
        <p:blipFill rotWithShape="1">
          <a:blip r:embed="rId2">
            <a:alphaModFix/>
          </a:blip>
          <a:srcRect t="24998"/>
          <a:stretch/>
        </p:blipFill>
        <p:spPr>
          <a:xfrm>
            <a:off x="0" y="1285875"/>
            <a:ext cx="9144000" cy="3857625"/>
          </a:xfrm>
          <a:prstGeom prst="rect">
            <a:avLst/>
          </a:prstGeom>
          <a:noFill/>
          <a:ln>
            <a:noFill/>
          </a:ln>
        </p:spPr>
      </p:pic>
      <p:sp>
        <p:nvSpPr>
          <p:cNvPr id="175" name="Google Shape;17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5"/>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77" name="Google Shape;177;p25"/>
          <p:cNvPicPr preferRelativeResize="0"/>
          <p:nvPr/>
        </p:nvPicPr>
        <p:blipFill>
          <a:blip r:embed="rId3">
            <a:alphaModFix/>
          </a:blip>
          <a:stretch>
            <a:fillRect/>
          </a:stretch>
        </p:blipFill>
        <p:spPr>
          <a:xfrm>
            <a:off x="8572298" y="183325"/>
            <a:ext cx="349001" cy="416598"/>
          </a:xfrm>
          <a:prstGeom prst="rect">
            <a:avLst/>
          </a:prstGeom>
          <a:noFill/>
          <a:ln>
            <a:noFill/>
          </a:ln>
        </p:spPr>
      </p:pic>
      <p:pic>
        <p:nvPicPr>
          <p:cNvPr id="178" name="Google Shape;178;p25"/>
          <p:cNvPicPr preferRelativeResize="0"/>
          <p:nvPr/>
        </p:nvPicPr>
        <p:blipFill>
          <a:blip r:embed="rId3">
            <a:alphaModFix/>
          </a:blip>
          <a:stretch>
            <a:fillRect/>
          </a:stretch>
        </p:blipFill>
        <p:spPr>
          <a:xfrm>
            <a:off x="8572298" y="183325"/>
            <a:ext cx="349001" cy="416598"/>
          </a:xfrm>
          <a:prstGeom prst="rect">
            <a:avLst/>
          </a:prstGeom>
          <a:noFill/>
          <a:ln>
            <a:noFill/>
          </a:ln>
        </p:spPr>
      </p:pic>
      <p:pic>
        <p:nvPicPr>
          <p:cNvPr id="179" name="Google Shape;179;p25"/>
          <p:cNvPicPr preferRelativeResize="0"/>
          <p:nvPr/>
        </p:nvPicPr>
        <p:blipFill>
          <a:blip r:embed="rId4">
            <a:alphaModFix/>
          </a:blip>
          <a:stretch>
            <a:fillRect/>
          </a:stretch>
        </p:blipFill>
        <p:spPr>
          <a:xfrm>
            <a:off x="8572306" y="183316"/>
            <a:ext cx="349001" cy="416598"/>
          </a:xfrm>
          <a:prstGeom prst="rect">
            <a:avLst/>
          </a:prstGeom>
          <a:noFill/>
          <a:ln>
            <a:noFill/>
          </a:ln>
        </p:spPr>
      </p:pic>
      <p:sp>
        <p:nvSpPr>
          <p:cNvPr id="180" name="Google Shape;180;p25"/>
          <p:cNvSpPr txBox="1">
            <a:spLocks noGrp="1"/>
          </p:cNvSpPr>
          <p:nvPr>
            <p:ph type="body" idx="1"/>
          </p:nvPr>
        </p:nvSpPr>
        <p:spPr>
          <a:xfrm>
            <a:off x="1134450" y="3004625"/>
            <a:ext cx="6875100" cy="17520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Rubik"/>
              <a:buChar char="●"/>
              <a:defRPr sz="1500">
                <a:latin typeface="Rubik"/>
                <a:ea typeface="Rubik"/>
                <a:cs typeface="Rubik"/>
                <a:sym typeface="Rubik"/>
              </a:defRPr>
            </a:lvl1pPr>
            <a:lvl2pPr marL="914400" lvl="1" indent="-323850">
              <a:lnSpc>
                <a:spcPct val="115000"/>
              </a:lnSpc>
              <a:spcBef>
                <a:spcPts val="0"/>
              </a:spcBef>
              <a:spcAft>
                <a:spcPts val="0"/>
              </a:spcAft>
              <a:buSzPts val="1500"/>
              <a:buFont typeface="Rubik"/>
              <a:buChar char="○"/>
              <a:defRPr sz="1500">
                <a:latin typeface="Rubik"/>
                <a:ea typeface="Rubik"/>
                <a:cs typeface="Rubik"/>
                <a:sym typeface="Rubik"/>
              </a:defRPr>
            </a:lvl2pPr>
            <a:lvl3pPr marL="1371600" lvl="2" indent="-323850">
              <a:lnSpc>
                <a:spcPct val="115000"/>
              </a:lnSpc>
              <a:spcBef>
                <a:spcPts val="0"/>
              </a:spcBef>
              <a:spcAft>
                <a:spcPts val="0"/>
              </a:spcAft>
              <a:buSzPts val="1500"/>
              <a:buFont typeface="Rubik"/>
              <a:buChar char="■"/>
              <a:defRPr sz="1500">
                <a:latin typeface="Rubik"/>
                <a:ea typeface="Rubik"/>
                <a:cs typeface="Rubik"/>
                <a:sym typeface="Rubik"/>
              </a:defRPr>
            </a:lvl3pPr>
            <a:lvl4pPr marL="1828800" lvl="3" indent="-323850">
              <a:lnSpc>
                <a:spcPct val="115000"/>
              </a:lnSpc>
              <a:spcBef>
                <a:spcPts val="0"/>
              </a:spcBef>
              <a:spcAft>
                <a:spcPts val="0"/>
              </a:spcAft>
              <a:buSzPts val="1500"/>
              <a:buFont typeface="Rubik"/>
              <a:buChar char="●"/>
              <a:defRPr sz="1500">
                <a:latin typeface="Rubik"/>
                <a:ea typeface="Rubik"/>
                <a:cs typeface="Rubik"/>
                <a:sym typeface="Rubik"/>
              </a:defRPr>
            </a:lvl4pPr>
            <a:lvl5pPr marL="2286000" lvl="4" indent="-323850">
              <a:lnSpc>
                <a:spcPct val="115000"/>
              </a:lnSpc>
              <a:spcBef>
                <a:spcPts val="0"/>
              </a:spcBef>
              <a:spcAft>
                <a:spcPts val="0"/>
              </a:spcAft>
              <a:buSzPts val="1500"/>
              <a:buFont typeface="Rubik"/>
              <a:buChar char="○"/>
              <a:defRPr sz="1500">
                <a:latin typeface="Rubik"/>
                <a:ea typeface="Rubik"/>
                <a:cs typeface="Rubik"/>
                <a:sym typeface="Rubik"/>
              </a:defRPr>
            </a:lvl5pPr>
            <a:lvl6pPr marL="2743200" lvl="5" indent="-323850">
              <a:lnSpc>
                <a:spcPct val="115000"/>
              </a:lnSpc>
              <a:spcBef>
                <a:spcPts val="0"/>
              </a:spcBef>
              <a:spcAft>
                <a:spcPts val="0"/>
              </a:spcAft>
              <a:buSzPts val="1500"/>
              <a:buFont typeface="Rubik"/>
              <a:buChar char="■"/>
              <a:defRPr sz="1500">
                <a:latin typeface="Rubik"/>
                <a:ea typeface="Rubik"/>
                <a:cs typeface="Rubik"/>
                <a:sym typeface="Rubik"/>
              </a:defRPr>
            </a:lvl6pPr>
            <a:lvl7pPr marL="3200400" lvl="6" indent="-323850">
              <a:lnSpc>
                <a:spcPct val="115000"/>
              </a:lnSpc>
              <a:spcBef>
                <a:spcPts val="0"/>
              </a:spcBef>
              <a:spcAft>
                <a:spcPts val="0"/>
              </a:spcAft>
              <a:buSzPts val="1500"/>
              <a:buFont typeface="Rubik"/>
              <a:buChar char="●"/>
              <a:defRPr sz="1500">
                <a:latin typeface="Rubik"/>
                <a:ea typeface="Rubik"/>
                <a:cs typeface="Rubik"/>
                <a:sym typeface="Rubik"/>
              </a:defRPr>
            </a:lvl7pPr>
            <a:lvl8pPr marL="3657600" lvl="7" indent="-323850">
              <a:lnSpc>
                <a:spcPct val="115000"/>
              </a:lnSpc>
              <a:spcBef>
                <a:spcPts val="0"/>
              </a:spcBef>
              <a:spcAft>
                <a:spcPts val="0"/>
              </a:spcAft>
              <a:buSzPts val="1500"/>
              <a:buFont typeface="Rubik"/>
              <a:buChar char="○"/>
              <a:defRPr sz="1500">
                <a:latin typeface="Rubik"/>
                <a:ea typeface="Rubik"/>
                <a:cs typeface="Rubik"/>
                <a:sym typeface="Rubik"/>
              </a:defRPr>
            </a:lvl8pPr>
            <a:lvl9pPr marL="4114800" lvl="8" indent="-323850">
              <a:lnSpc>
                <a:spcPct val="115000"/>
              </a:lnSpc>
              <a:spcBef>
                <a:spcPts val="0"/>
              </a:spcBef>
              <a:spcAft>
                <a:spcPts val="0"/>
              </a:spcAft>
              <a:buSzPts val="1500"/>
              <a:buFont typeface="Rubik"/>
              <a:buChar char="■"/>
              <a:defRPr sz="1500">
                <a:latin typeface="Rubik"/>
                <a:ea typeface="Rubik"/>
                <a:cs typeface="Rubik"/>
                <a:sym typeface="Rubik"/>
              </a:defRPr>
            </a:lvl9pPr>
          </a:lstStyle>
          <a:p>
            <a:endParaRPr/>
          </a:p>
        </p:txBody>
      </p:sp>
      <p:sp>
        <p:nvSpPr>
          <p:cNvPr id="181" name="Google Shape;181;p25"/>
          <p:cNvSpPr>
            <a:spLocks noGrp="1"/>
          </p:cNvSpPr>
          <p:nvPr>
            <p:ph type="pic" idx="3"/>
          </p:nvPr>
        </p:nvSpPr>
        <p:spPr>
          <a:xfrm>
            <a:off x="0" y="0"/>
            <a:ext cx="9144000" cy="2617500"/>
          </a:xfrm>
          <a:prstGeom prst="rect">
            <a:avLst/>
          </a:prstGeom>
          <a:noFill/>
          <a:ln>
            <a:noFill/>
          </a:ln>
        </p:spPr>
      </p:sp>
      <p:sp>
        <p:nvSpPr>
          <p:cNvPr id="182" name="Google Shape;182;p25"/>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_9_8">
    <p:spTree>
      <p:nvGrpSpPr>
        <p:cNvPr id="1" name="Shape 183"/>
        <p:cNvGrpSpPr/>
        <p:nvPr/>
      </p:nvGrpSpPr>
      <p:grpSpPr>
        <a:xfrm>
          <a:off x="0" y="0"/>
          <a:ext cx="0" cy="0"/>
          <a:chOff x="0" y="0"/>
          <a:chExt cx="0" cy="0"/>
        </a:xfrm>
      </p:grpSpPr>
      <p:sp>
        <p:nvSpPr>
          <p:cNvPr id="184" name="Google Shape;18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186" name="Google Shape;186;p26"/>
          <p:cNvPicPr preferRelativeResize="0"/>
          <p:nvPr/>
        </p:nvPicPr>
        <p:blipFill>
          <a:blip r:embed="rId2">
            <a:alphaModFix/>
          </a:blip>
          <a:stretch>
            <a:fillRect/>
          </a:stretch>
        </p:blipFill>
        <p:spPr>
          <a:xfrm>
            <a:off x="8572298" y="183325"/>
            <a:ext cx="349001" cy="416598"/>
          </a:xfrm>
          <a:prstGeom prst="rect">
            <a:avLst/>
          </a:prstGeom>
          <a:noFill/>
          <a:ln>
            <a:noFill/>
          </a:ln>
        </p:spPr>
      </p:pic>
      <p:pic>
        <p:nvPicPr>
          <p:cNvPr id="187" name="Google Shape;187;p26"/>
          <p:cNvPicPr preferRelativeResize="0"/>
          <p:nvPr/>
        </p:nvPicPr>
        <p:blipFill>
          <a:blip r:embed="rId2">
            <a:alphaModFix/>
          </a:blip>
          <a:stretch>
            <a:fillRect/>
          </a:stretch>
        </p:blipFill>
        <p:spPr>
          <a:xfrm>
            <a:off x="8572298" y="183325"/>
            <a:ext cx="349001" cy="416598"/>
          </a:xfrm>
          <a:prstGeom prst="rect">
            <a:avLst/>
          </a:prstGeom>
          <a:noFill/>
          <a:ln>
            <a:noFill/>
          </a:ln>
        </p:spPr>
      </p:pic>
      <p:sp>
        <p:nvSpPr>
          <p:cNvPr id="188" name="Google Shape;188;p26"/>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 Dark">
  <p:cSld name="BLANK_9_7">
    <p:spTree>
      <p:nvGrpSpPr>
        <p:cNvPr id="1" name="Shape 189"/>
        <p:cNvGrpSpPr/>
        <p:nvPr/>
      </p:nvGrpSpPr>
      <p:grpSpPr>
        <a:xfrm>
          <a:off x="0" y="0"/>
          <a:ext cx="0" cy="0"/>
          <a:chOff x="0" y="0"/>
          <a:chExt cx="0" cy="0"/>
        </a:xfrm>
      </p:grpSpPr>
      <p:sp>
        <p:nvSpPr>
          <p:cNvPr id="190" name="Google Shape;190;p27"/>
          <p:cNvSpPr/>
          <p:nvPr/>
        </p:nvSpPr>
        <p:spPr>
          <a:xfrm>
            <a:off x="0" y="1350"/>
            <a:ext cx="9144000" cy="5143500"/>
          </a:xfrm>
          <a:prstGeom prst="rect">
            <a:avLst/>
          </a:prstGeom>
          <a:solidFill>
            <a:srgbClr val="0000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1" name="Google Shape;19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192" name="Google Shape;192;p27"/>
          <p:cNvPicPr preferRelativeResize="0"/>
          <p:nvPr/>
        </p:nvPicPr>
        <p:blipFill rotWithShape="1">
          <a:blip r:embed="rId2">
            <a:alphaModFix/>
          </a:blip>
          <a:srcRect/>
          <a:stretch/>
        </p:blipFill>
        <p:spPr>
          <a:xfrm>
            <a:off x="-12" y="0"/>
            <a:ext cx="9144018" cy="5143501"/>
          </a:xfrm>
          <a:prstGeom prst="rect">
            <a:avLst/>
          </a:prstGeom>
          <a:noFill/>
          <a:ln>
            <a:noFill/>
          </a:ln>
        </p:spPr>
      </p:pic>
      <p:sp>
        <p:nvSpPr>
          <p:cNvPr id="193" name="Google Shape;193;p27"/>
          <p:cNvSpPr txBox="1"/>
          <p:nvPr/>
        </p:nvSpPr>
        <p:spPr>
          <a:xfrm>
            <a:off x="362100" y="331896"/>
            <a:ext cx="8419800" cy="460800"/>
          </a:xfrm>
          <a:prstGeom prst="rect">
            <a:avLst/>
          </a:prstGeom>
          <a:noFill/>
          <a:ln>
            <a:noFill/>
          </a:ln>
          <a:effectLst>
            <a:outerShdw blurRad="142875" dist="19050" dir="3900000" algn="b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85000"/>
              </a:lnSpc>
              <a:spcBef>
                <a:spcPts val="0"/>
              </a:spcBef>
              <a:spcAft>
                <a:spcPts val="0"/>
              </a:spcAft>
              <a:buClr>
                <a:srgbClr val="000000"/>
              </a:buClr>
              <a:buSzPts val="4900"/>
              <a:buFont typeface="Arial"/>
              <a:buNone/>
            </a:pPr>
            <a:r>
              <a:rPr lang="en" sz="3000" b="1" i="0" u="none" strike="noStrike" cap="none">
                <a:solidFill>
                  <a:srgbClr val="FFFFFF"/>
                </a:solidFill>
                <a:latin typeface="Rubik"/>
                <a:ea typeface="Rubik"/>
                <a:cs typeface="Rubik"/>
                <a:sym typeface="Rubik"/>
              </a:rPr>
              <a:t>THANK YOU</a:t>
            </a:r>
            <a:endParaRPr sz="3000" b="1" i="0" u="none" strike="noStrike" cap="none">
              <a:solidFill>
                <a:srgbClr val="FFFFFF"/>
              </a:solidFill>
              <a:latin typeface="Rubik"/>
              <a:ea typeface="Rubik"/>
              <a:cs typeface="Rubik"/>
              <a:sym typeface="Rubik"/>
            </a:endParaRPr>
          </a:p>
        </p:txBody>
      </p:sp>
      <p:sp>
        <p:nvSpPr>
          <p:cNvPr id="194" name="Google Shape;194;p27"/>
          <p:cNvSpPr txBox="1">
            <a:spLocks noGrp="1"/>
          </p:cNvSpPr>
          <p:nvPr>
            <p:ph type="body" idx="1"/>
          </p:nvPr>
        </p:nvSpPr>
        <p:spPr>
          <a:xfrm>
            <a:off x="441900" y="4036725"/>
            <a:ext cx="8260200" cy="876900"/>
          </a:xfrm>
          <a:prstGeom prst="rect">
            <a:avLst/>
          </a:prstGeom>
          <a:noFill/>
          <a:ln>
            <a:noFill/>
          </a:ln>
        </p:spPr>
        <p:txBody>
          <a:bodyPr spcFirstLastPara="1" wrap="square" lIns="91425" tIns="91425" rIns="91425" bIns="91425" anchor="t" anchorCtr="0">
            <a:noAutofit/>
          </a:bodyPr>
          <a:lstStyle>
            <a:lvl1pPr marL="457200" lvl="0"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1pPr>
            <a:lvl2pPr marL="914400" lvl="1"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2pPr>
            <a:lvl3pPr marL="1371600" lvl="2"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3pPr>
            <a:lvl4pPr marL="1828800" lvl="3"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4pPr>
            <a:lvl5pPr marL="2286000" lvl="4"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5pPr>
            <a:lvl6pPr marL="2743200" lvl="5"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6pPr>
            <a:lvl7pPr marL="3200400" lvl="6"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7pPr>
            <a:lvl8pPr marL="3657600" lvl="7"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8pPr>
            <a:lvl9pPr marL="4114800" lvl="8" indent="-298450" algn="ctr">
              <a:spcBef>
                <a:spcPts val="0"/>
              </a:spcBef>
              <a:spcAft>
                <a:spcPts val="0"/>
              </a:spcAft>
              <a:buClr>
                <a:srgbClr val="FFFFFF"/>
              </a:buClr>
              <a:buSzPts val="1100"/>
              <a:buFont typeface="Rubik"/>
              <a:buChar char="■"/>
              <a:defRPr sz="1100">
                <a:solidFill>
                  <a:srgbClr val="FFFFFF"/>
                </a:solidFill>
                <a:latin typeface="Rubik"/>
                <a:ea typeface="Rubik"/>
                <a:cs typeface="Rubik"/>
                <a:sym typeface="Rubik"/>
              </a:defRPr>
            </a:lvl9pPr>
          </a:lstStyle>
          <a:p>
            <a:endParaRPr/>
          </a:p>
        </p:txBody>
      </p:sp>
      <p:pic>
        <p:nvPicPr>
          <p:cNvPr id="195" name="Google Shape;195;p27"/>
          <p:cNvPicPr preferRelativeResize="0"/>
          <p:nvPr/>
        </p:nvPicPr>
        <p:blipFill>
          <a:blip r:embed="rId3">
            <a:alphaModFix/>
          </a:blip>
          <a:stretch>
            <a:fillRect/>
          </a:stretch>
        </p:blipFill>
        <p:spPr>
          <a:xfrm>
            <a:off x="3950150" y="4778991"/>
            <a:ext cx="1243750" cy="201625"/>
          </a:xfrm>
          <a:prstGeom prst="rect">
            <a:avLst/>
          </a:prstGeom>
          <a:noFill/>
          <a:ln>
            <a:noFill/>
          </a:ln>
        </p:spPr>
      </p:pic>
      <p:sp>
        <p:nvSpPr>
          <p:cNvPr id="196" name="Google Shape;196;p27"/>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595959"/>
              </a:solidFill>
              <a:latin typeface="Rubik"/>
              <a:ea typeface="Rubik"/>
              <a:cs typeface="Rubik"/>
              <a:sym typeface="Rubik"/>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Light">
  <p:cSld name="BLANK_9_7_1">
    <p:spTree>
      <p:nvGrpSpPr>
        <p:cNvPr id="1" name="Shape 197"/>
        <p:cNvGrpSpPr/>
        <p:nvPr/>
      </p:nvGrpSpPr>
      <p:grpSpPr>
        <a:xfrm>
          <a:off x="0" y="0"/>
          <a:ext cx="0" cy="0"/>
          <a:chOff x="0" y="0"/>
          <a:chExt cx="0" cy="0"/>
        </a:xfrm>
      </p:grpSpPr>
      <p:sp>
        <p:nvSpPr>
          <p:cNvPr id="198" name="Google Shape;19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28"/>
          <p:cNvSpPr txBox="1"/>
          <p:nvPr/>
        </p:nvSpPr>
        <p:spPr>
          <a:xfrm>
            <a:off x="362113" y="321671"/>
            <a:ext cx="8419800" cy="460800"/>
          </a:xfrm>
          <a:prstGeom prst="rect">
            <a:avLst/>
          </a:prstGeom>
          <a:noFill/>
          <a:ln>
            <a:noFill/>
          </a:ln>
        </p:spPr>
        <p:txBody>
          <a:bodyPr spcFirstLastPara="1" wrap="square" lIns="34275" tIns="17125" rIns="34275" bIns="17125" anchor="t" anchorCtr="0">
            <a:noAutofit/>
          </a:bodyPr>
          <a:lstStyle/>
          <a:p>
            <a:pPr marL="0" marR="0" lvl="0" indent="0" algn="ctr" rtl="0">
              <a:lnSpc>
                <a:spcPct val="85000"/>
              </a:lnSpc>
              <a:spcBef>
                <a:spcPts val="0"/>
              </a:spcBef>
              <a:spcAft>
                <a:spcPts val="0"/>
              </a:spcAft>
              <a:buClr>
                <a:srgbClr val="000000"/>
              </a:buClr>
              <a:buSzPts val="4900"/>
              <a:buFont typeface="Arial"/>
              <a:buNone/>
            </a:pPr>
            <a:r>
              <a:rPr lang="en" sz="3000" b="1" i="0" u="none" strike="noStrike" cap="none">
                <a:solidFill>
                  <a:srgbClr val="000037"/>
                </a:solidFill>
                <a:latin typeface="Rubik"/>
                <a:ea typeface="Rubik"/>
                <a:cs typeface="Rubik"/>
                <a:sym typeface="Rubik"/>
              </a:rPr>
              <a:t>THANK YOU</a:t>
            </a:r>
            <a:endParaRPr sz="3000" b="1" i="0" u="none" strike="noStrike" cap="none">
              <a:solidFill>
                <a:srgbClr val="000037"/>
              </a:solidFill>
              <a:latin typeface="Rubik"/>
              <a:ea typeface="Rubik"/>
              <a:cs typeface="Rubik"/>
              <a:sym typeface="Rubik"/>
            </a:endParaRPr>
          </a:p>
        </p:txBody>
      </p:sp>
      <p:pic>
        <p:nvPicPr>
          <p:cNvPr id="200" name="Google Shape;200;p28"/>
          <p:cNvPicPr preferRelativeResize="0"/>
          <p:nvPr/>
        </p:nvPicPr>
        <p:blipFill rotWithShape="1">
          <a:blip r:embed="rId2">
            <a:alphaModFix/>
          </a:blip>
          <a:srcRect t="20704" b="19571"/>
          <a:stretch/>
        </p:blipFill>
        <p:spPr>
          <a:xfrm>
            <a:off x="0" y="1064925"/>
            <a:ext cx="9144023" cy="3071900"/>
          </a:xfrm>
          <a:prstGeom prst="rect">
            <a:avLst/>
          </a:prstGeom>
          <a:noFill/>
          <a:ln>
            <a:noFill/>
          </a:ln>
        </p:spPr>
      </p:pic>
      <p:sp>
        <p:nvSpPr>
          <p:cNvPr id="201" name="Google Shape;201;p28"/>
          <p:cNvSpPr txBox="1">
            <a:spLocks noGrp="1"/>
          </p:cNvSpPr>
          <p:nvPr>
            <p:ph type="body" idx="1"/>
          </p:nvPr>
        </p:nvSpPr>
        <p:spPr>
          <a:xfrm>
            <a:off x="441900" y="4036725"/>
            <a:ext cx="8260200" cy="876900"/>
          </a:xfrm>
          <a:prstGeom prst="rect">
            <a:avLst/>
          </a:prstGeom>
          <a:noFill/>
          <a:ln>
            <a:noFill/>
          </a:ln>
        </p:spPr>
        <p:txBody>
          <a:bodyPr spcFirstLastPara="1" wrap="square" lIns="91425" tIns="91425" rIns="91425" bIns="91425" anchor="t" anchorCtr="0">
            <a:noAutofit/>
          </a:bodyPr>
          <a:lstStyle>
            <a:lvl1pPr marL="457200" lvl="0"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1pPr>
            <a:lvl2pPr marL="914400" lvl="1"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2pPr>
            <a:lvl3pPr marL="1371600" lvl="2"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3pPr>
            <a:lvl4pPr marL="1828800" lvl="3"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4pPr>
            <a:lvl5pPr marL="2286000" lvl="4"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5pPr>
            <a:lvl6pPr marL="2743200" lvl="5"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6pPr>
            <a:lvl7pPr marL="3200400" lvl="6"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7pPr>
            <a:lvl8pPr marL="3657600" lvl="7"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8pPr>
            <a:lvl9pPr marL="4114800" lvl="8" indent="-298450" algn="ctr" rtl="0">
              <a:spcBef>
                <a:spcPts val="0"/>
              </a:spcBef>
              <a:spcAft>
                <a:spcPts val="0"/>
              </a:spcAft>
              <a:buClr>
                <a:srgbClr val="000037"/>
              </a:buClr>
              <a:buSzPts val="1100"/>
              <a:buFont typeface="Rubik"/>
              <a:buChar char="■"/>
              <a:defRPr sz="1100">
                <a:solidFill>
                  <a:srgbClr val="000037"/>
                </a:solidFill>
                <a:latin typeface="Rubik"/>
                <a:ea typeface="Rubik"/>
                <a:cs typeface="Rubik"/>
                <a:sym typeface="Rubik"/>
              </a:defRPr>
            </a:lvl9pPr>
          </a:lstStyle>
          <a:p>
            <a:endParaRPr/>
          </a:p>
        </p:txBody>
      </p:sp>
      <p:pic>
        <p:nvPicPr>
          <p:cNvPr id="202" name="Google Shape;202;p28"/>
          <p:cNvPicPr preferRelativeResize="0"/>
          <p:nvPr/>
        </p:nvPicPr>
        <p:blipFill>
          <a:blip r:embed="rId3">
            <a:alphaModFix/>
          </a:blip>
          <a:stretch>
            <a:fillRect/>
          </a:stretch>
        </p:blipFill>
        <p:spPr>
          <a:xfrm>
            <a:off x="3950150" y="4778991"/>
            <a:ext cx="1243750" cy="201625"/>
          </a:xfrm>
          <a:prstGeom prst="rect">
            <a:avLst/>
          </a:prstGeom>
          <a:noFill/>
          <a:ln>
            <a:noFill/>
          </a:ln>
        </p:spPr>
      </p:pic>
      <p:sp>
        <p:nvSpPr>
          <p:cNvPr id="203" name="Google Shape;203;p28"/>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04"/>
        <p:cNvGrpSpPr/>
        <p:nvPr/>
      </p:nvGrpSpPr>
      <p:grpSpPr>
        <a:xfrm>
          <a:off x="0" y="0"/>
          <a:ext cx="0" cy="0"/>
          <a:chOff x="0" y="0"/>
          <a:chExt cx="0" cy="0"/>
        </a:xfrm>
      </p:grpSpPr>
      <p:sp>
        <p:nvSpPr>
          <p:cNvPr id="205" name="Google Shape;205;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06" name="Google Shape;206;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1">
  <p:cSld name="BLANK_6">
    <p:spTree>
      <p:nvGrpSpPr>
        <p:cNvPr id="1" name="Shape 2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ark" type="secHead">
  <p:cSld name="SECTION_HEADER">
    <p:spTree>
      <p:nvGrpSpPr>
        <p:cNvPr id="1" name="Shape 16"/>
        <p:cNvGrpSpPr/>
        <p:nvPr/>
      </p:nvGrpSpPr>
      <p:grpSpPr>
        <a:xfrm>
          <a:off x="0" y="0"/>
          <a:ext cx="0" cy="0"/>
          <a:chOff x="0" y="0"/>
          <a:chExt cx="0" cy="0"/>
        </a:xfrm>
      </p:grpSpPr>
      <p:sp>
        <p:nvSpPr>
          <p:cNvPr id="17" name="Google Shape;17;p4"/>
          <p:cNvSpPr/>
          <p:nvPr/>
        </p:nvSpPr>
        <p:spPr>
          <a:xfrm>
            <a:off x="0" y="0"/>
            <a:ext cx="9144000" cy="5143500"/>
          </a:xfrm>
          <a:prstGeom prst="rect">
            <a:avLst/>
          </a:prstGeom>
          <a:solidFill>
            <a:srgbClr val="0000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a:t>  </a:t>
            </a:r>
            <a:endParaRPr sz="1400" b="0" i="0" u="none" strike="noStrike" cap="none">
              <a:solidFill>
                <a:srgbClr val="000000"/>
              </a:solidFill>
              <a:latin typeface="Arial"/>
              <a:ea typeface="Arial"/>
              <a:cs typeface="Arial"/>
              <a:sym typeface="Arial"/>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4"/>
          <p:cNvSpPr txBox="1">
            <a:spLocks noGrp="1"/>
          </p:cNvSpPr>
          <p:nvPr>
            <p:ph type="title"/>
          </p:nvPr>
        </p:nvSpPr>
        <p:spPr>
          <a:xfrm>
            <a:off x="793875" y="694100"/>
            <a:ext cx="7260000" cy="14745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6000"/>
              <a:buFont typeface="Rubik"/>
              <a:buNone/>
              <a:defRPr sz="6000" b="1" i="0" u="none" strike="noStrike" cap="none">
                <a:solidFill>
                  <a:srgbClr val="EA0029"/>
                </a:solidFill>
                <a:latin typeface="Rubik"/>
                <a:ea typeface="Rubik"/>
                <a:cs typeface="Rubik"/>
                <a:sym typeface="Rubik"/>
              </a:defRPr>
            </a:lvl9pPr>
          </a:lstStyle>
          <a:p>
            <a:endParaRPr/>
          </a:p>
        </p:txBody>
      </p:sp>
      <p:sp>
        <p:nvSpPr>
          <p:cNvPr id="20" name="Google Shape;20;p4"/>
          <p:cNvSpPr txBox="1">
            <a:spLocks noGrp="1"/>
          </p:cNvSpPr>
          <p:nvPr>
            <p:ph type="subTitle" idx="1"/>
          </p:nvPr>
        </p:nvSpPr>
        <p:spPr>
          <a:xfrm>
            <a:off x="793875" y="2101800"/>
            <a:ext cx="6297300" cy="655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1pPr>
            <a:lvl2pPr marR="0" lvl="1"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9pPr>
          </a:lstStyle>
          <a:p>
            <a:endParaRPr/>
          </a:p>
        </p:txBody>
      </p:sp>
      <p:pic>
        <p:nvPicPr>
          <p:cNvPr id="21" name="Google Shape;21;p4"/>
          <p:cNvPicPr preferRelativeResize="0"/>
          <p:nvPr/>
        </p:nvPicPr>
        <p:blipFill>
          <a:blip r:embed="rId2">
            <a:alphaModFix/>
          </a:blip>
          <a:stretch>
            <a:fillRect/>
          </a:stretch>
        </p:blipFill>
        <p:spPr>
          <a:xfrm>
            <a:off x="8572298" y="183325"/>
            <a:ext cx="349001" cy="416598"/>
          </a:xfrm>
          <a:prstGeom prst="rect">
            <a:avLst/>
          </a:prstGeom>
          <a:noFill/>
          <a:ln>
            <a:noFill/>
          </a:ln>
        </p:spPr>
      </p:pic>
      <p:sp>
        <p:nvSpPr>
          <p:cNvPr id="22" name="Google Shape;22;p4"/>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Light" type="title">
  <p:cSld name="TITLE">
    <p:spTree>
      <p:nvGrpSpPr>
        <p:cNvPr id="1" name="Shape 23"/>
        <p:cNvGrpSpPr/>
        <p:nvPr/>
      </p:nvGrpSpPr>
      <p:grpSpPr>
        <a:xfrm>
          <a:off x="0" y="0"/>
          <a:ext cx="0" cy="0"/>
          <a:chOff x="0" y="0"/>
          <a:chExt cx="0" cy="0"/>
        </a:xfrm>
      </p:grpSpPr>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793875" y="689150"/>
            <a:ext cx="7260000" cy="14745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9pPr>
          </a:lstStyle>
          <a:p>
            <a:endParaRPr/>
          </a:p>
        </p:txBody>
      </p:sp>
      <p:sp>
        <p:nvSpPr>
          <p:cNvPr id="26" name="Google Shape;26;p5"/>
          <p:cNvSpPr txBox="1">
            <a:spLocks noGrp="1"/>
          </p:cNvSpPr>
          <p:nvPr>
            <p:ph type="subTitle" idx="1"/>
          </p:nvPr>
        </p:nvSpPr>
        <p:spPr>
          <a:xfrm>
            <a:off x="793875" y="2101800"/>
            <a:ext cx="6297300" cy="655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3000"/>
              <a:buFont typeface="Rubik"/>
              <a:buNone/>
              <a:defRPr sz="3000" i="0" u="none" strike="noStrike" cap="none">
                <a:solidFill>
                  <a:srgbClr val="EA0029"/>
                </a:solidFill>
                <a:latin typeface="Rubik"/>
                <a:ea typeface="Rubik"/>
                <a:cs typeface="Rubik"/>
                <a:sym typeface="Rubik"/>
              </a:defRPr>
            </a:lvl9pPr>
          </a:lstStyle>
          <a:p>
            <a:endParaRPr/>
          </a:p>
        </p:txBody>
      </p:sp>
      <p:pic>
        <p:nvPicPr>
          <p:cNvPr id="27" name="Google Shape;27;p5"/>
          <p:cNvPicPr preferRelativeResize="0"/>
          <p:nvPr/>
        </p:nvPicPr>
        <p:blipFill>
          <a:blip r:embed="rId2">
            <a:alphaModFix/>
          </a:blip>
          <a:stretch>
            <a:fillRect/>
          </a:stretch>
        </p:blipFill>
        <p:spPr>
          <a:xfrm>
            <a:off x="8572306" y="183316"/>
            <a:ext cx="349001" cy="416598"/>
          </a:xfrm>
          <a:prstGeom prst="rect">
            <a:avLst/>
          </a:prstGeom>
          <a:noFill/>
          <a:ln>
            <a:noFill/>
          </a:ln>
        </p:spPr>
      </p:pic>
      <p:sp>
        <p:nvSpPr>
          <p:cNvPr id="28" name="Google Shape;28;p5"/>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lor" type="tx">
  <p:cSld name="TITLE_AND_BODY">
    <p:spTree>
      <p:nvGrpSpPr>
        <p:cNvPr id="1" name="Shape 29"/>
        <p:cNvGrpSpPr/>
        <p:nvPr/>
      </p:nvGrpSpPr>
      <p:grpSpPr>
        <a:xfrm>
          <a:off x="0" y="0"/>
          <a:ext cx="0" cy="0"/>
          <a:chOff x="0" y="0"/>
          <a:chExt cx="0" cy="0"/>
        </a:xfrm>
      </p:grpSpPr>
      <p:sp>
        <p:nvSpPr>
          <p:cNvPr id="30" name="Google Shape;30;p6"/>
          <p:cNvSpPr/>
          <p:nvPr/>
        </p:nvSpPr>
        <p:spPr>
          <a:xfrm>
            <a:off x="0" y="0"/>
            <a:ext cx="9144000" cy="5143500"/>
          </a:xfrm>
          <a:prstGeom prst="rect">
            <a:avLst/>
          </a:prstGeom>
          <a:solidFill>
            <a:srgbClr val="EA00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6"/>
          <p:cNvSpPr txBox="1">
            <a:spLocks noGrp="1"/>
          </p:cNvSpPr>
          <p:nvPr>
            <p:ph type="title"/>
          </p:nvPr>
        </p:nvSpPr>
        <p:spPr>
          <a:xfrm>
            <a:off x="793875" y="689150"/>
            <a:ext cx="7260000" cy="14745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6000"/>
              <a:buFont typeface="Rubik"/>
              <a:buNone/>
              <a:defRPr sz="6000" b="1" i="0" u="none" strike="noStrike" cap="none">
                <a:solidFill>
                  <a:srgbClr val="000037"/>
                </a:solidFill>
                <a:latin typeface="Rubik"/>
                <a:ea typeface="Rubik"/>
                <a:cs typeface="Rubik"/>
                <a:sym typeface="Rubik"/>
              </a:defRPr>
            </a:lvl9pPr>
          </a:lstStyle>
          <a:p>
            <a:endParaRPr/>
          </a:p>
        </p:txBody>
      </p:sp>
      <p:sp>
        <p:nvSpPr>
          <p:cNvPr id="33" name="Google Shape;33;p6"/>
          <p:cNvSpPr txBox="1">
            <a:spLocks noGrp="1"/>
          </p:cNvSpPr>
          <p:nvPr>
            <p:ph type="subTitle" idx="1"/>
          </p:nvPr>
        </p:nvSpPr>
        <p:spPr>
          <a:xfrm>
            <a:off x="793875" y="2101800"/>
            <a:ext cx="6297300" cy="655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1pPr>
            <a:lvl2pPr marR="0" lvl="1"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3000"/>
              <a:buFont typeface="Rubik"/>
              <a:buNone/>
              <a:defRPr sz="3000" i="0" u="none" strike="noStrike" cap="none">
                <a:solidFill>
                  <a:srgbClr val="FFFFFF"/>
                </a:solidFill>
                <a:latin typeface="Rubik"/>
                <a:ea typeface="Rubik"/>
                <a:cs typeface="Rubik"/>
                <a:sym typeface="Rubik"/>
              </a:defRPr>
            </a:lvl9pPr>
          </a:lstStyle>
          <a:p>
            <a:endParaRPr/>
          </a:p>
        </p:txBody>
      </p:sp>
      <p:pic>
        <p:nvPicPr>
          <p:cNvPr id="34" name="Google Shape;34;p6"/>
          <p:cNvPicPr preferRelativeResize="0"/>
          <p:nvPr/>
        </p:nvPicPr>
        <p:blipFill>
          <a:blip r:embed="rId2">
            <a:alphaModFix/>
          </a:blip>
          <a:stretch>
            <a:fillRect/>
          </a:stretch>
        </p:blipFill>
        <p:spPr>
          <a:xfrm>
            <a:off x="8572298" y="183325"/>
            <a:ext cx="349001" cy="416598"/>
          </a:xfrm>
          <a:prstGeom prst="rect">
            <a:avLst/>
          </a:prstGeom>
          <a:noFill/>
          <a:ln>
            <a:noFill/>
          </a:ln>
        </p:spPr>
      </p:pic>
      <p:sp>
        <p:nvSpPr>
          <p:cNvPr id="35" name="Google Shape;35;p6"/>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ragraph Dark">
  <p:cSld name="ONE_COLUMN_TEXT_1">
    <p:spTree>
      <p:nvGrpSpPr>
        <p:cNvPr id="1" name="Shape 36"/>
        <p:cNvGrpSpPr/>
        <p:nvPr/>
      </p:nvGrpSpPr>
      <p:grpSpPr>
        <a:xfrm>
          <a:off x="0" y="0"/>
          <a:ext cx="0" cy="0"/>
          <a:chOff x="0" y="0"/>
          <a:chExt cx="0" cy="0"/>
        </a:xfrm>
      </p:grpSpPr>
      <p:sp>
        <p:nvSpPr>
          <p:cNvPr id="37" name="Google Shape;37;p7"/>
          <p:cNvSpPr/>
          <p:nvPr/>
        </p:nvSpPr>
        <p:spPr>
          <a:xfrm>
            <a:off x="0" y="0"/>
            <a:ext cx="9144000" cy="5143500"/>
          </a:xfrm>
          <a:prstGeom prst="rect">
            <a:avLst/>
          </a:prstGeom>
          <a:solidFill>
            <a:srgbClr val="0000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a:spLocks noGrp="1"/>
          </p:cNvSpPr>
          <p:nvPr>
            <p:ph type="title"/>
          </p:nvPr>
        </p:nvSpPr>
        <p:spPr>
          <a:xfrm>
            <a:off x="668900" y="434025"/>
            <a:ext cx="6384300" cy="645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sp>
        <p:nvSpPr>
          <p:cNvPr id="40" name="Google Shape;40;p7"/>
          <p:cNvSpPr txBox="1">
            <a:spLocks noGrp="1"/>
          </p:cNvSpPr>
          <p:nvPr>
            <p:ph type="body" idx="1"/>
          </p:nvPr>
        </p:nvSpPr>
        <p:spPr>
          <a:xfrm>
            <a:off x="668900" y="1332200"/>
            <a:ext cx="63843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9pPr>
          </a:lstStyle>
          <a:p>
            <a:endParaRPr/>
          </a:p>
        </p:txBody>
      </p:sp>
      <p:pic>
        <p:nvPicPr>
          <p:cNvPr id="41" name="Google Shape;41;p7"/>
          <p:cNvPicPr preferRelativeResize="0"/>
          <p:nvPr/>
        </p:nvPicPr>
        <p:blipFill>
          <a:blip r:embed="rId2">
            <a:alphaModFix/>
          </a:blip>
          <a:stretch>
            <a:fillRect/>
          </a:stretch>
        </p:blipFill>
        <p:spPr>
          <a:xfrm>
            <a:off x="8572298" y="183325"/>
            <a:ext cx="349001" cy="416598"/>
          </a:xfrm>
          <a:prstGeom prst="rect">
            <a:avLst/>
          </a:prstGeom>
          <a:noFill/>
          <a:ln>
            <a:noFill/>
          </a:ln>
        </p:spPr>
      </p:pic>
      <p:sp>
        <p:nvSpPr>
          <p:cNvPr id="42" name="Google Shape;42;p7"/>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ragraph Light">
  <p:cSld name="ONE_COLUMN_TEXT">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title"/>
          </p:nvPr>
        </p:nvSpPr>
        <p:spPr>
          <a:xfrm>
            <a:off x="668900" y="434025"/>
            <a:ext cx="6384300" cy="645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1pPr>
            <a:lvl2pPr marR="0" lvl="1"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2pPr>
            <a:lvl3pPr marR="0" lvl="2"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3pPr>
            <a:lvl4pPr marR="0" lvl="3"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4pPr>
            <a:lvl5pPr marR="0" lvl="4"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5pPr>
            <a:lvl6pPr marR="0" lvl="5"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6pPr>
            <a:lvl7pPr marR="0" lvl="6"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7pPr>
            <a:lvl8pPr marR="0" lvl="7"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8pPr>
            <a:lvl9pPr marR="0" lvl="8" algn="l" rtl="0">
              <a:lnSpc>
                <a:spcPct val="100000"/>
              </a:lnSpc>
              <a:spcBef>
                <a:spcPts val="0"/>
              </a:spcBef>
              <a:spcAft>
                <a:spcPts val="0"/>
              </a:spcAft>
              <a:buClr>
                <a:srgbClr val="EA0029"/>
              </a:buClr>
              <a:buSzPts val="2500"/>
              <a:buFont typeface="Rubik"/>
              <a:buNone/>
              <a:defRPr sz="2500" b="1" i="0" u="none" strike="noStrike" cap="none">
                <a:solidFill>
                  <a:srgbClr val="EA0029"/>
                </a:solidFill>
                <a:latin typeface="Rubik"/>
                <a:ea typeface="Rubik"/>
                <a:cs typeface="Rubik"/>
                <a:sym typeface="Rubik"/>
              </a:defRPr>
            </a:lvl9pPr>
          </a:lstStyle>
          <a:p>
            <a:endParaRPr/>
          </a:p>
        </p:txBody>
      </p:sp>
      <p:sp>
        <p:nvSpPr>
          <p:cNvPr id="46" name="Google Shape;46;p8"/>
          <p:cNvSpPr txBox="1">
            <a:spLocks noGrp="1"/>
          </p:cNvSpPr>
          <p:nvPr>
            <p:ph type="body" idx="1"/>
          </p:nvPr>
        </p:nvSpPr>
        <p:spPr>
          <a:xfrm>
            <a:off x="668900" y="1332200"/>
            <a:ext cx="63843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1pPr>
            <a:lvl2pPr marL="914400" marR="0" lvl="1"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2pPr>
            <a:lvl3pPr marL="1371600" marR="0" lvl="2"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3pPr>
            <a:lvl4pPr marL="1828800" marR="0" lvl="3"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4pPr>
            <a:lvl5pPr marL="2286000" marR="0" lvl="4"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5pPr>
            <a:lvl6pPr marL="2743200" marR="0" lvl="5"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6pPr>
            <a:lvl7pPr marL="3200400" marR="0" lvl="6"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7pPr>
            <a:lvl8pPr marL="3657600" marR="0" lvl="7"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8pPr>
            <a:lvl9pPr marL="4114800" marR="0" lvl="8" indent="-323850" algn="l" rtl="0">
              <a:lnSpc>
                <a:spcPct val="115000"/>
              </a:lnSpc>
              <a:spcBef>
                <a:spcPts val="0"/>
              </a:spcBef>
              <a:spcAft>
                <a:spcPts val="0"/>
              </a:spcAft>
              <a:buClr>
                <a:srgbClr val="000037"/>
              </a:buClr>
              <a:buSzPts val="1500"/>
              <a:buFont typeface="Rubik"/>
              <a:buChar char="■"/>
              <a:defRPr sz="1500" b="0" i="0" u="none" strike="noStrike" cap="none">
                <a:solidFill>
                  <a:srgbClr val="000037"/>
                </a:solidFill>
                <a:latin typeface="Rubik"/>
                <a:ea typeface="Rubik"/>
                <a:cs typeface="Rubik"/>
                <a:sym typeface="Rubik"/>
              </a:defRPr>
            </a:lvl9pPr>
          </a:lstStyle>
          <a:p>
            <a:endParaRPr/>
          </a:p>
        </p:txBody>
      </p:sp>
      <p:pic>
        <p:nvPicPr>
          <p:cNvPr id="47" name="Google Shape;47;p8"/>
          <p:cNvPicPr preferRelativeResize="0"/>
          <p:nvPr/>
        </p:nvPicPr>
        <p:blipFill>
          <a:blip r:embed="rId2">
            <a:alphaModFix/>
          </a:blip>
          <a:stretch>
            <a:fillRect/>
          </a:stretch>
        </p:blipFill>
        <p:spPr>
          <a:xfrm>
            <a:off x="8572306" y="183316"/>
            <a:ext cx="349001" cy="416598"/>
          </a:xfrm>
          <a:prstGeom prst="rect">
            <a:avLst/>
          </a:prstGeom>
          <a:noFill/>
          <a:ln>
            <a:noFill/>
          </a:ln>
        </p:spPr>
      </p:pic>
      <p:sp>
        <p:nvSpPr>
          <p:cNvPr id="48" name="Google Shape;48;p8"/>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ragraph Color">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0" y="0"/>
            <a:ext cx="9144000" cy="5143500"/>
          </a:xfrm>
          <a:prstGeom prst="rect">
            <a:avLst/>
          </a:prstGeom>
          <a:solidFill>
            <a:srgbClr val="EA00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9"/>
          <p:cNvSpPr txBox="1">
            <a:spLocks noGrp="1"/>
          </p:cNvSpPr>
          <p:nvPr>
            <p:ph type="title"/>
          </p:nvPr>
        </p:nvSpPr>
        <p:spPr>
          <a:xfrm>
            <a:off x="668900" y="434025"/>
            <a:ext cx="5626800" cy="46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9pPr>
          </a:lstStyle>
          <a:p>
            <a:endParaRPr/>
          </a:p>
        </p:txBody>
      </p:sp>
      <p:sp>
        <p:nvSpPr>
          <p:cNvPr id="53" name="Google Shape;53;p9"/>
          <p:cNvSpPr txBox="1">
            <a:spLocks noGrp="1"/>
          </p:cNvSpPr>
          <p:nvPr>
            <p:ph type="body" idx="1"/>
          </p:nvPr>
        </p:nvSpPr>
        <p:spPr>
          <a:xfrm>
            <a:off x="668900" y="1332200"/>
            <a:ext cx="6384300" cy="30975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b="0" i="0" u="none" strike="noStrike" cap="none">
                <a:solidFill>
                  <a:srgbClr val="FFFFFF"/>
                </a:solidFill>
                <a:latin typeface="Rubik"/>
                <a:ea typeface="Rubik"/>
                <a:cs typeface="Rubik"/>
                <a:sym typeface="Rubik"/>
              </a:defRPr>
            </a:lvl9pPr>
          </a:lstStyle>
          <a:p>
            <a:endParaRPr/>
          </a:p>
        </p:txBody>
      </p:sp>
      <p:pic>
        <p:nvPicPr>
          <p:cNvPr id="54" name="Google Shape;54;p9"/>
          <p:cNvPicPr preferRelativeResize="0"/>
          <p:nvPr/>
        </p:nvPicPr>
        <p:blipFill>
          <a:blip r:embed="rId2">
            <a:alphaModFix/>
          </a:blip>
          <a:stretch>
            <a:fillRect/>
          </a:stretch>
        </p:blipFill>
        <p:spPr>
          <a:xfrm>
            <a:off x="8572298" y="183325"/>
            <a:ext cx="349001" cy="416598"/>
          </a:xfrm>
          <a:prstGeom prst="rect">
            <a:avLst/>
          </a:prstGeom>
          <a:noFill/>
          <a:ln>
            <a:noFill/>
          </a:ln>
        </p:spPr>
      </p:pic>
      <p:sp>
        <p:nvSpPr>
          <p:cNvPr id="55" name="Google Shape;55;p9"/>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sized Number">
  <p:cSld name="BLANK_5">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a:stretch/>
        </p:blipFill>
        <p:spPr>
          <a:xfrm>
            <a:off x="0" y="13"/>
            <a:ext cx="9143998" cy="5145582"/>
          </a:xfrm>
          <a:prstGeom prst="rect">
            <a:avLst/>
          </a:prstGeom>
          <a:noFill/>
          <a:ln>
            <a:noFill/>
          </a:ln>
        </p:spPr>
      </p:pic>
      <p:sp>
        <p:nvSpPr>
          <p:cNvPr id="59" name="Google Shape;59;p10"/>
          <p:cNvSpPr txBox="1">
            <a:spLocks noGrp="1"/>
          </p:cNvSpPr>
          <p:nvPr>
            <p:ph type="title"/>
          </p:nvPr>
        </p:nvSpPr>
        <p:spPr>
          <a:xfrm>
            <a:off x="4108850" y="414725"/>
            <a:ext cx="5307300" cy="103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2500"/>
              <a:buFont typeface="Rubik"/>
              <a:buNone/>
              <a:defRPr sz="2500" b="1" i="0" u="none" strike="noStrike" cap="none">
                <a:solidFill>
                  <a:srgbClr val="000037"/>
                </a:solidFill>
                <a:latin typeface="Rubik"/>
                <a:ea typeface="Rubik"/>
                <a:cs typeface="Rubik"/>
                <a:sym typeface="Rubik"/>
              </a:defRPr>
            </a:lvl9pPr>
          </a:lstStyle>
          <a:p>
            <a:endParaRPr/>
          </a:p>
        </p:txBody>
      </p:sp>
      <p:sp>
        <p:nvSpPr>
          <p:cNvPr id="60" name="Google Shape;60;p10"/>
          <p:cNvSpPr txBox="1">
            <a:spLocks noGrp="1"/>
          </p:cNvSpPr>
          <p:nvPr>
            <p:ph type="body" idx="1"/>
          </p:nvPr>
        </p:nvSpPr>
        <p:spPr>
          <a:xfrm>
            <a:off x="4108850" y="1453925"/>
            <a:ext cx="4362000" cy="28620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1pPr>
            <a:lvl2pPr marL="914400" marR="0" lvl="1"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2pPr>
            <a:lvl3pPr marL="1371600" marR="0" lvl="2"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3pPr>
            <a:lvl4pPr marL="1828800" marR="0" lvl="3"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4pPr>
            <a:lvl5pPr marL="2286000" marR="0" lvl="4"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5pPr>
            <a:lvl6pPr marL="2743200" marR="0" lvl="5"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6pPr>
            <a:lvl7pPr marL="3200400" marR="0" lvl="6"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7pPr>
            <a:lvl8pPr marL="3657600" marR="0" lvl="7"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8pPr>
            <a:lvl9pPr marL="4114800" marR="0" lvl="8" indent="-323850" algn="l" rtl="0">
              <a:lnSpc>
                <a:spcPct val="115000"/>
              </a:lnSpc>
              <a:spcBef>
                <a:spcPts val="0"/>
              </a:spcBef>
              <a:spcAft>
                <a:spcPts val="0"/>
              </a:spcAft>
              <a:buClr>
                <a:srgbClr val="FFFFFF"/>
              </a:buClr>
              <a:buSzPts val="1500"/>
              <a:buFont typeface="Rubik"/>
              <a:buChar char="■"/>
              <a:defRPr sz="1500" i="0" u="none" strike="noStrike" cap="none">
                <a:solidFill>
                  <a:srgbClr val="FFFFFF"/>
                </a:solidFill>
                <a:latin typeface="Rubik"/>
                <a:ea typeface="Rubik"/>
                <a:cs typeface="Rubik"/>
                <a:sym typeface="Rubik"/>
              </a:defRPr>
            </a:lvl9pPr>
          </a:lstStyle>
          <a:p>
            <a:endParaRPr/>
          </a:p>
        </p:txBody>
      </p:sp>
      <p:sp>
        <p:nvSpPr>
          <p:cNvPr id="61" name="Google Shape;61;p10"/>
          <p:cNvSpPr txBox="1">
            <a:spLocks noGrp="1"/>
          </p:cNvSpPr>
          <p:nvPr>
            <p:ph type="title" idx="2"/>
          </p:nvPr>
        </p:nvSpPr>
        <p:spPr>
          <a:xfrm>
            <a:off x="910050" y="1377725"/>
            <a:ext cx="1817400" cy="2549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1pPr>
            <a:lvl2pPr marR="0" lvl="1"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2pPr>
            <a:lvl3pPr marR="0" lvl="2"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3pPr>
            <a:lvl4pPr marR="0" lvl="3"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4pPr>
            <a:lvl5pPr marR="0" lvl="4"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5pPr>
            <a:lvl6pPr marR="0" lvl="5"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6pPr>
            <a:lvl7pPr marR="0" lvl="6"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7pPr>
            <a:lvl8pPr marR="0" lvl="7"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8pPr>
            <a:lvl9pPr marR="0" lvl="8" algn="l" rtl="0">
              <a:lnSpc>
                <a:spcPct val="100000"/>
              </a:lnSpc>
              <a:spcBef>
                <a:spcPts val="0"/>
              </a:spcBef>
              <a:spcAft>
                <a:spcPts val="0"/>
              </a:spcAft>
              <a:buClr>
                <a:srgbClr val="000037"/>
              </a:buClr>
              <a:buSzPts val="15000"/>
              <a:buFont typeface="Rubik"/>
              <a:buNone/>
              <a:defRPr sz="15000" b="1" i="0" u="none" strike="noStrike" cap="none">
                <a:solidFill>
                  <a:srgbClr val="000037"/>
                </a:solidFill>
                <a:latin typeface="Rubik"/>
                <a:ea typeface="Rubik"/>
                <a:cs typeface="Rubik"/>
                <a:sym typeface="Rubik"/>
              </a:defRPr>
            </a:lvl9pPr>
          </a:lstStyle>
          <a:p>
            <a:endParaRPr/>
          </a:p>
        </p:txBody>
      </p:sp>
      <p:pic>
        <p:nvPicPr>
          <p:cNvPr id="62" name="Google Shape;62;p10"/>
          <p:cNvPicPr preferRelativeResize="0"/>
          <p:nvPr/>
        </p:nvPicPr>
        <p:blipFill>
          <a:blip r:embed="rId3">
            <a:alphaModFix/>
          </a:blip>
          <a:stretch>
            <a:fillRect/>
          </a:stretch>
        </p:blipFill>
        <p:spPr>
          <a:xfrm>
            <a:off x="8572298" y="183325"/>
            <a:ext cx="349001" cy="416598"/>
          </a:xfrm>
          <a:prstGeom prst="rect">
            <a:avLst/>
          </a:prstGeom>
          <a:noFill/>
          <a:ln>
            <a:noFill/>
          </a:ln>
        </p:spPr>
      </p:pic>
      <p:sp>
        <p:nvSpPr>
          <p:cNvPr id="63" name="Google Shape;63;p10"/>
          <p:cNvSpPr txBox="1"/>
          <p:nvPr/>
        </p:nvSpPr>
        <p:spPr>
          <a:xfrm>
            <a:off x="251850" y="4713775"/>
            <a:ext cx="239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595959"/>
                </a:solidFill>
                <a:latin typeface="Rubik"/>
                <a:ea typeface="Rubik"/>
                <a:cs typeface="Rubik"/>
                <a:sym typeface="Rubik"/>
              </a:rPr>
              <a:t>© 2022 Beloved Community</a:t>
            </a:r>
            <a:endParaRPr sz="700">
              <a:solidFill>
                <a:srgbClr val="EA0029"/>
              </a:solidFill>
              <a:latin typeface="Rubik"/>
              <a:ea typeface="Rubik"/>
              <a:cs typeface="Rubik"/>
              <a:sym typeface="Rubi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ubik"/>
                <a:ea typeface="Rubik"/>
                <a:cs typeface="Rubik"/>
                <a:sym typeface="Rubik"/>
              </a:defRPr>
            </a:lvl9pPr>
          </a:lstStyle>
          <a:p>
            <a:pPr marL="0" lvl="0" indent="0" algn="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blacklivesmatter.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793875" y="694100"/>
            <a:ext cx="7260000" cy="14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STLMHBx BELOVED</a:t>
            </a:r>
            <a:endParaRPr/>
          </a:p>
          <a:p>
            <a:pPr marL="0" lvl="0" indent="0" algn="l" rtl="0">
              <a:spcBef>
                <a:spcPts val="0"/>
              </a:spcBef>
              <a:spcAft>
                <a:spcPts val="0"/>
              </a:spcAft>
              <a:buNone/>
            </a:pPr>
            <a:r>
              <a:rPr lang="en"/>
              <a:t>KICK OFF MEETING</a:t>
            </a:r>
            <a:endParaRPr/>
          </a:p>
        </p:txBody>
      </p:sp>
      <p:sp>
        <p:nvSpPr>
          <p:cNvPr id="214" name="Google Shape;214;p31"/>
          <p:cNvSpPr txBox="1">
            <a:spLocks noGrp="1"/>
          </p:cNvSpPr>
          <p:nvPr>
            <p:ph type="subTitle" idx="1"/>
          </p:nvPr>
        </p:nvSpPr>
        <p:spPr>
          <a:xfrm>
            <a:off x="663650" y="3583000"/>
            <a:ext cx="62973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November 16, 2023</a:t>
            </a:r>
            <a:endParaRPr sz="1500" dirty="0"/>
          </a:p>
          <a:p>
            <a:pPr marL="0" lvl="0" indent="0" algn="l" rtl="0">
              <a:spcBef>
                <a:spcPts val="0"/>
              </a:spcBef>
              <a:spcAft>
                <a:spcPts val="0"/>
              </a:spcAft>
              <a:buNone/>
            </a:pPr>
            <a:r>
              <a:rPr lang="en" sz="1500" dirty="0"/>
              <a:t>5:45pm CST</a:t>
            </a:r>
            <a:endParaRPr sz="1500" dirty="0"/>
          </a:p>
          <a:p>
            <a:pPr marL="0" lvl="0" indent="0" algn="l" rtl="0">
              <a:spcBef>
                <a:spcPts val="0"/>
              </a:spcBef>
              <a:spcAft>
                <a:spcPts val="0"/>
              </a:spcAft>
              <a:buNone/>
            </a:pPr>
            <a:endParaRPr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
        <p:nvSpPr>
          <p:cNvPr id="290" name="Google Shape;290;p40"/>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pic>
        <p:nvPicPr>
          <p:cNvPr id="291" name="Google Shape;291;p40"/>
          <p:cNvPicPr preferRelativeResize="0">
            <a:picLocks noGrp="1"/>
          </p:cNvPicPr>
          <p:nvPr>
            <p:ph type="pic" idx="3"/>
          </p:nvPr>
        </p:nvPicPr>
        <p:blipFill rotWithShape="1">
          <a:blip r:embed="rId3">
            <a:alphaModFix/>
          </a:blip>
          <a:srcRect t="15653" b="41565"/>
          <a:stretch/>
        </p:blipFill>
        <p:spPr>
          <a:xfrm>
            <a:off x="0" y="0"/>
            <a:ext cx="9144003" cy="2617500"/>
          </a:xfrm>
          <a:prstGeom prst="rect">
            <a:avLst/>
          </a:prstGeom>
        </p:spPr>
      </p:pic>
      <p:sp>
        <p:nvSpPr>
          <p:cNvPr id="292" name="Google Shape;292;p40"/>
          <p:cNvSpPr txBox="1"/>
          <p:nvPr/>
        </p:nvSpPr>
        <p:spPr>
          <a:xfrm>
            <a:off x="304800" y="3100400"/>
            <a:ext cx="2743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00000"/>
                </a:solidFill>
                <a:latin typeface="Rubik Light"/>
                <a:ea typeface="Rubik Light"/>
                <a:cs typeface="Rubik Light"/>
                <a:sym typeface="Rubik Light"/>
              </a:rPr>
              <a:t>People are the greatest unit of change. When people embrace shared values, they are more likely to champion systems for positive change. </a:t>
            </a:r>
            <a:endParaRPr sz="1600">
              <a:solidFill>
                <a:srgbClr val="000000"/>
              </a:solidFill>
              <a:latin typeface="Rubik Light"/>
              <a:ea typeface="Rubik Light"/>
              <a:cs typeface="Rubik Light"/>
              <a:sym typeface="Rubik Light"/>
            </a:endParaRPr>
          </a:p>
        </p:txBody>
      </p:sp>
      <p:sp>
        <p:nvSpPr>
          <p:cNvPr id="293" name="Google Shape;293;p40"/>
          <p:cNvSpPr txBox="1"/>
          <p:nvPr/>
        </p:nvSpPr>
        <p:spPr>
          <a:xfrm>
            <a:off x="3200400" y="3100400"/>
            <a:ext cx="27432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00000"/>
                </a:solidFill>
                <a:latin typeface="Rubik Light"/>
                <a:ea typeface="Rubik Light"/>
                <a:cs typeface="Rubik Light"/>
                <a:sym typeface="Rubik Light"/>
              </a:rPr>
              <a:t>Everyone has an obligation to make personally relevant change. When our leaders change, they also accelerate structural change for the organizations they lead. </a:t>
            </a:r>
            <a:endParaRPr sz="1600">
              <a:solidFill>
                <a:srgbClr val="000000"/>
              </a:solidFill>
              <a:latin typeface="Rubik Light"/>
              <a:ea typeface="Rubik Light"/>
              <a:cs typeface="Rubik Light"/>
              <a:sym typeface="Rubik Light"/>
            </a:endParaRPr>
          </a:p>
        </p:txBody>
      </p:sp>
      <p:sp>
        <p:nvSpPr>
          <p:cNvPr id="294" name="Google Shape;294;p40"/>
          <p:cNvSpPr txBox="1"/>
          <p:nvPr/>
        </p:nvSpPr>
        <p:spPr>
          <a:xfrm>
            <a:off x="6096000" y="3100400"/>
            <a:ext cx="27432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00000"/>
                </a:solidFill>
                <a:latin typeface="Rubik Light"/>
                <a:ea typeface="Rubik Light"/>
                <a:cs typeface="Rubik Light"/>
                <a:sym typeface="Rubik Light"/>
              </a:rPr>
              <a:t>The default systems in our country are designed to segregate. When we question and challenge the default, we can dismantle it and build equitable systems in its place.</a:t>
            </a:r>
            <a:endParaRPr sz="1600">
              <a:solidFill>
                <a:srgbClr val="000000"/>
              </a:solidFill>
              <a:latin typeface="Rubik Light"/>
              <a:ea typeface="Rubik Light"/>
              <a:cs typeface="Rubik Light"/>
              <a:sym typeface="Rubik Light"/>
            </a:endParaRPr>
          </a:p>
        </p:txBody>
      </p:sp>
      <p:sp>
        <p:nvSpPr>
          <p:cNvPr id="295" name="Google Shape;295;p40"/>
          <p:cNvSpPr txBox="1"/>
          <p:nvPr/>
        </p:nvSpPr>
        <p:spPr>
          <a:xfrm>
            <a:off x="304800" y="2624900"/>
            <a:ext cx="2743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EA0029"/>
                </a:solidFill>
                <a:latin typeface="Rubik"/>
                <a:ea typeface="Rubik"/>
                <a:cs typeface="Rubik"/>
                <a:sym typeface="Rubik"/>
              </a:rPr>
              <a:t>PEOPLE.</a:t>
            </a:r>
            <a:endParaRPr sz="2400" b="1">
              <a:solidFill>
                <a:srgbClr val="EA0029"/>
              </a:solidFill>
              <a:latin typeface="Rubik"/>
              <a:ea typeface="Rubik"/>
              <a:cs typeface="Rubik"/>
              <a:sym typeface="Rubik"/>
            </a:endParaRPr>
          </a:p>
        </p:txBody>
      </p:sp>
      <p:sp>
        <p:nvSpPr>
          <p:cNvPr id="296" name="Google Shape;296;p40"/>
          <p:cNvSpPr txBox="1"/>
          <p:nvPr/>
        </p:nvSpPr>
        <p:spPr>
          <a:xfrm>
            <a:off x="3200400" y="2624900"/>
            <a:ext cx="2743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EA0029"/>
                </a:solidFill>
                <a:latin typeface="Rubik"/>
                <a:ea typeface="Rubik"/>
                <a:cs typeface="Rubik"/>
                <a:sym typeface="Rubik"/>
              </a:rPr>
              <a:t>CHANGE.</a:t>
            </a:r>
            <a:endParaRPr sz="2400" b="1">
              <a:solidFill>
                <a:srgbClr val="EA0029"/>
              </a:solidFill>
              <a:latin typeface="Rubik"/>
              <a:ea typeface="Rubik"/>
              <a:cs typeface="Rubik"/>
              <a:sym typeface="Rubik"/>
            </a:endParaRPr>
          </a:p>
        </p:txBody>
      </p:sp>
      <p:sp>
        <p:nvSpPr>
          <p:cNvPr id="297" name="Google Shape;297;p40"/>
          <p:cNvSpPr txBox="1"/>
          <p:nvPr/>
        </p:nvSpPr>
        <p:spPr>
          <a:xfrm>
            <a:off x="6096000" y="2624900"/>
            <a:ext cx="2743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EA0029"/>
                </a:solidFill>
                <a:latin typeface="Rubik"/>
                <a:ea typeface="Rubik"/>
                <a:cs typeface="Rubik"/>
                <a:sym typeface="Rubik"/>
              </a:rPr>
              <a:t>SYSTEMS.</a:t>
            </a:r>
            <a:endParaRPr sz="2400" b="1">
              <a:solidFill>
                <a:srgbClr val="EA0029"/>
              </a:solidFill>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
        <p:nvSpPr>
          <p:cNvPr id="303" name="Google Shape;303;p41"/>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THEORY OF CHANGE</a:t>
            </a:r>
            <a:endParaRPr/>
          </a:p>
        </p:txBody>
      </p:sp>
      <p:sp>
        <p:nvSpPr>
          <p:cNvPr id="304" name="Google Shape;304;p41"/>
          <p:cNvSpPr txBox="1">
            <a:spLocks noGrp="1"/>
          </p:cNvSpPr>
          <p:nvPr>
            <p:ph type="subTitle" idx="2"/>
          </p:nvPr>
        </p:nvSpPr>
        <p:spPr>
          <a:xfrm>
            <a:off x="668475" y="968600"/>
            <a:ext cx="5941200" cy="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Regions demonstrate </a:t>
            </a:r>
            <a:r>
              <a:rPr lang="en" b="1"/>
              <a:t>economic growth</a:t>
            </a:r>
            <a:r>
              <a:rPr lang="en"/>
              <a:t> and </a:t>
            </a:r>
            <a:endParaRPr/>
          </a:p>
          <a:p>
            <a:pPr marL="0" lvl="0" indent="0" algn="l" rtl="0">
              <a:spcBef>
                <a:spcPts val="0"/>
              </a:spcBef>
              <a:spcAft>
                <a:spcPts val="0"/>
              </a:spcAft>
              <a:buNone/>
            </a:pPr>
            <a:r>
              <a:rPr lang="en" b="1"/>
              <a:t>equitable access</a:t>
            </a:r>
            <a:r>
              <a:rPr lang="en"/>
              <a:t> for all.</a:t>
            </a:r>
            <a:endParaRPr/>
          </a:p>
        </p:txBody>
      </p:sp>
      <p:sp>
        <p:nvSpPr>
          <p:cNvPr id="305" name="Google Shape;305;p41"/>
          <p:cNvSpPr txBox="1"/>
          <p:nvPr/>
        </p:nvSpPr>
        <p:spPr>
          <a:xfrm>
            <a:off x="3144725" y="2861400"/>
            <a:ext cx="2606400" cy="172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Font typeface="Arial"/>
              <a:buNone/>
            </a:pPr>
            <a:r>
              <a:rPr lang="en" sz="1200" b="1">
                <a:solidFill>
                  <a:srgbClr val="FF6B00"/>
                </a:solidFill>
                <a:latin typeface="Rubik"/>
                <a:ea typeface="Rubik"/>
                <a:cs typeface="Rubik"/>
                <a:sym typeface="Rubik"/>
              </a:rPr>
              <a:t>Policy Advocacy for Diverse </a:t>
            </a:r>
            <a:endParaRPr sz="1200" b="1">
              <a:solidFill>
                <a:srgbClr val="FF6B00"/>
              </a:solidFill>
              <a:latin typeface="Rubik"/>
              <a:ea typeface="Rubik"/>
              <a:cs typeface="Rubik"/>
              <a:sym typeface="Rubik"/>
            </a:endParaRPr>
          </a:p>
          <a:p>
            <a:pPr marL="0" lvl="0" indent="0" algn="l" rtl="0">
              <a:lnSpc>
                <a:spcPct val="90000"/>
              </a:lnSpc>
              <a:spcBef>
                <a:spcPts val="0"/>
              </a:spcBef>
              <a:spcAft>
                <a:spcPts val="0"/>
              </a:spcAft>
              <a:buClr>
                <a:schemeClr val="dk1"/>
              </a:buClr>
              <a:buSzPts val="1400"/>
              <a:buFont typeface="Arial"/>
              <a:buNone/>
            </a:pPr>
            <a:r>
              <a:rPr lang="en" sz="1200" b="1">
                <a:solidFill>
                  <a:srgbClr val="FF6B00"/>
                </a:solidFill>
                <a:latin typeface="Rubik"/>
                <a:ea typeface="Rubik"/>
                <a:cs typeface="Rubik"/>
                <a:sym typeface="Rubik"/>
              </a:rPr>
              <a:t>Schools, Diverse Housing</a:t>
            </a:r>
            <a:endParaRPr sz="1200" b="1">
              <a:solidFill>
                <a:srgbClr val="FF6B00"/>
              </a:solidFill>
              <a:latin typeface="Rubik"/>
              <a:ea typeface="Rubik"/>
              <a:cs typeface="Rubik"/>
              <a:sym typeface="Rubik"/>
            </a:endParaRPr>
          </a:p>
          <a:p>
            <a:pPr marL="0" lvl="0" indent="0" algn="l" rtl="0">
              <a:spcBef>
                <a:spcPts val="0"/>
              </a:spcBef>
              <a:spcAft>
                <a:spcPts val="0"/>
              </a:spcAft>
              <a:buClr>
                <a:schemeClr val="dk1"/>
              </a:buClr>
              <a:buSzPts val="1400"/>
              <a:buFont typeface="Arial"/>
              <a:buNone/>
            </a:pPr>
            <a:endParaRPr sz="1200" b="1">
              <a:solidFill>
                <a:srgbClr val="000037"/>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000">
                <a:solidFill>
                  <a:srgbClr val="000037"/>
                </a:solidFill>
                <a:latin typeface="Rubik"/>
                <a:ea typeface="Rubik"/>
                <a:cs typeface="Rubik"/>
                <a:sym typeface="Rubik"/>
              </a:rPr>
              <a:t>We advocate for local &amp; regional policy shifts that create more equitable conditions in schools, workforce, and housing.</a:t>
            </a:r>
            <a:endParaRPr sz="1000" b="1">
              <a:solidFill>
                <a:srgbClr val="000037"/>
              </a:solidFill>
              <a:latin typeface="Rubik"/>
              <a:ea typeface="Rubik"/>
              <a:cs typeface="Rubik"/>
              <a:sym typeface="Rubik"/>
            </a:endParaRPr>
          </a:p>
        </p:txBody>
      </p:sp>
      <p:sp>
        <p:nvSpPr>
          <p:cNvPr id="306" name="Google Shape;306;p41"/>
          <p:cNvSpPr txBox="1"/>
          <p:nvPr/>
        </p:nvSpPr>
        <p:spPr>
          <a:xfrm>
            <a:off x="668475" y="2861400"/>
            <a:ext cx="2456100" cy="1471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400"/>
              <a:buFont typeface="Arial"/>
              <a:buNone/>
            </a:pPr>
            <a:r>
              <a:rPr lang="en" sz="1200" b="1">
                <a:solidFill>
                  <a:srgbClr val="EA0029"/>
                </a:solidFill>
                <a:latin typeface="Rubik"/>
                <a:ea typeface="Rubik"/>
                <a:cs typeface="Rubik"/>
                <a:sym typeface="Rubik"/>
              </a:rPr>
              <a:t>Equity as Economic Development </a:t>
            </a:r>
            <a:endParaRPr sz="1200" b="1">
              <a:solidFill>
                <a:srgbClr val="EA0029"/>
              </a:solidFill>
              <a:latin typeface="Rubik"/>
              <a:ea typeface="Rubik"/>
              <a:cs typeface="Rubik"/>
              <a:sym typeface="Rubik"/>
            </a:endParaRPr>
          </a:p>
          <a:p>
            <a:pPr marL="0" lvl="0" indent="0" algn="l" rtl="0">
              <a:spcBef>
                <a:spcPts val="0"/>
              </a:spcBef>
              <a:spcAft>
                <a:spcPts val="0"/>
              </a:spcAft>
              <a:buClr>
                <a:schemeClr val="dk1"/>
              </a:buClr>
              <a:buSzPts val="1400"/>
              <a:buFont typeface="Arial"/>
              <a:buNone/>
            </a:pPr>
            <a:endParaRPr sz="1200" b="1">
              <a:solidFill>
                <a:srgbClr val="000037"/>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000">
                <a:solidFill>
                  <a:srgbClr val="000037"/>
                </a:solidFill>
                <a:latin typeface="Rubik"/>
                <a:ea typeface="Rubik"/>
                <a:cs typeface="Rubik"/>
                <a:sym typeface="Rubik"/>
              </a:rPr>
              <a:t>We create the national coalition for diverse workforce to leverage the business case and internal corporate practices for the workforce </a:t>
            </a:r>
            <a:endParaRPr sz="1000">
              <a:solidFill>
                <a:srgbClr val="000037"/>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000">
                <a:solidFill>
                  <a:srgbClr val="000037"/>
                </a:solidFill>
                <a:latin typeface="Rubik"/>
                <a:ea typeface="Rubik"/>
                <a:cs typeface="Rubik"/>
                <a:sym typeface="Rubik"/>
              </a:rPr>
              <a:t>of the future.</a:t>
            </a:r>
            <a:endParaRPr sz="1000" b="1">
              <a:solidFill>
                <a:srgbClr val="000037"/>
              </a:solidFill>
              <a:latin typeface="Rubik"/>
              <a:ea typeface="Rubik"/>
              <a:cs typeface="Rubik"/>
              <a:sym typeface="Rubik"/>
            </a:endParaRPr>
          </a:p>
        </p:txBody>
      </p:sp>
      <p:sp>
        <p:nvSpPr>
          <p:cNvPr id="307" name="Google Shape;307;p41"/>
          <p:cNvSpPr txBox="1"/>
          <p:nvPr/>
        </p:nvSpPr>
        <p:spPr>
          <a:xfrm>
            <a:off x="5905097" y="2861400"/>
            <a:ext cx="2900400" cy="1625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400"/>
              <a:buFont typeface="Arial"/>
              <a:buNone/>
            </a:pPr>
            <a:r>
              <a:rPr lang="en" sz="1200" b="1">
                <a:solidFill>
                  <a:srgbClr val="FFB71B"/>
                </a:solidFill>
                <a:latin typeface="Rubik"/>
                <a:ea typeface="Rubik"/>
                <a:cs typeface="Rubik"/>
                <a:sym typeface="Rubik"/>
              </a:rPr>
              <a:t>Capacity-Building for Workforce</a:t>
            </a:r>
            <a:endParaRPr sz="1200" b="1">
              <a:solidFill>
                <a:srgbClr val="FFB71B"/>
              </a:solidFill>
              <a:latin typeface="Rubik"/>
              <a:ea typeface="Rubik"/>
              <a:cs typeface="Rubik"/>
              <a:sym typeface="Rubik"/>
            </a:endParaRPr>
          </a:p>
          <a:p>
            <a:pPr marL="0" lvl="0" indent="0" algn="l" rtl="0">
              <a:lnSpc>
                <a:spcPct val="90000"/>
              </a:lnSpc>
              <a:spcBef>
                <a:spcPts val="0"/>
              </a:spcBef>
              <a:spcAft>
                <a:spcPts val="0"/>
              </a:spcAft>
              <a:buClr>
                <a:schemeClr val="dk1"/>
              </a:buClr>
              <a:buSzPts val="1400"/>
              <a:buFont typeface="Arial"/>
              <a:buNone/>
            </a:pPr>
            <a:r>
              <a:rPr lang="en" sz="1200" b="1">
                <a:solidFill>
                  <a:srgbClr val="FFB71B"/>
                </a:solidFill>
                <a:latin typeface="Rubik"/>
                <a:ea typeface="Rubik"/>
                <a:cs typeface="Rubik"/>
                <a:sym typeface="Rubik"/>
              </a:rPr>
              <a:t>of the Future</a:t>
            </a:r>
            <a:endParaRPr sz="1200" b="1">
              <a:solidFill>
                <a:srgbClr val="FFB71B"/>
              </a:solidFill>
              <a:latin typeface="Rubik"/>
              <a:ea typeface="Rubik"/>
              <a:cs typeface="Rubik"/>
              <a:sym typeface="Rubik"/>
            </a:endParaRPr>
          </a:p>
          <a:p>
            <a:pPr marL="0" lvl="0" indent="0" algn="l" rtl="0">
              <a:spcBef>
                <a:spcPts val="0"/>
              </a:spcBef>
              <a:spcAft>
                <a:spcPts val="0"/>
              </a:spcAft>
              <a:buClr>
                <a:schemeClr val="dk1"/>
              </a:buClr>
              <a:buSzPts val="1400"/>
              <a:buFont typeface="Arial"/>
              <a:buNone/>
            </a:pPr>
            <a:endParaRPr sz="1200" b="1">
              <a:solidFill>
                <a:srgbClr val="000037"/>
              </a:solidFill>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en" sz="1000">
                <a:solidFill>
                  <a:srgbClr val="000037"/>
                </a:solidFill>
                <a:latin typeface="Rubik"/>
                <a:ea typeface="Rubik"/>
                <a:cs typeface="Rubik"/>
                <a:sym typeface="Rubik"/>
              </a:rPr>
              <a:t>We build and lead regional coalitions (housing agencies, corporations, schools, non-profits, small businesses) and provide direct services to deepen their capacity to serve diverse populations, develop diverse talent pipelines, and support diverse leadership.</a:t>
            </a:r>
            <a:endParaRPr sz="1000" b="1">
              <a:solidFill>
                <a:srgbClr val="000037"/>
              </a:solidFill>
              <a:latin typeface="Rubik"/>
              <a:ea typeface="Rubik"/>
              <a:cs typeface="Rubik"/>
              <a:sym typeface="Rubik"/>
            </a:endParaRPr>
          </a:p>
        </p:txBody>
      </p:sp>
      <p:pic>
        <p:nvPicPr>
          <p:cNvPr id="308" name="Google Shape;308;p41"/>
          <p:cNvPicPr preferRelativeResize="0"/>
          <p:nvPr/>
        </p:nvPicPr>
        <p:blipFill>
          <a:blip r:embed="rId3">
            <a:alphaModFix/>
          </a:blip>
          <a:stretch>
            <a:fillRect/>
          </a:stretch>
        </p:blipFill>
        <p:spPr>
          <a:xfrm>
            <a:off x="505925" y="1845792"/>
            <a:ext cx="1308793" cy="1308793"/>
          </a:xfrm>
          <a:prstGeom prst="rect">
            <a:avLst/>
          </a:prstGeom>
          <a:noFill/>
          <a:ln>
            <a:noFill/>
          </a:ln>
        </p:spPr>
      </p:pic>
      <p:pic>
        <p:nvPicPr>
          <p:cNvPr id="309" name="Google Shape;309;p41"/>
          <p:cNvPicPr preferRelativeResize="0"/>
          <p:nvPr/>
        </p:nvPicPr>
        <p:blipFill>
          <a:blip r:embed="rId4">
            <a:alphaModFix/>
          </a:blip>
          <a:stretch>
            <a:fillRect/>
          </a:stretch>
        </p:blipFill>
        <p:spPr>
          <a:xfrm>
            <a:off x="2916725" y="1767425"/>
            <a:ext cx="1255175" cy="1256050"/>
          </a:xfrm>
          <a:prstGeom prst="rect">
            <a:avLst/>
          </a:prstGeom>
          <a:noFill/>
          <a:ln>
            <a:noFill/>
          </a:ln>
        </p:spPr>
      </p:pic>
      <p:pic>
        <p:nvPicPr>
          <p:cNvPr id="310" name="Google Shape;310;p41"/>
          <p:cNvPicPr preferRelativeResize="0"/>
          <p:nvPr/>
        </p:nvPicPr>
        <p:blipFill>
          <a:blip r:embed="rId5">
            <a:alphaModFix/>
          </a:blip>
          <a:stretch>
            <a:fillRect/>
          </a:stretch>
        </p:blipFill>
        <p:spPr>
          <a:xfrm>
            <a:off x="5700757" y="1845337"/>
            <a:ext cx="1308794" cy="13097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2"/>
          <p:cNvPicPr preferRelativeResize="0"/>
          <p:nvPr/>
        </p:nvPicPr>
        <p:blipFill rotWithShape="1">
          <a:blip r:embed="rId3">
            <a:alphaModFix/>
          </a:blip>
          <a:srcRect l="6708" r="10365"/>
          <a:stretch/>
        </p:blipFill>
        <p:spPr>
          <a:xfrm>
            <a:off x="0" y="1785425"/>
            <a:ext cx="5720402" cy="3358075"/>
          </a:xfrm>
          <a:prstGeom prst="rect">
            <a:avLst/>
          </a:prstGeom>
          <a:noFill/>
          <a:ln>
            <a:noFill/>
          </a:ln>
        </p:spPr>
      </p:pic>
      <p:sp>
        <p:nvSpPr>
          <p:cNvPr id="316" name="Google Shape;316;p42"/>
          <p:cNvSpPr txBox="1"/>
          <p:nvPr/>
        </p:nvSpPr>
        <p:spPr>
          <a:xfrm>
            <a:off x="5807100" y="3836550"/>
            <a:ext cx="3096600" cy="78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EA0029"/>
                </a:solidFill>
                <a:latin typeface="Rubik"/>
                <a:ea typeface="Rubik"/>
                <a:cs typeface="Rubik"/>
                <a:sym typeface="Rubik"/>
              </a:rPr>
              <a:t>PERFORMANCE METRICS</a:t>
            </a:r>
            <a:endParaRPr sz="1500" b="1" i="0" u="none" strike="noStrike" cap="none">
              <a:solidFill>
                <a:srgbClr val="EA0029"/>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37"/>
                </a:solidFill>
                <a:latin typeface="Rubik"/>
                <a:ea typeface="Rubik"/>
                <a:cs typeface="Rubik"/>
                <a:sym typeface="Rubik"/>
              </a:rPr>
              <a:t>Absolute Outcomes.</a:t>
            </a:r>
            <a:endParaRPr sz="1400" b="0" i="0" u="none" strike="noStrike" cap="none">
              <a:solidFill>
                <a:srgbClr val="000000"/>
              </a:solidFill>
              <a:latin typeface="Varela Round"/>
              <a:ea typeface="Varela Round"/>
              <a:cs typeface="Varela Round"/>
              <a:sym typeface="Varela Round"/>
            </a:endParaRPr>
          </a:p>
        </p:txBody>
      </p:sp>
      <p:sp>
        <p:nvSpPr>
          <p:cNvPr id="317" name="Google Shape;31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12</a:t>
            </a:fld>
            <a:endParaRPr/>
          </a:p>
        </p:txBody>
      </p:sp>
      <p:sp>
        <p:nvSpPr>
          <p:cNvPr id="318" name="Google Shape;318;p42"/>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MUTUAL ACCOUNTABILITY</a:t>
            </a:r>
            <a:endParaRPr/>
          </a:p>
          <a:p>
            <a:pPr marL="0" lvl="0" indent="0" algn="l" rtl="0">
              <a:spcBef>
                <a:spcPts val="0"/>
              </a:spcBef>
              <a:spcAft>
                <a:spcPts val="0"/>
              </a:spcAft>
              <a:buNone/>
            </a:pPr>
            <a:r>
              <a:rPr lang="en"/>
              <a:t>FRAMEWORK</a:t>
            </a:r>
            <a:endParaRPr/>
          </a:p>
        </p:txBody>
      </p:sp>
      <p:sp>
        <p:nvSpPr>
          <p:cNvPr id="319" name="Google Shape;319;p42"/>
          <p:cNvSpPr txBox="1"/>
          <p:nvPr/>
        </p:nvSpPr>
        <p:spPr>
          <a:xfrm>
            <a:off x="4170600" y="3159325"/>
            <a:ext cx="17127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200" b="1">
                <a:solidFill>
                  <a:srgbClr val="FFFFFF"/>
                </a:solidFill>
                <a:latin typeface="Rubik"/>
                <a:ea typeface="Rubik"/>
                <a:cs typeface="Rubik"/>
                <a:sym typeface="Rubik"/>
              </a:rPr>
              <a:t>ABSOLUTE</a:t>
            </a:r>
            <a:endParaRPr sz="1200" b="1">
              <a:solidFill>
                <a:srgbClr val="FFFFFF"/>
              </a:solidFill>
              <a:latin typeface="Rubik"/>
              <a:ea typeface="Rubik"/>
              <a:cs typeface="Rubik"/>
              <a:sym typeface="Rubik"/>
            </a:endParaRPr>
          </a:p>
          <a:p>
            <a:pPr marL="0" lvl="0" indent="0" algn="l" rtl="0">
              <a:lnSpc>
                <a:spcPct val="90000"/>
              </a:lnSpc>
              <a:spcBef>
                <a:spcPts val="0"/>
              </a:spcBef>
              <a:spcAft>
                <a:spcPts val="0"/>
              </a:spcAft>
              <a:buNone/>
            </a:pPr>
            <a:r>
              <a:rPr lang="en" sz="1200" b="1">
                <a:solidFill>
                  <a:srgbClr val="FFFFFF"/>
                </a:solidFill>
                <a:latin typeface="Rubik"/>
                <a:ea typeface="Rubik"/>
                <a:cs typeface="Rubik"/>
                <a:sym typeface="Rubik"/>
              </a:rPr>
              <a:t>PERFORMANCE</a:t>
            </a:r>
            <a:endParaRPr sz="1200" b="1">
              <a:solidFill>
                <a:srgbClr val="FFFFFF"/>
              </a:solidFill>
              <a:latin typeface="Rubik"/>
              <a:ea typeface="Rubik"/>
              <a:cs typeface="Rubik"/>
              <a:sym typeface="Rubik"/>
            </a:endParaRPr>
          </a:p>
        </p:txBody>
      </p:sp>
      <p:sp>
        <p:nvSpPr>
          <p:cNvPr id="320" name="Google Shape;320;p42"/>
          <p:cNvSpPr txBox="1"/>
          <p:nvPr/>
        </p:nvSpPr>
        <p:spPr>
          <a:xfrm>
            <a:off x="2120075" y="3188525"/>
            <a:ext cx="18222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200" b="1">
                <a:solidFill>
                  <a:srgbClr val="FFFFFF"/>
                </a:solidFill>
                <a:latin typeface="Rubik"/>
                <a:ea typeface="Rubik"/>
                <a:cs typeface="Rubik"/>
                <a:sym typeface="Rubik"/>
              </a:rPr>
              <a:t>LEADERSHIP, STAFF, BOARD, COMMUNITY</a:t>
            </a:r>
            <a:endParaRPr sz="1200" b="1">
              <a:solidFill>
                <a:srgbClr val="FFFFFF"/>
              </a:solidFill>
              <a:latin typeface="Rubik"/>
              <a:ea typeface="Rubik"/>
              <a:cs typeface="Rubik"/>
              <a:sym typeface="Rubik"/>
            </a:endParaRPr>
          </a:p>
        </p:txBody>
      </p:sp>
      <p:sp>
        <p:nvSpPr>
          <p:cNvPr id="321" name="Google Shape;321;p42"/>
          <p:cNvSpPr txBox="1"/>
          <p:nvPr/>
        </p:nvSpPr>
        <p:spPr>
          <a:xfrm>
            <a:off x="179038" y="3188525"/>
            <a:ext cx="17127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200" b="1">
                <a:solidFill>
                  <a:srgbClr val="FFFFFF"/>
                </a:solidFill>
                <a:latin typeface="Rubik"/>
                <a:ea typeface="Rubik"/>
                <a:cs typeface="Rubik"/>
                <a:sym typeface="Rubik"/>
              </a:rPr>
              <a:t>OBSERVE AND IDENTIFY OUR BEHAVIOR</a:t>
            </a:r>
            <a:endParaRPr sz="1200" b="1">
              <a:solidFill>
                <a:srgbClr val="FFFFFF"/>
              </a:solidFill>
              <a:latin typeface="Rubik"/>
              <a:ea typeface="Rubik"/>
              <a:cs typeface="Rubik"/>
              <a:sym typeface="Rubik"/>
            </a:endParaRPr>
          </a:p>
        </p:txBody>
      </p:sp>
      <p:sp>
        <p:nvSpPr>
          <p:cNvPr id="322" name="Google Shape;322;p42"/>
          <p:cNvSpPr txBox="1"/>
          <p:nvPr/>
        </p:nvSpPr>
        <p:spPr>
          <a:xfrm>
            <a:off x="5807100" y="2298575"/>
            <a:ext cx="30966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en" sz="1500" b="1">
                <a:solidFill>
                  <a:srgbClr val="FFB71B"/>
                </a:solidFill>
                <a:latin typeface="Rubik"/>
                <a:ea typeface="Rubik"/>
                <a:cs typeface="Rubik"/>
                <a:sym typeface="Rubik"/>
              </a:rPr>
              <a:t>PROCESS METRICS</a:t>
            </a:r>
            <a:endParaRPr sz="1500" b="1">
              <a:solidFill>
                <a:srgbClr val="FFB71B"/>
              </a:solidFill>
              <a:latin typeface="Rubik"/>
              <a:ea typeface="Rubik"/>
              <a:cs typeface="Rubik"/>
              <a:sym typeface="Rubik"/>
            </a:endParaRPr>
          </a:p>
          <a:p>
            <a:pPr marL="0" lvl="0" indent="0" algn="l" rtl="0">
              <a:spcBef>
                <a:spcPts val="0"/>
              </a:spcBef>
              <a:spcAft>
                <a:spcPts val="0"/>
              </a:spcAft>
              <a:buClr>
                <a:schemeClr val="dk1"/>
              </a:buClr>
              <a:buSzPts val="1400"/>
              <a:buFont typeface="Arial"/>
              <a:buNone/>
            </a:pPr>
            <a:r>
              <a:rPr lang="en" sz="1200">
                <a:solidFill>
                  <a:srgbClr val="000037"/>
                </a:solidFill>
                <a:latin typeface="Rubik"/>
                <a:ea typeface="Rubik"/>
                <a:cs typeface="Rubik"/>
                <a:sym typeface="Rubik"/>
              </a:rPr>
              <a:t>How can we observe and identify shifts in our behavior?</a:t>
            </a:r>
            <a:endParaRPr/>
          </a:p>
        </p:txBody>
      </p:sp>
      <p:sp>
        <p:nvSpPr>
          <p:cNvPr id="323" name="Google Shape;323;p42"/>
          <p:cNvSpPr txBox="1"/>
          <p:nvPr/>
        </p:nvSpPr>
        <p:spPr>
          <a:xfrm>
            <a:off x="5801600" y="3009913"/>
            <a:ext cx="30966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en" sz="1500" b="1">
                <a:solidFill>
                  <a:srgbClr val="FF6B00"/>
                </a:solidFill>
                <a:latin typeface="Rubik"/>
                <a:ea typeface="Rubik"/>
                <a:cs typeface="Rubik"/>
                <a:sym typeface="Rubik"/>
              </a:rPr>
              <a:t>INTERNAL EQUITY AUDITS</a:t>
            </a:r>
            <a:endParaRPr sz="1500" b="1">
              <a:solidFill>
                <a:srgbClr val="FF6B00"/>
              </a:solidFill>
              <a:latin typeface="Rubik"/>
              <a:ea typeface="Rubik"/>
              <a:cs typeface="Rubik"/>
              <a:sym typeface="Rubik"/>
            </a:endParaRPr>
          </a:p>
          <a:p>
            <a:pPr marL="0" lvl="0" indent="0" algn="l" rtl="0">
              <a:spcBef>
                <a:spcPts val="0"/>
              </a:spcBef>
              <a:spcAft>
                <a:spcPts val="0"/>
              </a:spcAft>
              <a:buNone/>
            </a:pPr>
            <a:r>
              <a:rPr lang="en" sz="1200">
                <a:solidFill>
                  <a:srgbClr val="000037"/>
                </a:solidFill>
                <a:latin typeface="Rubik"/>
                <a:ea typeface="Rubik"/>
                <a:cs typeface="Rubik"/>
                <a:sym typeface="Rubik"/>
              </a:rPr>
              <a:t>Leadership, Staff, Board, Students, </a:t>
            </a:r>
            <a:endParaRPr sz="1200">
              <a:solidFill>
                <a:srgbClr val="000037"/>
              </a:solidFill>
              <a:latin typeface="Rubik"/>
              <a:ea typeface="Rubik"/>
              <a:cs typeface="Rubik"/>
              <a:sym typeface="Rubik"/>
            </a:endParaRPr>
          </a:p>
          <a:p>
            <a:pPr marL="0" lvl="0" indent="0" algn="l" rtl="0">
              <a:spcBef>
                <a:spcPts val="0"/>
              </a:spcBef>
              <a:spcAft>
                <a:spcPts val="0"/>
              </a:spcAft>
              <a:buClr>
                <a:schemeClr val="dk1"/>
              </a:buClr>
              <a:buSzPts val="1400"/>
              <a:buFont typeface="Arial"/>
              <a:buNone/>
            </a:pPr>
            <a:r>
              <a:rPr lang="en" sz="1200">
                <a:solidFill>
                  <a:srgbClr val="000037"/>
                </a:solidFill>
                <a:latin typeface="Rubik"/>
                <a:ea typeface="Rubik"/>
                <a:cs typeface="Rubik"/>
                <a:sym typeface="Rubik"/>
              </a:rPr>
              <a:t>&amp; Parents.</a:t>
            </a:r>
            <a:endParaRPr/>
          </a:p>
        </p:txBody>
      </p:sp>
      <p:sp>
        <p:nvSpPr>
          <p:cNvPr id="324" name="Google Shape;324;p42"/>
          <p:cNvSpPr txBox="1"/>
          <p:nvPr/>
        </p:nvSpPr>
        <p:spPr>
          <a:xfrm>
            <a:off x="669350" y="1051000"/>
            <a:ext cx="5954400" cy="4947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500"/>
              <a:buFont typeface="Arial"/>
              <a:buNone/>
            </a:pPr>
            <a:r>
              <a:rPr lang="en" sz="1500">
                <a:solidFill>
                  <a:srgbClr val="FFFFFF"/>
                </a:solidFill>
                <a:latin typeface="Rubik"/>
                <a:ea typeface="Rubik"/>
                <a:cs typeface="Rubik"/>
                <a:sym typeface="Rubik"/>
              </a:rPr>
              <a:t>This is how we start to </a:t>
            </a:r>
            <a:r>
              <a:rPr lang="en" sz="1500" b="1">
                <a:solidFill>
                  <a:srgbClr val="FFFFFF"/>
                </a:solidFill>
                <a:latin typeface="Rubik"/>
                <a:ea typeface="Rubik"/>
                <a:cs typeface="Rubik"/>
                <a:sym typeface="Rubik"/>
              </a:rPr>
              <a:t>weave</a:t>
            </a:r>
            <a:r>
              <a:rPr lang="en" sz="1500">
                <a:solidFill>
                  <a:srgbClr val="FFFFFF"/>
                </a:solidFill>
                <a:latin typeface="Rubik"/>
                <a:ea typeface="Rubik"/>
                <a:cs typeface="Rubik"/>
                <a:sym typeface="Rubik"/>
              </a:rPr>
              <a:t> this work together.</a:t>
            </a:r>
            <a:endParaRPr sz="1500" b="0" i="0" u="none" strike="noStrike" cap="none">
              <a:solidFill>
                <a:srgbClr val="FFFFFF"/>
              </a:solidFill>
              <a:latin typeface="Rubik"/>
              <a:ea typeface="Rubik"/>
              <a:cs typeface="Rubik"/>
              <a:sym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3"/>
          <p:cNvSpPr txBox="1">
            <a:spLocks noGrp="1"/>
          </p:cNvSpPr>
          <p:nvPr>
            <p:ph type="title"/>
          </p:nvPr>
        </p:nvSpPr>
        <p:spPr>
          <a:xfrm>
            <a:off x="1479900" y="2094825"/>
            <a:ext cx="6184200" cy="18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sp>
        <p:nvSpPr>
          <p:cNvPr id="335" name="Google Shape;33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336" name="Google Shape;336;p44"/>
          <p:cNvSpPr txBox="1"/>
          <p:nvPr/>
        </p:nvSpPr>
        <p:spPr>
          <a:xfrm>
            <a:off x="668900" y="152500"/>
            <a:ext cx="7068300" cy="45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2500" b="1">
                <a:solidFill>
                  <a:srgbClr val="EA0029"/>
                </a:solidFill>
                <a:latin typeface="Rubik"/>
                <a:ea typeface="Rubik"/>
                <a:cs typeface="Rubik"/>
                <a:sym typeface="Rubik"/>
              </a:rPr>
              <a:t>BELOVED TEAM SUPPORTING THIS WORK</a:t>
            </a:r>
            <a:endParaRPr sz="2400" b="0" i="0" u="none" strike="noStrike" cap="none">
              <a:solidFill>
                <a:srgbClr val="EA0029"/>
              </a:solidFill>
              <a:latin typeface="Rubik"/>
              <a:ea typeface="Rubik"/>
              <a:cs typeface="Rubik"/>
              <a:sym typeface="Rubik"/>
            </a:endParaRPr>
          </a:p>
        </p:txBody>
      </p:sp>
      <p:sp>
        <p:nvSpPr>
          <p:cNvPr id="337" name="Google Shape;337;p44"/>
          <p:cNvSpPr txBox="1"/>
          <p:nvPr/>
        </p:nvSpPr>
        <p:spPr>
          <a:xfrm>
            <a:off x="1655853" y="2554675"/>
            <a:ext cx="1303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200"/>
              <a:buFont typeface="Arial"/>
              <a:buNone/>
            </a:pPr>
            <a:r>
              <a:rPr lang="en" sz="800" b="1">
                <a:solidFill>
                  <a:srgbClr val="000037"/>
                </a:solidFill>
                <a:latin typeface="Rubik"/>
                <a:ea typeface="Rubik"/>
                <a:cs typeface="Rubik"/>
                <a:sym typeface="Rubik"/>
              </a:rPr>
              <a:t>Lauren Young</a:t>
            </a:r>
            <a:endParaRPr sz="800" b="1">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700">
                <a:solidFill>
                  <a:srgbClr val="000037"/>
                </a:solidFill>
                <a:latin typeface="Rubik"/>
                <a:ea typeface="Rubik"/>
                <a:cs typeface="Rubik"/>
                <a:sym typeface="Rubik"/>
              </a:rPr>
              <a:t>Director, </a:t>
            </a:r>
            <a:endParaRPr sz="700">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700">
                <a:solidFill>
                  <a:srgbClr val="000037"/>
                </a:solidFill>
                <a:latin typeface="Rubik"/>
                <a:ea typeface="Rubik"/>
                <a:cs typeface="Rubik"/>
                <a:sym typeface="Rubik"/>
              </a:rPr>
              <a:t>Data &amp; Analysis</a:t>
            </a:r>
            <a:endParaRPr sz="700">
              <a:solidFill>
                <a:srgbClr val="000037"/>
              </a:solidFill>
              <a:latin typeface="Rubik"/>
              <a:ea typeface="Rubik"/>
              <a:cs typeface="Rubik"/>
              <a:sym typeface="Rubik"/>
            </a:endParaRPr>
          </a:p>
          <a:p>
            <a:pPr marL="0" lvl="0" indent="0" algn="l" rtl="0">
              <a:spcBef>
                <a:spcPts val="0"/>
              </a:spcBef>
              <a:spcAft>
                <a:spcPts val="0"/>
              </a:spcAft>
              <a:buClr>
                <a:schemeClr val="dk1"/>
              </a:buClr>
              <a:buSzPts val="1200"/>
              <a:buFont typeface="Arial"/>
              <a:buNone/>
            </a:pPr>
            <a:r>
              <a:rPr lang="en" sz="600">
                <a:solidFill>
                  <a:srgbClr val="000037"/>
                </a:solidFill>
                <a:latin typeface="Rubik Light"/>
                <a:ea typeface="Rubik Light"/>
                <a:cs typeface="Rubik Light"/>
                <a:sym typeface="Rubik Light"/>
              </a:rPr>
              <a:t>she, her, hers</a:t>
            </a:r>
            <a:endParaRPr sz="1000">
              <a:solidFill>
                <a:srgbClr val="000037"/>
              </a:solidFill>
              <a:latin typeface="Rubik Light"/>
              <a:ea typeface="Rubik Light"/>
              <a:cs typeface="Rubik Light"/>
              <a:sym typeface="Rubik Light"/>
            </a:endParaRPr>
          </a:p>
          <a:p>
            <a:pPr marL="0" marR="0" lvl="0" indent="0" algn="l" rtl="0">
              <a:lnSpc>
                <a:spcPct val="100000"/>
              </a:lnSpc>
              <a:spcBef>
                <a:spcPts val="0"/>
              </a:spcBef>
              <a:spcAft>
                <a:spcPts val="0"/>
              </a:spcAft>
              <a:buClr>
                <a:srgbClr val="000000"/>
              </a:buClr>
              <a:buSzPts val="1200"/>
              <a:buFont typeface="Arial"/>
              <a:buNone/>
            </a:pPr>
            <a:endParaRPr sz="800" b="1">
              <a:solidFill>
                <a:srgbClr val="000037"/>
              </a:solidFill>
              <a:latin typeface="Rubik"/>
              <a:ea typeface="Rubik"/>
              <a:cs typeface="Rubik"/>
              <a:sym typeface="Rubik"/>
            </a:endParaRPr>
          </a:p>
        </p:txBody>
      </p:sp>
      <p:sp>
        <p:nvSpPr>
          <p:cNvPr id="338" name="Google Shape;338;p44"/>
          <p:cNvSpPr txBox="1"/>
          <p:nvPr/>
        </p:nvSpPr>
        <p:spPr>
          <a:xfrm>
            <a:off x="3083125" y="2613575"/>
            <a:ext cx="154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BE202E"/>
              </a:buClr>
              <a:buSzPts val="2200"/>
              <a:buFont typeface="Arial"/>
              <a:buNone/>
            </a:pPr>
            <a:r>
              <a:rPr lang="en" sz="800" b="1">
                <a:solidFill>
                  <a:srgbClr val="000037"/>
                </a:solidFill>
                <a:latin typeface="Rubik"/>
                <a:ea typeface="Rubik"/>
                <a:cs typeface="Rubik"/>
                <a:sym typeface="Rubik"/>
              </a:rPr>
              <a:t>Cassandra Solis</a:t>
            </a:r>
            <a:endParaRPr sz="800" b="1">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700">
                <a:solidFill>
                  <a:srgbClr val="000037"/>
                </a:solidFill>
                <a:latin typeface="Rubik"/>
                <a:ea typeface="Rubik"/>
                <a:cs typeface="Rubik"/>
                <a:sym typeface="Rubik"/>
              </a:rPr>
              <a:t>Associate Director, Equity Tools &amp; Programming</a:t>
            </a:r>
            <a:endParaRPr sz="700">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600">
                <a:solidFill>
                  <a:srgbClr val="000037"/>
                </a:solidFill>
                <a:latin typeface="Rubik"/>
                <a:ea typeface="Rubik"/>
                <a:cs typeface="Rubik"/>
                <a:sym typeface="Rubik"/>
              </a:rPr>
              <a:t>she, her, hers</a:t>
            </a:r>
            <a:endParaRPr sz="800" b="1">
              <a:solidFill>
                <a:srgbClr val="000037"/>
              </a:solidFill>
              <a:latin typeface="Rubik"/>
              <a:ea typeface="Rubik"/>
              <a:cs typeface="Rubik"/>
              <a:sym typeface="Rubik"/>
            </a:endParaRPr>
          </a:p>
        </p:txBody>
      </p:sp>
      <p:sp>
        <p:nvSpPr>
          <p:cNvPr id="339" name="Google Shape;339;p44"/>
          <p:cNvSpPr txBox="1"/>
          <p:nvPr/>
        </p:nvSpPr>
        <p:spPr>
          <a:xfrm>
            <a:off x="4748900" y="2728425"/>
            <a:ext cx="130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BE202E"/>
              </a:buClr>
              <a:buSzPts val="1100"/>
              <a:buFont typeface="Arial"/>
              <a:buNone/>
            </a:pPr>
            <a:r>
              <a:rPr lang="en" sz="800" b="1">
                <a:solidFill>
                  <a:srgbClr val="000037"/>
                </a:solidFill>
                <a:latin typeface="Rubik"/>
                <a:ea typeface="Rubik"/>
                <a:cs typeface="Rubik"/>
                <a:sym typeface="Rubik"/>
              </a:rPr>
              <a:t>Nikki Williams Rucker</a:t>
            </a:r>
            <a:endParaRPr sz="800" b="1">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700">
                <a:solidFill>
                  <a:srgbClr val="000037"/>
                </a:solidFill>
                <a:latin typeface="Rubik"/>
                <a:ea typeface="Rubik"/>
                <a:cs typeface="Rubik"/>
                <a:sym typeface="Rubik"/>
              </a:rPr>
              <a:t>Associate Director, </a:t>
            </a:r>
            <a:endParaRPr sz="700">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700">
                <a:solidFill>
                  <a:srgbClr val="000037"/>
                </a:solidFill>
                <a:latin typeface="Rubik"/>
                <a:ea typeface="Rubik"/>
                <a:cs typeface="Rubik"/>
                <a:sym typeface="Rubik"/>
              </a:rPr>
              <a:t>Equity in Schools</a:t>
            </a:r>
            <a:endParaRPr sz="700">
              <a:solidFill>
                <a:srgbClr val="000037"/>
              </a:solidFill>
              <a:latin typeface="Rubik"/>
              <a:ea typeface="Rubik"/>
              <a:cs typeface="Rubik"/>
              <a:sym typeface="Rubik"/>
            </a:endParaRPr>
          </a:p>
          <a:p>
            <a:pPr marL="0" lvl="0" indent="0" algn="l" rtl="0">
              <a:spcBef>
                <a:spcPts val="0"/>
              </a:spcBef>
              <a:spcAft>
                <a:spcPts val="0"/>
              </a:spcAft>
              <a:buClr>
                <a:srgbClr val="BE202E"/>
              </a:buClr>
              <a:buSzPts val="1100"/>
              <a:buFont typeface="Arial"/>
              <a:buNone/>
            </a:pPr>
            <a:r>
              <a:rPr lang="en" sz="600">
                <a:solidFill>
                  <a:srgbClr val="000037"/>
                </a:solidFill>
                <a:latin typeface="Rubik"/>
                <a:ea typeface="Rubik"/>
                <a:cs typeface="Rubik"/>
                <a:sym typeface="Rubik"/>
              </a:rPr>
              <a:t>she, her, hers</a:t>
            </a:r>
            <a:endParaRPr sz="800" b="1">
              <a:solidFill>
                <a:srgbClr val="000037"/>
              </a:solidFill>
              <a:latin typeface="Rubik"/>
              <a:ea typeface="Rubik"/>
              <a:cs typeface="Rubik"/>
              <a:sym typeface="Rubik"/>
            </a:endParaRPr>
          </a:p>
        </p:txBody>
      </p:sp>
      <p:pic>
        <p:nvPicPr>
          <p:cNvPr id="340" name="Google Shape;340;p44"/>
          <p:cNvPicPr preferRelativeResize="0"/>
          <p:nvPr/>
        </p:nvPicPr>
        <p:blipFill>
          <a:blip r:embed="rId3">
            <a:alphaModFix/>
          </a:blip>
          <a:stretch>
            <a:fillRect/>
          </a:stretch>
        </p:blipFill>
        <p:spPr>
          <a:xfrm>
            <a:off x="8572306" y="183316"/>
            <a:ext cx="349001" cy="416598"/>
          </a:xfrm>
          <a:prstGeom prst="rect">
            <a:avLst/>
          </a:prstGeom>
          <a:noFill/>
          <a:ln>
            <a:noFill/>
          </a:ln>
        </p:spPr>
      </p:pic>
      <p:sp>
        <p:nvSpPr>
          <p:cNvPr id="341" name="Google Shape;341;p4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pic>
        <p:nvPicPr>
          <p:cNvPr id="342" name="Google Shape;342;p44"/>
          <p:cNvPicPr preferRelativeResize="0"/>
          <p:nvPr/>
        </p:nvPicPr>
        <p:blipFill rotWithShape="1">
          <a:blip r:embed="rId4">
            <a:alphaModFix/>
          </a:blip>
          <a:srcRect l="16658" r="16652"/>
          <a:stretch/>
        </p:blipFill>
        <p:spPr>
          <a:xfrm>
            <a:off x="1524000" y="1293850"/>
            <a:ext cx="1303800" cy="1303800"/>
          </a:xfrm>
          <a:prstGeom prst="roundRect">
            <a:avLst>
              <a:gd name="adj" fmla="val 15618"/>
            </a:avLst>
          </a:prstGeom>
          <a:noFill/>
          <a:ln>
            <a:noFill/>
          </a:ln>
        </p:spPr>
      </p:pic>
      <p:pic>
        <p:nvPicPr>
          <p:cNvPr id="343" name="Google Shape;343;p44"/>
          <p:cNvPicPr preferRelativeResize="0"/>
          <p:nvPr/>
        </p:nvPicPr>
        <p:blipFill rotWithShape="1">
          <a:blip r:embed="rId5">
            <a:alphaModFix/>
          </a:blip>
          <a:srcRect t="12502" b="12495"/>
          <a:stretch/>
        </p:blipFill>
        <p:spPr>
          <a:xfrm>
            <a:off x="3052675" y="1309475"/>
            <a:ext cx="1303800" cy="1304100"/>
          </a:xfrm>
          <a:prstGeom prst="roundRect">
            <a:avLst>
              <a:gd name="adj" fmla="val 15618"/>
            </a:avLst>
          </a:prstGeom>
          <a:noFill/>
          <a:ln>
            <a:noFill/>
          </a:ln>
        </p:spPr>
      </p:pic>
      <p:pic>
        <p:nvPicPr>
          <p:cNvPr id="344" name="Google Shape;344;p44"/>
          <p:cNvPicPr preferRelativeResize="0"/>
          <p:nvPr/>
        </p:nvPicPr>
        <p:blipFill>
          <a:blip r:embed="rId6">
            <a:alphaModFix/>
          </a:blip>
          <a:stretch>
            <a:fillRect/>
          </a:stretch>
        </p:blipFill>
        <p:spPr>
          <a:xfrm>
            <a:off x="4822151" y="1311313"/>
            <a:ext cx="1040100" cy="1300500"/>
          </a:xfrm>
          <a:prstGeom prst="roundRect">
            <a:avLst>
              <a:gd name="adj" fmla="val 16667"/>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1479900" y="1702525"/>
            <a:ext cx="6184200" cy="18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PROJECT COMPONENTS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Equity Audit &amp; Equity Lens Map Overview</a:t>
            </a:r>
            <a:endParaRPr/>
          </a:p>
        </p:txBody>
      </p:sp>
      <p:sp>
        <p:nvSpPr>
          <p:cNvPr id="355" name="Google Shape;355;p46"/>
          <p:cNvSpPr txBox="1">
            <a:spLocks noGrp="1"/>
          </p:cNvSpPr>
          <p:nvPr>
            <p:ph type="body" idx="1"/>
          </p:nvPr>
        </p:nvSpPr>
        <p:spPr>
          <a:xfrm>
            <a:off x="3498425" y="1953225"/>
            <a:ext cx="5812200" cy="177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Equity Audit</a:t>
            </a:r>
            <a:endParaRPr b="1"/>
          </a:p>
          <a:p>
            <a:pPr marL="457200" lvl="0" indent="-317500" algn="l" rtl="0">
              <a:lnSpc>
                <a:spcPct val="100000"/>
              </a:lnSpc>
              <a:spcBef>
                <a:spcPts val="0"/>
              </a:spcBef>
              <a:spcAft>
                <a:spcPts val="0"/>
              </a:spcAft>
              <a:buSzPts val="1400"/>
              <a:buChar char="●"/>
            </a:pPr>
            <a:r>
              <a:rPr lang="en" sz="1400"/>
              <a:t>Beloved Community’s Equity Audit is an online tool that aids organizations (both K-12 and universities), in assessing their institutional practices. This tool explores hundreds of indicators that assess the current state of an organization or institution’s stakeholders, community partners, board members, employment, hiring practices and more</a:t>
            </a:r>
            <a:br>
              <a:rPr lang="en" sz="1400"/>
            </a:br>
            <a:endParaRPr sz="1400"/>
          </a:p>
          <a:p>
            <a:pPr marL="0" lvl="0" indent="0" algn="l" rtl="0">
              <a:lnSpc>
                <a:spcPct val="100000"/>
              </a:lnSpc>
              <a:spcBef>
                <a:spcPts val="0"/>
              </a:spcBef>
              <a:spcAft>
                <a:spcPts val="0"/>
              </a:spcAft>
              <a:buNone/>
            </a:pPr>
            <a:r>
              <a:rPr lang="en" sz="1400" b="1"/>
              <a:t>Equity Lens Map</a:t>
            </a:r>
            <a:endParaRPr sz="1400" b="1"/>
          </a:p>
          <a:p>
            <a:pPr marL="457200" lvl="0" indent="-317500" algn="l" rtl="0">
              <a:lnSpc>
                <a:spcPct val="100000"/>
              </a:lnSpc>
              <a:spcBef>
                <a:spcPts val="0"/>
              </a:spcBef>
              <a:spcAft>
                <a:spcPts val="0"/>
              </a:spcAft>
              <a:buSzPts val="1400"/>
              <a:buChar char="●"/>
            </a:pPr>
            <a:r>
              <a:rPr lang="en" sz="1400"/>
              <a:t>The Equity Lens Map  is an individual assessment that is  intended to illuminate for organizational leaders the differentiated learning experiences necessary for individuals within the organization to advance equity in the workplace.</a:t>
            </a:r>
            <a:endParaRPr sz="1400"/>
          </a:p>
        </p:txBody>
      </p:sp>
      <p:pic>
        <p:nvPicPr>
          <p:cNvPr id="356" name="Google Shape;356;p46"/>
          <p:cNvPicPr preferRelativeResize="0"/>
          <p:nvPr/>
        </p:nvPicPr>
        <p:blipFill rotWithShape="1">
          <a:blip r:embed="rId3">
            <a:alphaModFix/>
          </a:blip>
          <a:srcRect t="12502" b="12495"/>
          <a:stretch/>
        </p:blipFill>
        <p:spPr>
          <a:xfrm>
            <a:off x="1141485" y="2277359"/>
            <a:ext cx="1770900" cy="1770900"/>
          </a:xfrm>
          <a:prstGeom prst="roundRect">
            <a:avLst>
              <a:gd name="adj" fmla="val 15618"/>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title"/>
          </p:nvPr>
        </p:nvSpPr>
        <p:spPr>
          <a:xfrm>
            <a:off x="669350" y="324506"/>
            <a:ext cx="5291700" cy="5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EQUITY AUDIT FOUNDATION</a:t>
            </a:r>
            <a:endParaRPr/>
          </a:p>
        </p:txBody>
      </p:sp>
      <p:pic>
        <p:nvPicPr>
          <p:cNvPr id="362" name="Google Shape;362;p47"/>
          <p:cNvPicPr preferRelativeResize="0"/>
          <p:nvPr/>
        </p:nvPicPr>
        <p:blipFill rotWithShape="1">
          <a:blip r:embed="rId3">
            <a:alphaModFix/>
          </a:blip>
          <a:srcRect t="18026"/>
          <a:stretch/>
        </p:blipFill>
        <p:spPr>
          <a:xfrm>
            <a:off x="112838" y="1630385"/>
            <a:ext cx="8918323" cy="33448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p:nvPr/>
        </p:nvSpPr>
        <p:spPr>
          <a:xfrm>
            <a:off x="6664525" y="2250725"/>
            <a:ext cx="1400400" cy="468300"/>
          </a:xfrm>
          <a:prstGeom prst="flowChartAlternateProcess">
            <a:avLst/>
          </a:prstGeom>
          <a:solidFill>
            <a:srgbClr val="EA002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8"/>
          <p:cNvSpPr/>
          <p:nvPr/>
        </p:nvSpPr>
        <p:spPr>
          <a:xfrm>
            <a:off x="6664525" y="2804050"/>
            <a:ext cx="1400400" cy="468300"/>
          </a:xfrm>
          <a:prstGeom prst="flowChartAlternateProcess">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
        <p:nvSpPr>
          <p:cNvPr id="370" name="Google Shape;370;p48"/>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EQUITY LENS MAP DOMAINS</a:t>
            </a:r>
            <a:endParaRPr/>
          </a:p>
        </p:txBody>
      </p:sp>
      <p:sp>
        <p:nvSpPr>
          <p:cNvPr id="371" name="Google Shape;371;p48"/>
          <p:cNvSpPr txBox="1"/>
          <p:nvPr/>
        </p:nvSpPr>
        <p:spPr>
          <a:xfrm>
            <a:off x="6463950" y="2284775"/>
            <a:ext cx="185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ubik"/>
                <a:ea typeface="Rubik"/>
                <a:cs typeface="Rubik"/>
                <a:sym typeface="Rubik"/>
              </a:rPr>
              <a:t>High</a:t>
            </a:r>
            <a:endParaRPr>
              <a:solidFill>
                <a:schemeClr val="lt1"/>
              </a:solidFill>
              <a:latin typeface="Rubik"/>
              <a:ea typeface="Rubik"/>
              <a:cs typeface="Rubik"/>
              <a:sym typeface="Rubik"/>
            </a:endParaRPr>
          </a:p>
        </p:txBody>
      </p:sp>
      <p:sp>
        <p:nvSpPr>
          <p:cNvPr id="372" name="Google Shape;372;p48"/>
          <p:cNvSpPr txBox="1"/>
          <p:nvPr/>
        </p:nvSpPr>
        <p:spPr>
          <a:xfrm>
            <a:off x="6387750" y="3747150"/>
            <a:ext cx="185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FFFF"/>
                </a:solidFill>
                <a:latin typeface="Josefin Sans"/>
                <a:ea typeface="Josefin Sans"/>
                <a:cs typeface="Josefin Sans"/>
                <a:sym typeface="Josefin Sans"/>
              </a:rPr>
              <a:t>Developing</a:t>
            </a:r>
            <a:endParaRPr b="1">
              <a:solidFill>
                <a:srgbClr val="FFFFFF"/>
              </a:solidFill>
              <a:latin typeface="Josefin Sans"/>
              <a:ea typeface="Josefin Sans"/>
              <a:cs typeface="Josefin Sans"/>
              <a:sym typeface="Josefin Sans"/>
            </a:endParaRPr>
          </a:p>
        </p:txBody>
      </p:sp>
      <p:pic>
        <p:nvPicPr>
          <p:cNvPr id="373" name="Google Shape;373;p48"/>
          <p:cNvPicPr preferRelativeResize="0"/>
          <p:nvPr/>
        </p:nvPicPr>
        <p:blipFill>
          <a:blip r:embed="rId3">
            <a:alphaModFix/>
          </a:blip>
          <a:stretch>
            <a:fillRect/>
          </a:stretch>
        </p:blipFill>
        <p:spPr>
          <a:xfrm>
            <a:off x="1761675" y="-169800"/>
            <a:ext cx="4492600" cy="6631650"/>
          </a:xfrm>
          <a:prstGeom prst="rect">
            <a:avLst/>
          </a:prstGeom>
          <a:noFill/>
          <a:ln>
            <a:noFill/>
          </a:ln>
        </p:spPr>
      </p:pic>
      <p:sp>
        <p:nvSpPr>
          <p:cNvPr id="374" name="Google Shape;374;p48"/>
          <p:cNvSpPr/>
          <p:nvPr/>
        </p:nvSpPr>
        <p:spPr>
          <a:xfrm>
            <a:off x="6664525" y="3357375"/>
            <a:ext cx="1400400" cy="468300"/>
          </a:xfrm>
          <a:prstGeom prst="flowChartAlternateProcess">
            <a:avLst/>
          </a:prstGeom>
          <a:solidFill>
            <a:srgbClr val="00002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8"/>
          <p:cNvSpPr txBox="1"/>
          <p:nvPr/>
        </p:nvSpPr>
        <p:spPr>
          <a:xfrm>
            <a:off x="6387750" y="2804050"/>
            <a:ext cx="185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ubik"/>
                <a:ea typeface="Rubik"/>
                <a:cs typeface="Rubik"/>
                <a:sym typeface="Rubik"/>
              </a:rPr>
              <a:t>Mid</a:t>
            </a:r>
            <a:endParaRPr>
              <a:solidFill>
                <a:srgbClr val="FFFFFF"/>
              </a:solidFill>
              <a:latin typeface="Rubik"/>
              <a:ea typeface="Rubik"/>
              <a:cs typeface="Rubik"/>
              <a:sym typeface="Rubik"/>
            </a:endParaRPr>
          </a:p>
        </p:txBody>
      </p:sp>
      <p:sp>
        <p:nvSpPr>
          <p:cNvPr id="376" name="Google Shape;376;p48"/>
          <p:cNvSpPr txBox="1"/>
          <p:nvPr/>
        </p:nvSpPr>
        <p:spPr>
          <a:xfrm>
            <a:off x="6497700" y="3391425"/>
            <a:ext cx="185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ubik"/>
                <a:ea typeface="Rubik"/>
                <a:cs typeface="Rubik"/>
                <a:sym typeface="Rubik"/>
              </a:rPr>
              <a:t>Developing</a:t>
            </a:r>
            <a:endParaRPr>
              <a:solidFill>
                <a:srgbClr val="FFFFFF"/>
              </a:solidFill>
              <a:latin typeface="Rubik"/>
              <a:ea typeface="Rubik"/>
              <a:cs typeface="Rubik"/>
              <a:sym typeface="Rubi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&amp; SCOPE:</a:t>
            </a:r>
            <a:endParaRPr/>
          </a:p>
          <a:p>
            <a:pPr marL="0" lvl="0" indent="0" algn="l" rtl="0">
              <a:spcBef>
                <a:spcPts val="0"/>
              </a:spcBef>
              <a:spcAft>
                <a:spcPts val="0"/>
              </a:spcAft>
              <a:buNone/>
            </a:pPr>
            <a:endParaRPr/>
          </a:p>
        </p:txBody>
      </p:sp>
      <p:graphicFrame>
        <p:nvGraphicFramePr>
          <p:cNvPr id="382" name="Google Shape;382;p49"/>
          <p:cNvGraphicFramePr/>
          <p:nvPr/>
        </p:nvGraphicFramePr>
        <p:xfrm>
          <a:off x="3465225" y="1979775"/>
          <a:ext cx="3000000" cy="3000000"/>
        </p:xfrm>
        <a:graphic>
          <a:graphicData uri="http://schemas.openxmlformats.org/drawingml/2006/table">
            <a:tbl>
              <a:tblPr>
                <a:noFill/>
                <a:tableStyleId>{727E5933-F6B1-4A34-AED1-473CD8984B7C}</a:tableStyleId>
              </a:tblPr>
              <a:tblGrid>
                <a:gridCol w="2567925">
                  <a:extLst>
                    <a:ext uri="{9D8B030D-6E8A-4147-A177-3AD203B41FA5}">
                      <a16:colId xmlns:a16="http://schemas.microsoft.com/office/drawing/2014/main" val="20000"/>
                    </a:ext>
                  </a:extLst>
                </a:gridCol>
                <a:gridCol w="2567925">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solidFill>
                            <a:srgbClr val="000035"/>
                          </a:solidFill>
                          <a:latin typeface="Rubik"/>
                          <a:ea typeface="Rubik"/>
                          <a:cs typeface="Rubik"/>
                          <a:sym typeface="Rubik"/>
                        </a:rPr>
                        <a:t>Activity</a:t>
                      </a:r>
                      <a:endParaRPr b="1">
                        <a:solidFill>
                          <a:srgbClr val="000035"/>
                        </a:solidFill>
                        <a:latin typeface="Rubik"/>
                        <a:ea typeface="Rubik"/>
                        <a:cs typeface="Rubik"/>
                        <a:sym typeface="Rubik"/>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solidFill>
                            <a:srgbClr val="000035"/>
                          </a:solidFill>
                          <a:latin typeface="Rubik"/>
                          <a:ea typeface="Rubik"/>
                          <a:cs typeface="Rubik"/>
                          <a:sym typeface="Rubik"/>
                        </a:rPr>
                        <a:t>Month for Completion </a:t>
                      </a:r>
                      <a:endParaRPr b="1">
                        <a:solidFill>
                          <a:srgbClr val="000035"/>
                        </a:solidFill>
                        <a:latin typeface="Rubik"/>
                        <a:ea typeface="Rubik"/>
                        <a:cs typeface="Rubik"/>
                        <a:sym typeface="Rubik"/>
                      </a:endParaRPr>
                    </a:p>
                  </a:txBody>
                  <a:tcPr marL="91425" marR="91425" marT="91425" marB="91425">
                    <a:solidFill>
                      <a:schemeClr val="lt1"/>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solidFill>
                            <a:srgbClr val="000035"/>
                          </a:solidFill>
                          <a:latin typeface="Rubik"/>
                          <a:ea typeface="Rubik"/>
                          <a:cs typeface="Rubik"/>
                          <a:sym typeface="Rubik"/>
                        </a:rPr>
                        <a:t>Kick Off session</a:t>
                      </a:r>
                      <a:endParaRPr>
                        <a:solidFill>
                          <a:srgbClr val="000035"/>
                        </a:solidFill>
                        <a:latin typeface="Rubik"/>
                        <a:ea typeface="Rubik"/>
                        <a:cs typeface="Rubik"/>
                        <a:sym typeface="Rubik"/>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00035"/>
                          </a:solidFill>
                          <a:latin typeface="Rubik"/>
                          <a:ea typeface="Rubik"/>
                          <a:cs typeface="Rubik"/>
                          <a:sym typeface="Rubik"/>
                        </a:rPr>
                        <a:t>October 19th</a:t>
                      </a:r>
                      <a:endParaRPr>
                        <a:solidFill>
                          <a:srgbClr val="000035"/>
                        </a:solidFill>
                        <a:latin typeface="Rubik"/>
                        <a:ea typeface="Rubik"/>
                        <a:cs typeface="Rubik"/>
                        <a:sym typeface="Rubik"/>
                      </a:endParaRPr>
                    </a:p>
                  </a:txBody>
                  <a:tcPr marL="91425" marR="91425" marT="91425" marB="91425">
                    <a:solidFill>
                      <a:schemeClr val="lt1"/>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rgbClr val="000035"/>
                          </a:solidFill>
                          <a:latin typeface="Rubik"/>
                          <a:ea typeface="Rubik"/>
                          <a:cs typeface="Rubik"/>
                          <a:sym typeface="Rubik"/>
                        </a:rPr>
                        <a:t>Equity Audit &amp; Equity Lens Map Prep Session (W/EA Group)</a:t>
                      </a:r>
                      <a:endParaRPr>
                        <a:solidFill>
                          <a:srgbClr val="000035"/>
                        </a:solidFill>
                        <a:latin typeface="Rubik"/>
                        <a:ea typeface="Rubik"/>
                        <a:cs typeface="Rubik"/>
                        <a:sym typeface="Rubik"/>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00035"/>
                          </a:solidFill>
                          <a:latin typeface="Rubik"/>
                          <a:ea typeface="Rubik"/>
                          <a:cs typeface="Rubik"/>
                          <a:sym typeface="Rubik"/>
                        </a:rPr>
                        <a:t>November</a:t>
                      </a:r>
                      <a:endParaRPr>
                        <a:solidFill>
                          <a:srgbClr val="000035"/>
                        </a:solidFill>
                        <a:latin typeface="Rubik"/>
                        <a:ea typeface="Rubik"/>
                        <a:cs typeface="Rubik"/>
                        <a:sym typeface="Rubik"/>
                      </a:endParaRPr>
                    </a:p>
                  </a:txBody>
                  <a:tcPr marL="91425" marR="91425" marT="91425" marB="91425">
                    <a:solidFill>
                      <a:schemeClr val="lt1"/>
                    </a:solidFill>
                  </a:tcPr>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
                          <a:solidFill>
                            <a:srgbClr val="000035"/>
                          </a:solidFill>
                          <a:latin typeface="Rubik"/>
                          <a:ea typeface="Rubik"/>
                          <a:cs typeface="Rubik"/>
                          <a:sym typeface="Rubik"/>
                        </a:rPr>
                        <a:t>4 hour Thought Partnership Sessions</a:t>
                      </a:r>
                      <a:endParaRPr>
                        <a:solidFill>
                          <a:srgbClr val="000035"/>
                        </a:solidFill>
                        <a:latin typeface="Rubik"/>
                        <a:ea typeface="Rubik"/>
                        <a:cs typeface="Rubik"/>
                        <a:sym typeface="Rubik"/>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00035"/>
                          </a:solidFill>
                          <a:latin typeface="Rubik"/>
                          <a:ea typeface="Rubik"/>
                          <a:cs typeface="Rubik"/>
                          <a:sym typeface="Rubik"/>
                        </a:rPr>
                        <a:t>November/December</a:t>
                      </a:r>
                      <a:endParaRPr>
                        <a:solidFill>
                          <a:srgbClr val="000035"/>
                        </a:solidFill>
                        <a:latin typeface="Rubik"/>
                        <a:ea typeface="Rubik"/>
                        <a:cs typeface="Rubik"/>
                        <a:sym typeface="Rubik"/>
                      </a:endParaRPr>
                    </a:p>
                  </a:txBody>
                  <a:tcPr marL="91425" marR="91425" marT="91425" marB="91425">
                    <a:solidFill>
                      <a:schemeClr val="lt1"/>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Clr>
                          <a:schemeClr val="dk1"/>
                        </a:buClr>
                        <a:buSzPts val="1100"/>
                        <a:buFont typeface="Arial"/>
                        <a:buNone/>
                      </a:pPr>
                      <a:r>
                        <a:rPr lang="en">
                          <a:solidFill>
                            <a:srgbClr val="000035"/>
                          </a:solidFill>
                          <a:latin typeface="Rubik"/>
                          <a:ea typeface="Rubik"/>
                          <a:cs typeface="Rubik"/>
                          <a:sym typeface="Rubik"/>
                        </a:rPr>
                        <a:t>EA &amp; ELM Debrief</a:t>
                      </a:r>
                      <a:endParaRPr>
                        <a:solidFill>
                          <a:srgbClr val="000035"/>
                        </a:solidFill>
                        <a:latin typeface="Rubik"/>
                        <a:ea typeface="Rubik"/>
                        <a:cs typeface="Rubik"/>
                        <a:sym typeface="Rubik"/>
                      </a:endParaRPr>
                    </a:p>
                    <a:p>
                      <a:pPr marL="0" lvl="0" indent="0" algn="l" rtl="0">
                        <a:spcBef>
                          <a:spcPts val="0"/>
                        </a:spcBef>
                        <a:spcAft>
                          <a:spcPts val="0"/>
                        </a:spcAft>
                        <a:buNone/>
                      </a:pPr>
                      <a:endParaRPr>
                        <a:solidFill>
                          <a:srgbClr val="000035"/>
                        </a:solidFill>
                        <a:latin typeface="Rubik"/>
                        <a:ea typeface="Rubik"/>
                        <a:cs typeface="Rubik"/>
                        <a:sym typeface="Rubik"/>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00035"/>
                          </a:solidFill>
                          <a:latin typeface="Rubik"/>
                          <a:ea typeface="Rubik"/>
                          <a:cs typeface="Rubik"/>
                          <a:sym typeface="Rubik"/>
                        </a:rPr>
                        <a:t>Schedule in Awa</a:t>
                      </a:r>
                      <a:endParaRPr>
                        <a:solidFill>
                          <a:srgbClr val="000035"/>
                        </a:solidFill>
                        <a:latin typeface="Rubik"/>
                        <a:ea typeface="Rubik"/>
                        <a:cs typeface="Rubik"/>
                        <a:sym typeface="Rubik"/>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
        <p:nvSpPr>
          <p:cNvPr id="383" name="Google Shape;383;p49"/>
          <p:cNvSpPr txBox="1"/>
          <p:nvPr/>
        </p:nvSpPr>
        <p:spPr>
          <a:xfrm>
            <a:off x="294225" y="1841625"/>
            <a:ext cx="3171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latin typeface="Rubik"/>
              <a:ea typeface="Rubik"/>
              <a:cs typeface="Rubik"/>
              <a:sym typeface="Rubik"/>
            </a:endParaRPr>
          </a:p>
        </p:txBody>
      </p:sp>
      <p:pic>
        <p:nvPicPr>
          <p:cNvPr id="384" name="Google Shape;384;p49"/>
          <p:cNvPicPr preferRelativeResize="0"/>
          <p:nvPr/>
        </p:nvPicPr>
        <p:blipFill>
          <a:blip r:embed="rId3">
            <a:alphaModFix/>
          </a:blip>
          <a:stretch>
            <a:fillRect/>
          </a:stretch>
        </p:blipFill>
        <p:spPr>
          <a:xfrm>
            <a:off x="669349" y="2375983"/>
            <a:ext cx="1237325" cy="1547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220" name="Google Shape;220;p32"/>
          <p:cNvSpPr txBox="1">
            <a:spLocks noGrp="1"/>
          </p:cNvSpPr>
          <p:nvPr>
            <p:ph type="body" idx="1"/>
          </p:nvPr>
        </p:nvSpPr>
        <p:spPr>
          <a:xfrm>
            <a:off x="665575" y="2145200"/>
            <a:ext cx="5483400" cy="2406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a:t>Warm Welcome </a:t>
            </a:r>
            <a:endParaRPr/>
          </a:p>
          <a:p>
            <a:pPr marL="457200" lvl="0" indent="-323850" algn="l" rtl="0">
              <a:spcBef>
                <a:spcPts val="0"/>
              </a:spcBef>
              <a:spcAft>
                <a:spcPts val="0"/>
              </a:spcAft>
              <a:buSzPts val="1500"/>
              <a:buChar char="●"/>
            </a:pPr>
            <a:r>
              <a:rPr lang="en"/>
              <a:t>Scope of the Project</a:t>
            </a:r>
            <a:endParaRPr/>
          </a:p>
          <a:p>
            <a:pPr marL="914400" lvl="1" indent="-323850" algn="l" rtl="0">
              <a:spcBef>
                <a:spcPts val="0"/>
              </a:spcBef>
              <a:spcAft>
                <a:spcPts val="0"/>
              </a:spcAft>
              <a:buSzPts val="1500"/>
              <a:buChar char="○"/>
            </a:pPr>
            <a:r>
              <a:rPr lang="en"/>
              <a:t>Overview </a:t>
            </a:r>
            <a:endParaRPr/>
          </a:p>
          <a:p>
            <a:pPr marL="914400" lvl="1" indent="-323850" algn="l" rtl="0">
              <a:spcBef>
                <a:spcPts val="0"/>
              </a:spcBef>
              <a:spcAft>
                <a:spcPts val="0"/>
              </a:spcAft>
              <a:buSzPts val="1500"/>
              <a:buChar char="○"/>
            </a:pPr>
            <a:r>
              <a:rPr lang="en"/>
              <a:t>Timeline Adjustment</a:t>
            </a:r>
            <a:endParaRPr/>
          </a:p>
          <a:p>
            <a:pPr marL="457200" lvl="0" indent="-323850" algn="l" rtl="0">
              <a:spcBef>
                <a:spcPts val="0"/>
              </a:spcBef>
              <a:spcAft>
                <a:spcPts val="0"/>
              </a:spcAft>
              <a:buSzPts val="1500"/>
              <a:buChar char="●"/>
            </a:pPr>
            <a:r>
              <a:rPr lang="en"/>
              <a:t>Next Steps</a:t>
            </a:r>
            <a:endParaRPr/>
          </a:p>
          <a:p>
            <a:pPr marL="457200" lvl="0" indent="-323850" algn="l" rtl="0">
              <a:spcBef>
                <a:spcPts val="0"/>
              </a:spcBef>
              <a:spcAft>
                <a:spcPts val="0"/>
              </a:spcAft>
              <a:buSzPts val="1500"/>
              <a:buChar char="●"/>
            </a:pPr>
            <a:r>
              <a:rPr lang="en"/>
              <a:t>Questions (Feel free to ask along the way!)</a:t>
            </a:r>
            <a:endParaRPr/>
          </a:p>
          <a:p>
            <a:pPr marL="91440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&amp; SCOPE:</a:t>
            </a:r>
            <a:endParaRPr/>
          </a:p>
          <a:p>
            <a:pPr marL="0" lvl="0" indent="0" algn="l" rtl="0">
              <a:spcBef>
                <a:spcPts val="0"/>
              </a:spcBef>
              <a:spcAft>
                <a:spcPts val="0"/>
              </a:spcAft>
              <a:buNone/>
            </a:pPr>
            <a:r>
              <a:rPr lang="en"/>
              <a:t>PART 3-EQUITY POLICY REVIEW</a:t>
            </a:r>
            <a:endParaRPr/>
          </a:p>
        </p:txBody>
      </p:sp>
      <p:sp>
        <p:nvSpPr>
          <p:cNvPr id="390" name="Google Shape;390;p50"/>
          <p:cNvSpPr txBox="1">
            <a:spLocks noGrp="1"/>
          </p:cNvSpPr>
          <p:nvPr>
            <p:ph type="body" idx="1"/>
          </p:nvPr>
        </p:nvSpPr>
        <p:spPr>
          <a:xfrm>
            <a:off x="347000" y="1850875"/>
            <a:ext cx="3759300" cy="2406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a:t>Meeting to identify which policies need review</a:t>
            </a:r>
            <a:endParaRPr/>
          </a:p>
          <a:p>
            <a:pPr marL="457200" lvl="0" indent="-323850" algn="l" rtl="0">
              <a:lnSpc>
                <a:spcPct val="100000"/>
              </a:lnSpc>
              <a:spcBef>
                <a:spcPts val="0"/>
              </a:spcBef>
              <a:spcAft>
                <a:spcPts val="0"/>
              </a:spcAft>
              <a:buSzPts val="1500"/>
              <a:buChar char="●"/>
            </a:pPr>
            <a:r>
              <a:rPr lang="en" b="1"/>
              <a:t>Detailed Review</a:t>
            </a:r>
            <a:r>
              <a:rPr lang="en"/>
              <a:t>: trends, gaps, misalignment </a:t>
            </a:r>
            <a:endParaRPr/>
          </a:p>
          <a:p>
            <a:pPr marL="457200" lvl="0" indent="-323850" algn="l" rtl="0">
              <a:lnSpc>
                <a:spcPct val="100000"/>
              </a:lnSpc>
              <a:spcBef>
                <a:spcPts val="0"/>
              </a:spcBef>
              <a:spcAft>
                <a:spcPts val="0"/>
              </a:spcAft>
              <a:buSzPts val="1500"/>
              <a:buChar char="●"/>
            </a:pPr>
            <a:r>
              <a:rPr lang="en" b="1"/>
              <a:t>Insights Report</a:t>
            </a:r>
            <a:r>
              <a:rPr lang="en"/>
              <a:t>: produced with unique information + by triangulating data from the equity tools and focus groups</a:t>
            </a:r>
            <a:endParaRPr/>
          </a:p>
        </p:txBody>
      </p:sp>
      <p:graphicFrame>
        <p:nvGraphicFramePr>
          <p:cNvPr id="391" name="Google Shape;391;p50"/>
          <p:cNvGraphicFramePr/>
          <p:nvPr/>
        </p:nvGraphicFramePr>
        <p:xfrm>
          <a:off x="4272350" y="1834875"/>
          <a:ext cx="3000000" cy="3000000"/>
        </p:xfrm>
        <a:graphic>
          <a:graphicData uri="http://schemas.openxmlformats.org/drawingml/2006/table">
            <a:tbl>
              <a:tblPr>
                <a:noFill/>
                <a:tableStyleId>{727E5933-F6B1-4A34-AED1-473CD8984B7C}</a:tableStyleId>
              </a:tblPr>
              <a:tblGrid>
                <a:gridCol w="2264525">
                  <a:extLst>
                    <a:ext uri="{9D8B030D-6E8A-4147-A177-3AD203B41FA5}">
                      <a16:colId xmlns:a16="http://schemas.microsoft.com/office/drawing/2014/main" val="20000"/>
                    </a:ext>
                  </a:extLst>
                </a:gridCol>
                <a:gridCol w="2264525">
                  <a:extLst>
                    <a:ext uri="{9D8B030D-6E8A-4147-A177-3AD203B41FA5}">
                      <a16:colId xmlns:a16="http://schemas.microsoft.com/office/drawing/2014/main" val="20001"/>
                    </a:ext>
                  </a:extLst>
                </a:gridCol>
              </a:tblGrid>
              <a:tr h="609575">
                <a:tc>
                  <a:txBody>
                    <a:bodyPr/>
                    <a:lstStyle/>
                    <a:p>
                      <a:pPr marL="0" lvl="0" indent="0" algn="ctr" rtl="0">
                        <a:spcBef>
                          <a:spcPts val="0"/>
                        </a:spcBef>
                        <a:spcAft>
                          <a:spcPts val="0"/>
                        </a:spcAft>
                        <a:buNone/>
                      </a:pPr>
                      <a:r>
                        <a:rPr lang="en" b="1">
                          <a:latin typeface="Rubik"/>
                          <a:ea typeface="Rubik"/>
                          <a:cs typeface="Rubik"/>
                          <a:sym typeface="Rubik"/>
                        </a:rPr>
                        <a:t>Activity</a:t>
                      </a:r>
                      <a:endParaRPr b="1">
                        <a:latin typeface="Rubik"/>
                        <a:ea typeface="Rubik"/>
                        <a:cs typeface="Rubik"/>
                        <a:sym typeface="Rubik"/>
                      </a:endParaRPr>
                    </a:p>
                  </a:txBody>
                  <a:tcPr marL="91425" marR="91425" marT="91425" marB="91425"/>
                </a:tc>
                <a:tc>
                  <a:txBody>
                    <a:bodyPr/>
                    <a:lstStyle/>
                    <a:p>
                      <a:pPr marL="0" lvl="0" indent="0" algn="ctr" rtl="0">
                        <a:spcBef>
                          <a:spcPts val="0"/>
                        </a:spcBef>
                        <a:spcAft>
                          <a:spcPts val="0"/>
                        </a:spcAft>
                        <a:buNone/>
                      </a:pPr>
                      <a:r>
                        <a:rPr lang="en" b="1">
                          <a:latin typeface="Rubik"/>
                          <a:ea typeface="Rubik"/>
                          <a:cs typeface="Rubik"/>
                          <a:sym typeface="Rubik"/>
                        </a:rPr>
                        <a:t>Month for Completion</a:t>
                      </a:r>
                      <a:endParaRPr b="1">
                        <a:latin typeface="Rubik"/>
                        <a:ea typeface="Rubik"/>
                        <a:cs typeface="Rubik"/>
                        <a:sym typeface="Rubik"/>
                      </a:endParaRPr>
                    </a:p>
                  </a:txBody>
                  <a:tcPr marL="91425" marR="91425" marT="91425" marB="91425"/>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a:latin typeface="Rubik"/>
                          <a:ea typeface="Rubik"/>
                          <a:cs typeface="Rubik"/>
                          <a:sym typeface="Rubik"/>
                        </a:rPr>
                        <a:t>Initial Meeting</a:t>
                      </a:r>
                      <a:endParaRPr>
                        <a:latin typeface="Rubik"/>
                        <a:ea typeface="Rubik"/>
                        <a:cs typeface="Rubik"/>
                        <a:sym typeface="Rubik"/>
                      </a:endParaRPr>
                    </a:p>
                  </a:txBody>
                  <a:tcPr marL="91425" marR="91425" marT="91425" marB="91425"/>
                </a:tc>
                <a:tc>
                  <a:txBody>
                    <a:bodyPr/>
                    <a:lstStyle/>
                    <a:p>
                      <a:pPr marL="0" lvl="0" indent="0" algn="l" rtl="0">
                        <a:spcBef>
                          <a:spcPts val="0"/>
                        </a:spcBef>
                        <a:spcAft>
                          <a:spcPts val="0"/>
                        </a:spcAft>
                        <a:buNone/>
                      </a:pPr>
                      <a:r>
                        <a:rPr lang="en">
                          <a:latin typeface="Rubik"/>
                          <a:ea typeface="Rubik"/>
                          <a:cs typeface="Rubik"/>
                          <a:sym typeface="Rubik"/>
                        </a:rPr>
                        <a:t>June</a:t>
                      </a:r>
                      <a:endParaRPr>
                        <a:latin typeface="Rubik"/>
                        <a:ea typeface="Rubik"/>
                        <a:cs typeface="Rubik"/>
                        <a:sym typeface="Rubik"/>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Rubik"/>
                          <a:ea typeface="Rubik"/>
                          <a:cs typeface="Rubik"/>
                          <a:sym typeface="Rubik"/>
                        </a:rPr>
                        <a:t>Equity Policy Review</a:t>
                      </a:r>
                      <a:endParaRPr>
                        <a:latin typeface="Rubik"/>
                        <a:ea typeface="Rubik"/>
                        <a:cs typeface="Rubik"/>
                        <a:sym typeface="Rubik"/>
                      </a:endParaRPr>
                    </a:p>
                  </a:txBody>
                  <a:tcPr marL="91425" marR="91425" marT="91425" marB="91425"/>
                </a:tc>
                <a:tc>
                  <a:txBody>
                    <a:bodyPr/>
                    <a:lstStyle/>
                    <a:p>
                      <a:pPr marL="0" lvl="0" indent="0" algn="l" rtl="0">
                        <a:spcBef>
                          <a:spcPts val="0"/>
                        </a:spcBef>
                        <a:spcAft>
                          <a:spcPts val="0"/>
                        </a:spcAft>
                        <a:buNone/>
                      </a:pPr>
                      <a:r>
                        <a:rPr lang="en">
                          <a:latin typeface="Rubik"/>
                          <a:ea typeface="Rubik"/>
                          <a:cs typeface="Rubik"/>
                          <a:sym typeface="Rubik"/>
                        </a:rPr>
                        <a:t>July &amp; August</a:t>
                      </a:r>
                      <a:endParaRPr>
                        <a:latin typeface="Rubik"/>
                        <a:ea typeface="Rubik"/>
                        <a:cs typeface="Rubik"/>
                        <a:sym typeface="Rubik"/>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latin typeface="Rubik"/>
                          <a:ea typeface="Rubik"/>
                          <a:cs typeface="Rubik"/>
                          <a:sym typeface="Rubik"/>
                        </a:rPr>
                        <a:t>Insights report Delivered &amp; Chancellor Presentation</a:t>
                      </a:r>
                      <a:endParaRPr>
                        <a:latin typeface="Rubik"/>
                        <a:ea typeface="Rubik"/>
                        <a:cs typeface="Rubik"/>
                        <a:sym typeface="Rubik"/>
                      </a:endParaRPr>
                    </a:p>
                  </a:txBody>
                  <a:tcPr marL="91425" marR="91425" marT="91425" marB="91425"/>
                </a:tc>
                <a:tc>
                  <a:txBody>
                    <a:bodyPr/>
                    <a:lstStyle/>
                    <a:p>
                      <a:pPr marL="0" lvl="0" indent="0" algn="l" rtl="0">
                        <a:spcBef>
                          <a:spcPts val="0"/>
                        </a:spcBef>
                        <a:spcAft>
                          <a:spcPts val="0"/>
                        </a:spcAft>
                        <a:buNone/>
                      </a:pPr>
                      <a:r>
                        <a:rPr lang="en">
                          <a:latin typeface="Rubik"/>
                          <a:ea typeface="Rubik"/>
                          <a:cs typeface="Rubik"/>
                          <a:sym typeface="Rubik"/>
                        </a:rPr>
                        <a:t>September </a:t>
                      </a:r>
                      <a:endParaRPr>
                        <a:latin typeface="Rubik"/>
                        <a:ea typeface="Rubik"/>
                        <a:cs typeface="Rubik"/>
                        <a:sym typeface="Rubik"/>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1"/>
          <p:cNvSpPr txBox="1">
            <a:spLocks noGrp="1"/>
          </p:cNvSpPr>
          <p:nvPr>
            <p:ph type="title"/>
          </p:nvPr>
        </p:nvSpPr>
        <p:spPr>
          <a:xfrm>
            <a:off x="1479900" y="1702525"/>
            <a:ext cx="6184200" cy="18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NEXT </a:t>
            </a:r>
            <a:endParaRPr/>
          </a:p>
          <a:p>
            <a:pPr marL="0" lvl="0" indent="0" algn="ctr" rtl="0">
              <a:spcBef>
                <a:spcPts val="0"/>
              </a:spcBef>
              <a:spcAft>
                <a:spcPts val="0"/>
              </a:spcAft>
              <a:buNone/>
            </a:pPr>
            <a:r>
              <a:rPr lang="en"/>
              <a:t>STEPS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	</a:t>
            </a:r>
            <a:endParaRPr/>
          </a:p>
        </p:txBody>
      </p:sp>
      <p:sp>
        <p:nvSpPr>
          <p:cNvPr id="402" name="Google Shape;402;p52"/>
          <p:cNvSpPr txBox="1">
            <a:spLocks noGrp="1"/>
          </p:cNvSpPr>
          <p:nvPr>
            <p:ph type="body" idx="1"/>
          </p:nvPr>
        </p:nvSpPr>
        <p:spPr>
          <a:xfrm>
            <a:off x="665575" y="2145200"/>
            <a:ext cx="7365000" cy="2406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a:t>NWR send office hour dates for thought partnership sessions</a:t>
            </a:r>
            <a:endParaRPr/>
          </a:p>
          <a:p>
            <a:pPr marL="457200" lvl="0" indent="-323850" algn="l" rtl="0">
              <a:spcBef>
                <a:spcPts val="0"/>
              </a:spcBef>
              <a:spcAft>
                <a:spcPts val="0"/>
              </a:spcAft>
              <a:buSzPts val="1500"/>
              <a:buChar char="●"/>
            </a:pPr>
            <a:r>
              <a:rPr lang="en"/>
              <a:t>Schedule EA &amp; ELM Prep with EA group.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1479900" y="2138400"/>
            <a:ext cx="6184200" cy="18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body" idx="1"/>
          </p:nvPr>
        </p:nvSpPr>
        <p:spPr>
          <a:xfrm>
            <a:off x="665575" y="2145200"/>
            <a:ext cx="5483400" cy="24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Name, pronouns, role, and </a:t>
            </a:r>
            <a:endParaRPr sz="1800"/>
          </a:p>
          <a:p>
            <a:pPr marL="0" lvl="0" indent="0" algn="l" rtl="0">
              <a:spcBef>
                <a:spcPts val="0"/>
              </a:spcBef>
              <a:spcAft>
                <a:spcPts val="0"/>
              </a:spcAft>
              <a:buNone/>
            </a:pPr>
            <a:r>
              <a:rPr lang="en" sz="1800"/>
              <a:t>What superpower would you </a:t>
            </a:r>
            <a:endParaRPr sz="1800"/>
          </a:p>
          <a:p>
            <a:pPr marL="0" lvl="0" indent="0" algn="l" rtl="0">
              <a:spcBef>
                <a:spcPts val="0"/>
              </a:spcBef>
              <a:spcAft>
                <a:spcPts val="0"/>
              </a:spcAft>
              <a:buNone/>
            </a:pPr>
            <a:r>
              <a:rPr lang="en" sz="1800"/>
              <a:t>give to your arch nemesis?</a:t>
            </a:r>
            <a:endParaRPr sz="1800"/>
          </a:p>
        </p:txBody>
      </p:sp>
      <p:sp>
        <p:nvSpPr>
          <p:cNvPr id="226" name="Google Shape;226;p33"/>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WARM WELCOME</a:t>
            </a:r>
            <a:endParaRPr/>
          </a:p>
        </p:txBody>
      </p:sp>
      <p:pic>
        <p:nvPicPr>
          <p:cNvPr id="227" name="Google Shape;227;p33"/>
          <p:cNvPicPr preferRelativeResize="0"/>
          <p:nvPr/>
        </p:nvPicPr>
        <p:blipFill>
          <a:blip r:embed="rId3">
            <a:alphaModFix/>
          </a:blip>
          <a:stretch>
            <a:fillRect/>
          </a:stretch>
        </p:blipFill>
        <p:spPr>
          <a:xfrm>
            <a:off x="5089100" y="2571750"/>
            <a:ext cx="3465251" cy="231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669350" y="432675"/>
            <a:ext cx="5291700" cy="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t>ZOOM TIPS </a:t>
            </a:r>
            <a:endParaRPr sz="3500"/>
          </a:p>
        </p:txBody>
      </p:sp>
      <p:sp>
        <p:nvSpPr>
          <p:cNvPr id="233" name="Google Shape;233;p34"/>
          <p:cNvSpPr txBox="1">
            <a:spLocks noGrp="1"/>
          </p:cNvSpPr>
          <p:nvPr>
            <p:ph type="body" idx="1"/>
          </p:nvPr>
        </p:nvSpPr>
        <p:spPr>
          <a:xfrm>
            <a:off x="40025" y="2035975"/>
            <a:ext cx="4418400" cy="2631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35"/>
              </a:buClr>
              <a:buSzPts val="1500"/>
              <a:buChar char="●"/>
            </a:pPr>
            <a:r>
              <a:rPr lang="en">
                <a:solidFill>
                  <a:srgbClr val="000035"/>
                </a:solidFill>
              </a:rPr>
              <a:t>Mute self when not speaking.</a:t>
            </a:r>
            <a:endParaRPr>
              <a:solidFill>
                <a:srgbClr val="000035"/>
              </a:solidFill>
            </a:endParaRPr>
          </a:p>
          <a:p>
            <a:pPr marL="457200" lvl="0" indent="-323850" algn="l" rtl="0">
              <a:spcBef>
                <a:spcPts val="0"/>
              </a:spcBef>
              <a:spcAft>
                <a:spcPts val="0"/>
              </a:spcAft>
              <a:buClr>
                <a:srgbClr val="000035"/>
              </a:buClr>
              <a:buSzPts val="1500"/>
              <a:buChar char="●"/>
            </a:pPr>
            <a:r>
              <a:rPr lang="en">
                <a:solidFill>
                  <a:srgbClr val="000035"/>
                </a:solidFill>
              </a:rPr>
              <a:t>Chat host privately with issues.</a:t>
            </a:r>
            <a:endParaRPr>
              <a:solidFill>
                <a:srgbClr val="000035"/>
              </a:solidFill>
            </a:endParaRPr>
          </a:p>
          <a:p>
            <a:pPr marL="457200" lvl="0" indent="-323850" algn="l" rtl="0">
              <a:spcBef>
                <a:spcPts val="0"/>
              </a:spcBef>
              <a:spcAft>
                <a:spcPts val="0"/>
              </a:spcAft>
              <a:buClr>
                <a:srgbClr val="000035"/>
              </a:buClr>
              <a:buSzPts val="1500"/>
              <a:buChar char="●"/>
            </a:pPr>
            <a:r>
              <a:rPr lang="en">
                <a:solidFill>
                  <a:srgbClr val="000035"/>
                </a:solidFill>
              </a:rPr>
              <a:t>Use chat for questions (send to everyone).</a:t>
            </a:r>
            <a:endParaRPr>
              <a:solidFill>
                <a:srgbClr val="000035"/>
              </a:solidFill>
            </a:endParaRPr>
          </a:p>
          <a:p>
            <a:pPr marL="914400" lvl="1" indent="-323850" algn="l" rtl="0">
              <a:spcBef>
                <a:spcPts val="0"/>
              </a:spcBef>
              <a:spcAft>
                <a:spcPts val="0"/>
              </a:spcAft>
              <a:buClr>
                <a:srgbClr val="000035"/>
              </a:buClr>
              <a:buSzPts val="1500"/>
              <a:buChar char="○"/>
            </a:pPr>
            <a:r>
              <a:rPr lang="en">
                <a:solidFill>
                  <a:srgbClr val="000035"/>
                </a:solidFill>
              </a:rPr>
              <a:t>We will keep track and share resources.</a:t>
            </a:r>
            <a:endParaRPr>
              <a:solidFill>
                <a:srgbClr val="000035"/>
              </a:solidFill>
            </a:endParaRPr>
          </a:p>
          <a:p>
            <a:pPr marL="177800" lvl="0" indent="-19050" algn="l" rtl="0">
              <a:spcBef>
                <a:spcPts val="0"/>
              </a:spcBef>
              <a:spcAft>
                <a:spcPts val="0"/>
              </a:spcAft>
              <a:buClr>
                <a:srgbClr val="000035"/>
              </a:buClr>
              <a:buSzPts val="1500"/>
              <a:buChar char="●"/>
            </a:pPr>
            <a:r>
              <a:rPr lang="en">
                <a:solidFill>
                  <a:srgbClr val="000035"/>
                </a:solidFill>
              </a:rPr>
              <a:t>Self-care: Disable video as needed.</a:t>
            </a:r>
            <a:endParaRPr>
              <a:solidFill>
                <a:srgbClr val="000035"/>
              </a:solidFill>
            </a:endParaRPr>
          </a:p>
        </p:txBody>
      </p:sp>
      <p:sp>
        <p:nvSpPr>
          <p:cNvPr id="234" name="Google Shape;234;p34"/>
          <p:cNvSpPr txBox="1">
            <a:spLocks noGrp="1"/>
          </p:cNvSpPr>
          <p:nvPr>
            <p:ph type="body" idx="1"/>
          </p:nvPr>
        </p:nvSpPr>
        <p:spPr>
          <a:xfrm>
            <a:off x="4728450" y="1242168"/>
            <a:ext cx="3886200" cy="3263400"/>
          </a:xfrm>
          <a:prstGeom prst="rect">
            <a:avLst/>
          </a:prstGeom>
          <a:noFill/>
          <a:ln>
            <a:noFill/>
          </a:ln>
        </p:spPr>
        <p:txBody>
          <a:bodyPr spcFirstLastPara="1" wrap="square" lIns="91425" tIns="91425" rIns="91425" bIns="91425" anchor="ctr" anchorCtr="0">
            <a:noAutofit/>
          </a:bodyPr>
          <a:lstStyle/>
          <a:p>
            <a:pPr marL="457200" lvl="0" indent="-323850" algn="l" rtl="0">
              <a:spcBef>
                <a:spcPts val="0"/>
              </a:spcBef>
              <a:spcAft>
                <a:spcPts val="0"/>
              </a:spcAft>
              <a:buClr>
                <a:srgbClr val="000035"/>
              </a:buClr>
              <a:buSzPts val="1500"/>
              <a:buFont typeface="Rubik"/>
              <a:buChar char="●"/>
            </a:pPr>
            <a:r>
              <a:rPr lang="en" sz="1500">
                <a:solidFill>
                  <a:srgbClr val="000035"/>
                </a:solidFill>
                <a:latin typeface="Rubik"/>
                <a:ea typeface="Rubik"/>
                <a:cs typeface="Rubik"/>
                <a:sym typeface="Rubik"/>
              </a:rPr>
              <a:t>For intros &amp; share-outs use “Gallery View” to see everyone’s faces!</a:t>
            </a:r>
            <a:endParaRPr sz="1500">
              <a:solidFill>
                <a:srgbClr val="000035"/>
              </a:solidFill>
              <a:latin typeface="Rubik"/>
              <a:ea typeface="Rubik"/>
              <a:cs typeface="Rubik"/>
              <a:sym typeface="Rubik"/>
            </a:endParaRPr>
          </a:p>
          <a:p>
            <a:pPr marL="457200" lvl="0" indent="-323850" algn="l" rtl="0">
              <a:spcBef>
                <a:spcPts val="0"/>
              </a:spcBef>
              <a:spcAft>
                <a:spcPts val="0"/>
              </a:spcAft>
              <a:buClr>
                <a:srgbClr val="000035"/>
              </a:buClr>
              <a:buSzPts val="1500"/>
              <a:buFont typeface="Rubik"/>
              <a:buChar char="●"/>
            </a:pPr>
            <a:r>
              <a:rPr lang="en" sz="1500">
                <a:solidFill>
                  <a:srgbClr val="000035"/>
                </a:solidFill>
                <a:latin typeface="Rubik"/>
                <a:ea typeface="Rubik"/>
                <a:cs typeface="Rubik"/>
                <a:sym typeface="Rubik"/>
              </a:rPr>
              <a:t>Be prepared for a cold call.</a:t>
            </a:r>
            <a:endParaRPr sz="1500">
              <a:solidFill>
                <a:srgbClr val="000035"/>
              </a:solidFill>
              <a:latin typeface="Rubik"/>
              <a:ea typeface="Rubik"/>
              <a:cs typeface="Rubik"/>
              <a:sym typeface="Rubik"/>
            </a:endParaRPr>
          </a:p>
          <a:p>
            <a:pPr marL="457200" lvl="0" indent="-323850" algn="l" rtl="0">
              <a:spcBef>
                <a:spcPts val="0"/>
              </a:spcBef>
              <a:spcAft>
                <a:spcPts val="0"/>
              </a:spcAft>
              <a:buClr>
                <a:srgbClr val="000035"/>
              </a:buClr>
              <a:buSzPts val="1500"/>
              <a:buFont typeface="Rubik"/>
              <a:buChar char="●"/>
            </a:pPr>
            <a:r>
              <a:rPr lang="en" sz="1500">
                <a:solidFill>
                  <a:srgbClr val="000035"/>
                </a:solidFill>
                <a:latin typeface="Rubik"/>
                <a:ea typeface="Rubik"/>
                <a:cs typeface="Rubik"/>
                <a:sym typeface="Rubik"/>
              </a:rPr>
              <a:t>Unstable Connection?</a:t>
            </a:r>
            <a:endParaRPr sz="1500">
              <a:solidFill>
                <a:srgbClr val="000035"/>
              </a:solidFill>
              <a:latin typeface="Rubik"/>
              <a:ea typeface="Rubik"/>
              <a:cs typeface="Rubik"/>
              <a:sym typeface="Rubik"/>
            </a:endParaRPr>
          </a:p>
          <a:p>
            <a:pPr marL="914400" lvl="1" indent="-323850" algn="l" rtl="0">
              <a:spcBef>
                <a:spcPts val="0"/>
              </a:spcBef>
              <a:spcAft>
                <a:spcPts val="0"/>
              </a:spcAft>
              <a:buClr>
                <a:srgbClr val="000035"/>
              </a:buClr>
              <a:buSzPts val="1500"/>
              <a:buFont typeface="Rubik"/>
              <a:buChar char="○"/>
            </a:pPr>
            <a:r>
              <a:rPr lang="en" sz="1500">
                <a:solidFill>
                  <a:srgbClr val="000035"/>
                </a:solidFill>
                <a:latin typeface="Rubik"/>
                <a:ea typeface="Rubik"/>
                <a:cs typeface="Rubik"/>
                <a:sym typeface="Rubik"/>
              </a:rPr>
              <a:t>Close other windows/applications</a:t>
            </a:r>
            <a:endParaRPr sz="1500">
              <a:solidFill>
                <a:srgbClr val="000035"/>
              </a:solidFill>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
        <p:nvSpPr>
          <p:cNvPr id="240" name="Google Shape;240;p35"/>
          <p:cNvSpPr txBox="1">
            <a:spLocks noGrp="1"/>
          </p:cNvSpPr>
          <p:nvPr>
            <p:ph type="title"/>
          </p:nvPr>
        </p:nvSpPr>
        <p:spPr>
          <a:xfrm>
            <a:off x="793875" y="694100"/>
            <a:ext cx="7260000" cy="34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Client </a:t>
            </a:r>
            <a:endParaRPr>
              <a:solidFill>
                <a:schemeClr val="lt1"/>
              </a:solidFill>
            </a:endParaRPr>
          </a:p>
          <a:p>
            <a:pPr marL="0" lvl="0" indent="0" algn="l" rtl="0">
              <a:spcBef>
                <a:spcPts val="0"/>
              </a:spcBef>
              <a:spcAft>
                <a:spcPts val="0"/>
              </a:spcAft>
              <a:buClr>
                <a:schemeClr val="dk1"/>
              </a:buClr>
              <a:buSzPts val="1100"/>
              <a:buFont typeface="Arial"/>
              <a:buNone/>
            </a:pPr>
            <a:r>
              <a:rPr lang="en">
                <a:solidFill>
                  <a:schemeClr val="lt1"/>
                </a:solidFill>
              </a:rPr>
              <a:t>Onboarding </a:t>
            </a:r>
            <a:endParaRPr>
              <a:solidFill>
                <a:schemeClr val="lt1"/>
              </a:solidFill>
            </a:endParaRPr>
          </a:p>
          <a:p>
            <a:pPr marL="0" lvl="0" indent="0" algn="l" rtl="0">
              <a:spcBef>
                <a:spcPts val="0"/>
              </a:spcBef>
              <a:spcAft>
                <a:spcPts val="0"/>
              </a:spcAft>
              <a:buNone/>
            </a:pPr>
            <a:endParaRPr sz="4100"/>
          </a:p>
          <a:p>
            <a:pPr marL="0" lvl="0" indent="0" algn="l" rtl="0">
              <a:spcBef>
                <a:spcPts val="0"/>
              </a:spcBef>
              <a:spcAft>
                <a:spcPts val="0"/>
              </a:spcAft>
              <a:buNone/>
            </a:pPr>
            <a:r>
              <a:rPr lang="en" sz="4100"/>
              <a:t>What to Expect </a:t>
            </a:r>
            <a:endParaRPr sz="4100"/>
          </a:p>
          <a:p>
            <a:pPr marL="0" lvl="0" indent="0" algn="l" rtl="0">
              <a:spcBef>
                <a:spcPts val="0"/>
              </a:spcBef>
              <a:spcAft>
                <a:spcPts val="0"/>
              </a:spcAft>
              <a:buNone/>
            </a:pPr>
            <a:r>
              <a:rPr lang="en" sz="4100"/>
              <a:t>When Working with Beloved Community</a:t>
            </a:r>
            <a:endParaRPr sz="4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246" name="Google Shape;246;p36"/>
          <p:cNvSpPr txBox="1">
            <a:spLocks noGrp="1"/>
          </p:cNvSpPr>
          <p:nvPr>
            <p:ph type="title"/>
          </p:nvPr>
        </p:nvSpPr>
        <p:spPr>
          <a:xfrm>
            <a:off x="669350" y="340825"/>
            <a:ext cx="5291700" cy="7218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2500"/>
              <a:buNone/>
            </a:pPr>
            <a:r>
              <a:rPr lang="en" sz="3100"/>
              <a:t>CENTERING BLACK LIVES</a:t>
            </a:r>
            <a:endParaRPr sz="3100"/>
          </a:p>
        </p:txBody>
      </p:sp>
      <p:pic>
        <p:nvPicPr>
          <p:cNvPr id="247" name="Google Shape;247;p36" descr="poster with text:&#10;Trans Black Lives Matter&#10;Queer Black Lives Matter&#10;Poor Black Lives Matter&#10;Young Black Lives Matter&#10;Old Black Lives Matter" title="BLM Poster"/>
          <p:cNvPicPr preferRelativeResize="0"/>
          <p:nvPr/>
        </p:nvPicPr>
        <p:blipFill rotWithShape="1">
          <a:blip r:embed="rId3">
            <a:alphaModFix/>
          </a:blip>
          <a:srcRect/>
          <a:stretch/>
        </p:blipFill>
        <p:spPr>
          <a:xfrm>
            <a:off x="574588" y="1004750"/>
            <a:ext cx="6951374" cy="3910151"/>
          </a:xfrm>
          <a:prstGeom prst="rect">
            <a:avLst/>
          </a:prstGeom>
          <a:noFill/>
          <a:ln>
            <a:noFill/>
          </a:ln>
        </p:spPr>
      </p:pic>
      <p:pic>
        <p:nvPicPr>
          <p:cNvPr id="248" name="Google Shape;248;p36" descr="Black Lives Matter logo from blacklivesmatter.com" title="BLM Logo">
            <a:hlinkClick r:id="rId4"/>
          </p:cNvPr>
          <p:cNvPicPr preferRelativeResize="0"/>
          <p:nvPr/>
        </p:nvPicPr>
        <p:blipFill rotWithShape="1">
          <a:blip r:embed="rId5">
            <a:alphaModFix/>
          </a:blip>
          <a:srcRect l="19997" r="20003"/>
          <a:stretch/>
        </p:blipFill>
        <p:spPr>
          <a:xfrm>
            <a:off x="7641725" y="3308225"/>
            <a:ext cx="1285350" cy="160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7</a:t>
            </a:fld>
            <a:endParaRPr/>
          </a:p>
        </p:txBody>
      </p:sp>
      <p:sp>
        <p:nvSpPr>
          <p:cNvPr id="254" name="Google Shape;254;p37"/>
          <p:cNvSpPr txBox="1">
            <a:spLocks noGrp="1"/>
          </p:cNvSpPr>
          <p:nvPr>
            <p:ph type="title"/>
          </p:nvPr>
        </p:nvSpPr>
        <p:spPr>
          <a:xfrm>
            <a:off x="364550" y="432675"/>
            <a:ext cx="7534800" cy="7218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2500"/>
              <a:buNone/>
            </a:pPr>
            <a:r>
              <a:rPr lang="en" sz="3900"/>
              <a:t>INDIGENOUS LAND </a:t>
            </a:r>
            <a:endParaRPr sz="3900"/>
          </a:p>
          <a:p>
            <a:pPr marL="0" lvl="0" indent="0" algn="l" rtl="0">
              <a:lnSpc>
                <a:spcPct val="70000"/>
              </a:lnSpc>
              <a:spcBef>
                <a:spcPts val="0"/>
              </a:spcBef>
              <a:spcAft>
                <a:spcPts val="0"/>
              </a:spcAft>
              <a:buSzPts val="2500"/>
              <a:buNone/>
            </a:pPr>
            <a:r>
              <a:rPr lang="en" sz="3900"/>
              <a:t>ACKNOWLEDGEMENT</a:t>
            </a:r>
            <a:endParaRPr sz="3900"/>
          </a:p>
        </p:txBody>
      </p:sp>
      <p:sp>
        <p:nvSpPr>
          <p:cNvPr id="255" name="Google Shape;255;p37"/>
          <p:cNvSpPr txBox="1">
            <a:spLocks noGrp="1"/>
          </p:cNvSpPr>
          <p:nvPr>
            <p:ph type="body" idx="1"/>
          </p:nvPr>
        </p:nvSpPr>
        <p:spPr>
          <a:xfrm>
            <a:off x="244325" y="1897350"/>
            <a:ext cx="8671200" cy="284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500"/>
              <a:buNone/>
            </a:pPr>
            <a:r>
              <a:rPr lang="en" sz="1400"/>
              <a:t>Bulbancha, where we are based, was founded upon an Indigenous place known as “Bulbancha,” which means “the place of other languages” in the Choctaw language. This has been a place of trade, inhabitation, and cultural interaction for Indigenous Nations for several centuries. We also want to name that this has been a place in which Indigenous and African Peoples have been trafficked, enslaved, and discriminated against. We honor those who have fought for justice here and have fought against the process of colonization of these lands, and strive to play our part in continuing that fight. </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 sz="1400"/>
              <a:t>Many Indigenous Nations dwelled in and regularly visited Bulbancha, including, but not limited to, the Houma, Biloxi, Chitimacha, Choctaw, Tunica (TOON-ica), Atakapa-Ishak (Ah-Tah-KUH-Paw ee-SHAK), Natchez, Washa, and Chawasha. Indigenous Peoples still live in this area and Indigenous Nations have made a lasting contribution to area culture.  We honor with gratitude the land itself and the people of these Indigenous communities. </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SzPts val="1500"/>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1479900" y="1910650"/>
            <a:ext cx="6184200" cy="23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PHILOSOPHY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9</a:t>
            </a:fld>
            <a:endParaRPr/>
          </a:p>
        </p:txBody>
      </p:sp>
      <p:sp>
        <p:nvSpPr>
          <p:cNvPr id="266" name="Google Shape;266;p39"/>
          <p:cNvSpPr txBox="1"/>
          <p:nvPr/>
        </p:nvSpPr>
        <p:spPr>
          <a:xfrm>
            <a:off x="726625" y="222893"/>
            <a:ext cx="7886700" cy="994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4100"/>
              <a:buFont typeface="Arial"/>
              <a:buNone/>
            </a:pPr>
            <a:r>
              <a:rPr lang="en" sz="2500" b="1" i="0" u="none" strike="noStrike" cap="none">
                <a:solidFill>
                  <a:srgbClr val="EA0029"/>
                </a:solidFill>
                <a:latin typeface="Rubik"/>
                <a:ea typeface="Rubik"/>
                <a:cs typeface="Rubik"/>
                <a:sym typeface="Rubik"/>
              </a:rPr>
              <a:t>HEAD &amp; HEART APPROACH</a:t>
            </a:r>
            <a:endParaRPr sz="2500" b="1" i="0" u="none" strike="noStrike" cap="none">
              <a:solidFill>
                <a:srgbClr val="EA0029"/>
              </a:solidFill>
              <a:latin typeface="Rubik"/>
              <a:ea typeface="Rubik"/>
              <a:cs typeface="Rubik"/>
              <a:sym typeface="Rubik"/>
            </a:endParaRPr>
          </a:p>
        </p:txBody>
      </p:sp>
      <p:sp>
        <p:nvSpPr>
          <p:cNvPr id="267" name="Google Shape;267;p39"/>
          <p:cNvSpPr txBox="1"/>
          <p:nvPr/>
        </p:nvSpPr>
        <p:spPr>
          <a:xfrm>
            <a:off x="770175" y="3446006"/>
            <a:ext cx="2042100" cy="48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chemeClr val="accent2"/>
                </a:solidFill>
                <a:latin typeface="Rubik"/>
                <a:ea typeface="Rubik"/>
                <a:cs typeface="Rubik"/>
                <a:sym typeface="Rubik"/>
              </a:rPr>
              <a:t>Operations</a:t>
            </a:r>
            <a:endParaRPr sz="2000" b="0" i="0" u="none" strike="noStrike" cap="none">
              <a:solidFill>
                <a:schemeClr val="accent2"/>
              </a:solidFill>
              <a:latin typeface="Rubik"/>
              <a:ea typeface="Rubik"/>
              <a:cs typeface="Rubik"/>
              <a:sym typeface="Rubik"/>
            </a:endParaRPr>
          </a:p>
        </p:txBody>
      </p:sp>
      <p:sp>
        <p:nvSpPr>
          <p:cNvPr id="268" name="Google Shape;268;p39"/>
          <p:cNvSpPr txBox="1"/>
          <p:nvPr/>
        </p:nvSpPr>
        <p:spPr>
          <a:xfrm>
            <a:off x="1006400" y="1698123"/>
            <a:ext cx="1421400" cy="36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chemeClr val="accent2"/>
                </a:solidFill>
                <a:latin typeface="Rubik"/>
                <a:ea typeface="Rubik"/>
                <a:cs typeface="Rubik"/>
                <a:sym typeface="Rubik"/>
              </a:rPr>
              <a:t>Finance</a:t>
            </a:r>
            <a:endParaRPr sz="2000" b="0" i="0" u="none" strike="noStrike" cap="none">
              <a:solidFill>
                <a:schemeClr val="accent2"/>
              </a:solidFill>
              <a:latin typeface="Rubik"/>
              <a:ea typeface="Rubik"/>
              <a:cs typeface="Rubik"/>
              <a:sym typeface="Rubik"/>
            </a:endParaRPr>
          </a:p>
        </p:txBody>
      </p:sp>
      <p:sp>
        <p:nvSpPr>
          <p:cNvPr id="269" name="Google Shape;269;p39"/>
          <p:cNvSpPr txBox="1"/>
          <p:nvPr/>
        </p:nvSpPr>
        <p:spPr>
          <a:xfrm>
            <a:off x="3458250" y="4139822"/>
            <a:ext cx="2042100" cy="48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chemeClr val="accent2"/>
                </a:solidFill>
                <a:latin typeface="Rubik"/>
                <a:ea typeface="Rubik"/>
                <a:cs typeface="Rubik"/>
                <a:sym typeface="Rubik"/>
              </a:rPr>
              <a:t>Programs</a:t>
            </a:r>
            <a:endParaRPr sz="2000" b="0" i="0" u="none" strike="noStrike" cap="none">
              <a:solidFill>
                <a:schemeClr val="accent2"/>
              </a:solidFill>
              <a:latin typeface="Rubik"/>
              <a:ea typeface="Rubik"/>
              <a:cs typeface="Rubik"/>
              <a:sym typeface="Rubik"/>
            </a:endParaRPr>
          </a:p>
        </p:txBody>
      </p:sp>
      <p:sp>
        <p:nvSpPr>
          <p:cNvPr id="270" name="Google Shape;270;p39"/>
          <p:cNvSpPr txBox="1"/>
          <p:nvPr/>
        </p:nvSpPr>
        <p:spPr>
          <a:xfrm>
            <a:off x="6373950" y="1648328"/>
            <a:ext cx="2042100" cy="48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chemeClr val="accent2"/>
                </a:solidFill>
                <a:latin typeface="Rubik"/>
                <a:ea typeface="Rubik"/>
                <a:cs typeface="Rubik"/>
                <a:sym typeface="Rubik"/>
              </a:rPr>
              <a:t>Culture</a:t>
            </a:r>
            <a:endParaRPr sz="2000" b="0" i="0" u="none" strike="noStrike" cap="none">
              <a:solidFill>
                <a:schemeClr val="accent2"/>
              </a:solidFill>
              <a:latin typeface="Rubik"/>
              <a:ea typeface="Rubik"/>
              <a:cs typeface="Rubik"/>
              <a:sym typeface="Rubik"/>
            </a:endParaRPr>
          </a:p>
        </p:txBody>
      </p:sp>
      <p:sp>
        <p:nvSpPr>
          <p:cNvPr id="271" name="Google Shape;271;p39"/>
          <p:cNvSpPr txBox="1"/>
          <p:nvPr/>
        </p:nvSpPr>
        <p:spPr>
          <a:xfrm>
            <a:off x="5809225" y="3445997"/>
            <a:ext cx="2042100" cy="48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chemeClr val="accent2"/>
                </a:solidFill>
                <a:latin typeface="Rubik"/>
                <a:ea typeface="Rubik"/>
                <a:cs typeface="Rubik"/>
                <a:sym typeface="Rubik"/>
              </a:rPr>
              <a:t>Governance</a:t>
            </a:r>
            <a:endParaRPr sz="2000" b="0" i="0" u="none" strike="noStrike" cap="none">
              <a:solidFill>
                <a:schemeClr val="accent2"/>
              </a:solidFill>
              <a:latin typeface="Rubik"/>
              <a:ea typeface="Rubik"/>
              <a:cs typeface="Rubik"/>
              <a:sym typeface="Rubik"/>
            </a:endParaRPr>
          </a:p>
        </p:txBody>
      </p:sp>
      <p:grpSp>
        <p:nvGrpSpPr>
          <p:cNvPr id="272" name="Google Shape;272;p39"/>
          <p:cNvGrpSpPr/>
          <p:nvPr/>
        </p:nvGrpSpPr>
        <p:grpSpPr>
          <a:xfrm>
            <a:off x="2091755" y="1559679"/>
            <a:ext cx="4883844" cy="2625370"/>
            <a:chOff x="2091755" y="1559679"/>
            <a:chExt cx="4883844" cy="2625370"/>
          </a:xfrm>
        </p:grpSpPr>
        <p:sp>
          <p:nvSpPr>
            <p:cNvPr id="273" name="Google Shape;273;p39"/>
            <p:cNvSpPr/>
            <p:nvPr/>
          </p:nvSpPr>
          <p:spPr>
            <a:xfrm>
              <a:off x="2806663" y="1583250"/>
              <a:ext cx="3530700" cy="1977000"/>
            </a:xfrm>
            <a:prstGeom prst="ellipse">
              <a:avLst/>
            </a:prstGeom>
            <a:gradFill>
              <a:gsLst>
                <a:gs pos="0">
                  <a:srgbClr val="000035"/>
                </a:gs>
                <a:gs pos="41000">
                  <a:srgbClr val="E0E0E6"/>
                </a:gs>
                <a:gs pos="100000">
                  <a:srgbClr val="FFFFFF">
                    <a:alpha val="0"/>
                  </a:srgbClr>
                </a:gs>
              </a:gsLst>
              <a:path path="circle">
                <a:fillToRect l="50000" t="50000" r="50000" b="50000"/>
              </a:path>
              <a:tileRect/>
            </a:gradFill>
            <a:ln w="28575" cap="flat" cmpd="sng">
              <a:solidFill>
                <a:srgbClr val="00002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p39"/>
            <p:cNvPicPr preferRelativeResize="0"/>
            <p:nvPr/>
          </p:nvPicPr>
          <p:blipFill rotWithShape="1">
            <a:blip r:embed="rId3">
              <a:alphaModFix/>
            </a:blip>
            <a:srcRect/>
            <a:stretch/>
          </p:blipFill>
          <p:spPr>
            <a:xfrm>
              <a:off x="3035263" y="1807752"/>
              <a:ext cx="1806325" cy="1807770"/>
            </a:xfrm>
            <a:prstGeom prst="rect">
              <a:avLst/>
            </a:prstGeom>
            <a:noFill/>
            <a:ln>
              <a:noFill/>
            </a:ln>
          </p:spPr>
        </p:pic>
        <p:sp>
          <p:nvSpPr>
            <p:cNvPr id="275" name="Google Shape;275;p39"/>
            <p:cNvSpPr txBox="1"/>
            <p:nvPr/>
          </p:nvSpPr>
          <p:spPr>
            <a:xfrm>
              <a:off x="3326713" y="1749575"/>
              <a:ext cx="24906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500" b="1" i="0" u="none" strike="noStrike" cap="none">
                  <a:solidFill>
                    <a:srgbClr val="000037"/>
                  </a:solidFill>
                  <a:latin typeface="Rubik"/>
                  <a:ea typeface="Rubik"/>
                  <a:cs typeface="Rubik"/>
                  <a:sym typeface="Rubik"/>
                </a:rPr>
                <a:t>Engaging Head &amp; Heart</a:t>
              </a:r>
              <a:endParaRPr sz="1500" b="1" i="0" u="none" strike="noStrike" cap="none">
                <a:solidFill>
                  <a:srgbClr val="000037"/>
                </a:solidFill>
                <a:latin typeface="Rubik"/>
                <a:ea typeface="Rubik"/>
                <a:cs typeface="Rubik"/>
                <a:sym typeface="Rubik"/>
              </a:endParaRPr>
            </a:p>
          </p:txBody>
        </p:sp>
        <p:pic>
          <p:nvPicPr>
            <p:cNvPr id="276" name="Google Shape;276;p39"/>
            <p:cNvPicPr preferRelativeResize="0"/>
            <p:nvPr/>
          </p:nvPicPr>
          <p:blipFill rotWithShape="1">
            <a:blip r:embed="rId4">
              <a:alphaModFix/>
            </a:blip>
            <a:srcRect/>
            <a:stretch/>
          </p:blipFill>
          <p:spPr>
            <a:xfrm>
              <a:off x="4302438" y="1808475"/>
              <a:ext cx="1806325" cy="1806325"/>
            </a:xfrm>
            <a:prstGeom prst="rect">
              <a:avLst/>
            </a:prstGeom>
            <a:noFill/>
            <a:ln>
              <a:noFill/>
            </a:ln>
          </p:spPr>
        </p:pic>
        <p:grpSp>
          <p:nvGrpSpPr>
            <p:cNvPr id="277" name="Google Shape;277;p39"/>
            <p:cNvGrpSpPr/>
            <p:nvPr/>
          </p:nvGrpSpPr>
          <p:grpSpPr>
            <a:xfrm>
              <a:off x="2091755" y="1559679"/>
              <a:ext cx="4883844" cy="2625370"/>
              <a:chOff x="2091755" y="1571929"/>
              <a:chExt cx="4883844" cy="2625370"/>
            </a:xfrm>
          </p:grpSpPr>
          <p:grpSp>
            <p:nvGrpSpPr>
              <p:cNvPr id="278" name="Google Shape;278;p39"/>
              <p:cNvGrpSpPr/>
              <p:nvPr/>
            </p:nvGrpSpPr>
            <p:grpSpPr>
              <a:xfrm>
                <a:off x="5823459" y="1571929"/>
                <a:ext cx="1152139" cy="2165006"/>
                <a:chOff x="5903984" y="1869729"/>
                <a:chExt cx="1152139" cy="2165006"/>
              </a:xfrm>
            </p:grpSpPr>
            <p:pic>
              <p:nvPicPr>
                <p:cNvPr id="279" name="Google Shape;279;p39"/>
                <p:cNvPicPr preferRelativeResize="0"/>
                <p:nvPr/>
              </p:nvPicPr>
              <p:blipFill rotWithShape="1">
                <a:blip r:embed="rId5">
                  <a:alphaModFix/>
                </a:blip>
                <a:srcRect/>
                <a:stretch/>
              </p:blipFill>
              <p:spPr>
                <a:xfrm rot="-2700000">
                  <a:off x="6052160" y="3170418"/>
                  <a:ext cx="716425" cy="715857"/>
                </a:xfrm>
                <a:prstGeom prst="rect">
                  <a:avLst/>
                </a:prstGeom>
                <a:noFill/>
                <a:ln>
                  <a:noFill/>
                </a:ln>
              </p:spPr>
            </p:pic>
            <p:pic>
              <p:nvPicPr>
                <p:cNvPr id="280" name="Google Shape;280;p39"/>
                <p:cNvPicPr preferRelativeResize="0"/>
                <p:nvPr/>
              </p:nvPicPr>
              <p:blipFill rotWithShape="1">
                <a:blip r:embed="rId5">
                  <a:alphaModFix/>
                </a:blip>
                <a:srcRect/>
                <a:stretch/>
              </p:blipFill>
              <p:spPr>
                <a:xfrm rot="-7319626">
                  <a:off x="6204559" y="2005243"/>
                  <a:ext cx="716425" cy="715857"/>
                </a:xfrm>
                <a:prstGeom prst="rect">
                  <a:avLst/>
                </a:prstGeom>
                <a:noFill/>
                <a:ln>
                  <a:noFill/>
                </a:ln>
              </p:spPr>
            </p:pic>
          </p:grpSp>
          <p:grpSp>
            <p:nvGrpSpPr>
              <p:cNvPr id="281" name="Google Shape;281;p39"/>
              <p:cNvGrpSpPr/>
              <p:nvPr/>
            </p:nvGrpSpPr>
            <p:grpSpPr>
              <a:xfrm>
                <a:off x="2091755" y="1725574"/>
                <a:ext cx="1305032" cy="2089298"/>
                <a:chOff x="2108330" y="2021637"/>
                <a:chExt cx="1305032" cy="2089298"/>
              </a:xfrm>
            </p:grpSpPr>
            <p:pic>
              <p:nvPicPr>
                <p:cNvPr id="282" name="Google Shape;282;p39"/>
                <p:cNvPicPr preferRelativeResize="0"/>
                <p:nvPr/>
              </p:nvPicPr>
              <p:blipFill rotWithShape="1">
                <a:blip r:embed="rId5">
                  <a:alphaModFix/>
                </a:blip>
                <a:srcRect/>
                <a:stretch/>
              </p:blipFill>
              <p:spPr>
                <a:xfrm rot="7334562">
                  <a:off x="2243960" y="2157641"/>
                  <a:ext cx="716426" cy="715857"/>
                </a:xfrm>
                <a:prstGeom prst="rect">
                  <a:avLst/>
                </a:prstGeom>
                <a:noFill/>
                <a:ln>
                  <a:noFill/>
                </a:ln>
              </p:spPr>
            </p:pic>
            <p:pic>
              <p:nvPicPr>
                <p:cNvPr id="283" name="Google Shape;283;p39"/>
                <p:cNvPicPr preferRelativeResize="0"/>
                <p:nvPr/>
              </p:nvPicPr>
              <p:blipFill rotWithShape="1">
                <a:blip r:embed="rId5">
                  <a:alphaModFix/>
                </a:blip>
                <a:srcRect/>
                <a:stretch/>
              </p:blipFill>
              <p:spPr>
                <a:xfrm rot="2700000">
                  <a:off x="2548761" y="3246618"/>
                  <a:ext cx="716425" cy="715857"/>
                </a:xfrm>
                <a:prstGeom prst="rect">
                  <a:avLst/>
                </a:prstGeom>
                <a:noFill/>
                <a:ln>
                  <a:noFill/>
                </a:ln>
              </p:spPr>
            </p:pic>
          </p:grpSp>
          <p:pic>
            <p:nvPicPr>
              <p:cNvPr id="284" name="Google Shape;284;p39"/>
              <p:cNvPicPr preferRelativeResize="0"/>
              <p:nvPr/>
            </p:nvPicPr>
            <p:blipFill rotWithShape="1">
              <a:blip r:embed="rId5">
                <a:alphaModFix/>
              </a:blip>
              <a:srcRect/>
              <a:stretch/>
            </p:blipFill>
            <p:spPr>
              <a:xfrm>
                <a:off x="4146485" y="3481443"/>
                <a:ext cx="716426" cy="715856"/>
              </a:xfrm>
              <a:prstGeom prst="rect">
                <a:avLst/>
              </a:prstGeom>
              <a:noFill/>
              <a:ln>
                <a:noFill/>
              </a:ln>
            </p:spPr>
          </p:pic>
        </p:grpSp>
      </p:grpSp>
    </p:spTree>
  </p:cSld>
  <p:clrMapOvr>
    <a:masterClrMapping/>
  </p:clrMapOvr>
</p:sld>
</file>

<file path=ppt/theme/theme1.xml><?xml version="1.0" encoding="utf-8"?>
<a:theme xmlns:a="http://schemas.openxmlformats.org/drawingml/2006/main" name="Beloved Community Theme 202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3650</Words>
  <Application>Microsoft Office PowerPoint</Application>
  <PresentationFormat>On-screen Show (16:9)</PresentationFormat>
  <Paragraphs>281</Paragraphs>
  <Slides>23</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Josefin Sans</vt:lpstr>
      <vt:lpstr>Rubik</vt:lpstr>
      <vt:lpstr>Rubik Light</vt:lpstr>
      <vt:lpstr>Varela Round</vt:lpstr>
      <vt:lpstr>Beloved Community Theme 2021</vt:lpstr>
      <vt:lpstr>STLMHBx BELOVED KICK OFF MEETING</vt:lpstr>
      <vt:lpstr>AGENDA</vt:lpstr>
      <vt:lpstr>WARM WELCOME</vt:lpstr>
      <vt:lpstr>ZOOM TIPS </vt:lpstr>
      <vt:lpstr>Client  Onboarding   What to Expect  When Working with Beloved Community</vt:lpstr>
      <vt:lpstr>CENTERING BLACK LIVES</vt:lpstr>
      <vt:lpstr>INDIGENOUS LAND  ACKNOWLEDGEMENT</vt:lpstr>
      <vt:lpstr>OUR PHILOSOPHY</vt:lpstr>
      <vt:lpstr>PowerPoint Presentation</vt:lpstr>
      <vt:lpstr>PowerPoint Presentation</vt:lpstr>
      <vt:lpstr>OUR THEORY OF CHANGE</vt:lpstr>
      <vt:lpstr>MUTUAL ACCOUNTABILITY FRAMEWORK</vt:lpstr>
      <vt:lpstr>TEAM</vt:lpstr>
      <vt:lpstr>PowerPoint Presentation</vt:lpstr>
      <vt:lpstr>PROJECT COMPONENTS</vt:lpstr>
      <vt:lpstr>Equity Audit &amp; Equity Lens Map Overview</vt:lpstr>
      <vt:lpstr>EQUITY AUDIT FOUNDATION</vt:lpstr>
      <vt:lpstr>EQUITY LENS MAP DOMAINS</vt:lpstr>
      <vt:lpstr>TIMELINE &amp; SCOPE: </vt:lpstr>
      <vt:lpstr>TIMELINE &amp; SCOPE: PART 3-EQUITY POLICY REVIEW</vt:lpstr>
      <vt:lpstr>NEXT  STEPS</vt:lpstr>
      <vt:lpstr>NEXT STEPS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STLMHBx BELOVED KICK OFF MEETING</dc:title>
  <dc:creator>Cassandra Kaufman</dc:creator>
  <cp:lastModifiedBy>Cassandra Kaufman</cp:lastModifiedBy>
  <cp:revision>2</cp:revision>
  <dcterms:modified xsi:type="dcterms:W3CDTF">2023-11-09T18:41:27Z</dcterms:modified>
</cp:coreProperties>
</file>