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 id="2147483672" r:id="rId3"/>
  </p:sldMasterIdLst>
  <p:notesMasterIdLst>
    <p:notesMasterId r:id="rId20"/>
  </p:notesMasterIdLst>
  <p:handoutMasterIdLst>
    <p:handoutMasterId r:id="rId21"/>
  </p:handoutMasterIdLst>
  <p:sldIdLst>
    <p:sldId id="275" r:id="rId4"/>
    <p:sldId id="620" r:id="rId5"/>
    <p:sldId id="630" r:id="rId6"/>
    <p:sldId id="642" r:id="rId7"/>
    <p:sldId id="649" r:id="rId8"/>
    <p:sldId id="643" r:id="rId9"/>
    <p:sldId id="644" r:id="rId10"/>
    <p:sldId id="645" r:id="rId11"/>
    <p:sldId id="647" r:id="rId12"/>
    <p:sldId id="257" r:id="rId13"/>
    <p:sldId id="646" r:id="rId14"/>
    <p:sldId id="626" r:id="rId15"/>
    <p:sldId id="633" r:id="rId16"/>
    <p:sldId id="627" r:id="rId17"/>
    <p:sldId id="292" r:id="rId18"/>
    <p:sldId id="650" r:id="rId1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bw"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5C1"/>
    <a:srgbClr val="E7F0F4"/>
    <a:srgbClr val="CBE1E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2759" autoAdjust="0"/>
  </p:normalViewPr>
  <p:slideViewPr>
    <p:cSldViewPr snapToGrid="0">
      <p:cViewPr varScale="1">
        <p:scale>
          <a:sx n="86" d="100"/>
          <a:sy n="86" d="100"/>
        </p:scale>
        <p:origin x="1339" y="58"/>
      </p:cViewPr>
      <p:guideLst>
        <p:guide orient="horz" pos="2160"/>
        <p:guide pos="2880"/>
      </p:guideLst>
    </p:cSldViewPr>
  </p:slideViewPr>
  <p:notesTextViewPr>
    <p:cViewPr>
      <p:scale>
        <a:sx n="3" d="2"/>
        <a:sy n="3" d="2"/>
      </p:scale>
      <p:origin x="0" y="0"/>
    </p:cViewPr>
  </p:notesTextViewPr>
  <p:sorterViewPr>
    <p:cViewPr>
      <p:scale>
        <a:sx n="66" d="100"/>
        <a:sy n="66" d="100"/>
      </p:scale>
      <p:origin x="0" y="-2830"/>
    </p:cViewPr>
  </p:sorterViewPr>
  <p:notesViewPr>
    <p:cSldViewPr snapToGrid="0">
      <p:cViewPr varScale="1">
        <p:scale>
          <a:sx n="83" d="100"/>
          <a:sy n="83" d="100"/>
        </p:scale>
        <p:origin x="381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2A6880-DAF7-4E93-8343-3B9221B535A3}" type="doc">
      <dgm:prSet loTypeId="urn:microsoft.com/office/officeart/2008/layout/CircleAccentTimeline" loCatId="process" qsTypeId="urn:microsoft.com/office/officeart/2005/8/quickstyle/simple1" qsCatId="simple" csTypeId="urn:microsoft.com/office/officeart/2005/8/colors/accent1_2" csCatId="accent1" phldr="1"/>
      <dgm:spPr/>
      <dgm:t>
        <a:bodyPr/>
        <a:lstStyle/>
        <a:p>
          <a:endParaRPr lang="en-US"/>
        </a:p>
      </dgm:t>
    </dgm:pt>
    <dgm:pt modelId="{D0CE0933-AC52-410F-995E-95F55748D002}">
      <dgm:prSet phldrT="[Text]"/>
      <dgm:spPr/>
      <dgm:t>
        <a:bodyPr/>
        <a:lstStyle/>
        <a:p>
          <a:r>
            <a:rPr lang="en-US" b="1" dirty="0">
              <a:solidFill>
                <a:schemeClr val="accent1"/>
              </a:solidFill>
            </a:rPr>
            <a:t>January 2021 </a:t>
          </a:r>
          <a:r>
            <a:rPr lang="en-US" dirty="0"/>
            <a:t>Board Approves 2021-2023 Strategic Plan </a:t>
          </a:r>
        </a:p>
      </dgm:t>
    </dgm:pt>
    <dgm:pt modelId="{86FF1A45-99CB-47A4-81B8-691F0CD0EC9E}" type="parTrans" cxnId="{6D2D88B5-33A3-46E1-816A-51B393504A91}">
      <dgm:prSet/>
      <dgm:spPr/>
      <dgm:t>
        <a:bodyPr/>
        <a:lstStyle/>
        <a:p>
          <a:endParaRPr lang="en-US"/>
        </a:p>
      </dgm:t>
    </dgm:pt>
    <dgm:pt modelId="{D902C728-18F9-481E-9DC0-61890AE29A10}" type="sibTrans" cxnId="{6D2D88B5-33A3-46E1-816A-51B393504A91}">
      <dgm:prSet/>
      <dgm:spPr/>
      <dgm:t>
        <a:bodyPr/>
        <a:lstStyle/>
        <a:p>
          <a:endParaRPr lang="en-US"/>
        </a:p>
      </dgm:t>
    </dgm:pt>
    <dgm:pt modelId="{52276292-653F-496B-AF83-0BA8E6EFC093}">
      <dgm:prSet phldrT="[Text]"/>
      <dgm:spPr/>
      <dgm:t>
        <a:bodyPr/>
        <a:lstStyle/>
        <a:p>
          <a:r>
            <a:rPr lang="en-US" dirty="0"/>
            <a:t>4 Strategic Opportunities</a:t>
          </a:r>
        </a:p>
      </dgm:t>
    </dgm:pt>
    <dgm:pt modelId="{661AFA9A-CC9C-4549-95BA-9058D02007E2}" type="parTrans" cxnId="{86DF743A-8E76-4D5B-855A-03E2F53FB40E}">
      <dgm:prSet/>
      <dgm:spPr/>
      <dgm:t>
        <a:bodyPr/>
        <a:lstStyle/>
        <a:p>
          <a:endParaRPr lang="en-US"/>
        </a:p>
      </dgm:t>
    </dgm:pt>
    <dgm:pt modelId="{1F6B8F09-8ED1-484C-9A6F-8F05F8D03D79}" type="sibTrans" cxnId="{86DF743A-8E76-4D5B-855A-03E2F53FB40E}">
      <dgm:prSet/>
      <dgm:spPr/>
      <dgm:t>
        <a:bodyPr/>
        <a:lstStyle/>
        <a:p>
          <a:endParaRPr lang="en-US"/>
        </a:p>
      </dgm:t>
    </dgm:pt>
    <dgm:pt modelId="{B6306034-25EB-4C4D-9263-0935084B9C42}">
      <dgm:prSet phldrT="[Text]"/>
      <dgm:spPr/>
      <dgm:t>
        <a:bodyPr/>
        <a:lstStyle/>
        <a:p>
          <a:r>
            <a:rPr lang="en-US" dirty="0"/>
            <a:t>Milestones Refined</a:t>
          </a:r>
        </a:p>
      </dgm:t>
    </dgm:pt>
    <dgm:pt modelId="{2443943F-D53E-4534-BB11-9D801667480A}" type="parTrans" cxnId="{0FA3441F-62D1-402E-8083-C42C1FBD8723}">
      <dgm:prSet/>
      <dgm:spPr/>
      <dgm:t>
        <a:bodyPr/>
        <a:lstStyle/>
        <a:p>
          <a:endParaRPr lang="en-US"/>
        </a:p>
      </dgm:t>
    </dgm:pt>
    <dgm:pt modelId="{DE1D7EC8-E3C3-442D-8ADD-51AF1EE095D0}" type="sibTrans" cxnId="{0FA3441F-62D1-402E-8083-C42C1FBD8723}">
      <dgm:prSet/>
      <dgm:spPr/>
      <dgm:t>
        <a:bodyPr/>
        <a:lstStyle/>
        <a:p>
          <a:endParaRPr lang="en-US"/>
        </a:p>
      </dgm:t>
    </dgm:pt>
    <dgm:pt modelId="{B81DD456-24FD-4E6B-AF9E-6BF141F0C5AE}">
      <dgm:prSet phldrT="[Text]"/>
      <dgm:spPr/>
      <dgm:t>
        <a:bodyPr/>
        <a:lstStyle/>
        <a:p>
          <a:r>
            <a:rPr lang="en-US" b="1" dirty="0">
              <a:solidFill>
                <a:schemeClr val="accent2"/>
              </a:solidFill>
            </a:rPr>
            <a:t>November 2021 </a:t>
          </a:r>
          <a:r>
            <a:rPr lang="en-US" dirty="0"/>
            <a:t>Board Approves Theory of Change</a:t>
          </a:r>
        </a:p>
      </dgm:t>
    </dgm:pt>
    <dgm:pt modelId="{9EED20F3-DF3E-49DA-84E3-691A01C67A46}" type="parTrans" cxnId="{1E306FAB-5BB4-4C3A-97E0-741882A49283}">
      <dgm:prSet/>
      <dgm:spPr/>
      <dgm:t>
        <a:bodyPr/>
        <a:lstStyle/>
        <a:p>
          <a:endParaRPr lang="en-US"/>
        </a:p>
      </dgm:t>
    </dgm:pt>
    <dgm:pt modelId="{9AC781D0-546C-45C7-A5D7-B6009617EF6F}" type="sibTrans" cxnId="{1E306FAB-5BB4-4C3A-97E0-741882A49283}">
      <dgm:prSet/>
      <dgm:spPr/>
      <dgm:t>
        <a:bodyPr/>
        <a:lstStyle/>
        <a:p>
          <a:endParaRPr lang="en-US"/>
        </a:p>
      </dgm:t>
    </dgm:pt>
    <dgm:pt modelId="{979C19E4-4F83-4F87-A260-303AC69B408E}">
      <dgm:prSet phldrT="[Text]"/>
      <dgm:spPr/>
      <dgm:t>
        <a:bodyPr/>
        <a:lstStyle/>
        <a:p>
          <a:r>
            <a:rPr lang="en-US" dirty="0"/>
            <a:t>CCSF FY23-25 Funding Priorities </a:t>
          </a:r>
        </a:p>
      </dgm:t>
    </dgm:pt>
    <dgm:pt modelId="{AA1750A2-DCB9-417F-8D76-C45B4FF79874}" type="parTrans" cxnId="{4365D526-2CFA-4271-89C1-E38C8C0DC6A9}">
      <dgm:prSet/>
      <dgm:spPr/>
      <dgm:t>
        <a:bodyPr/>
        <a:lstStyle/>
        <a:p>
          <a:endParaRPr lang="en-US"/>
        </a:p>
      </dgm:t>
    </dgm:pt>
    <dgm:pt modelId="{8866370D-3EE8-4FDD-9FDB-6F097C524C6E}" type="sibTrans" cxnId="{4365D526-2CFA-4271-89C1-E38C8C0DC6A9}">
      <dgm:prSet/>
      <dgm:spPr/>
      <dgm:t>
        <a:bodyPr/>
        <a:lstStyle/>
        <a:p>
          <a:endParaRPr lang="en-US"/>
        </a:p>
      </dgm:t>
    </dgm:pt>
    <dgm:pt modelId="{91801293-E08A-457F-AE00-C13619E36893}">
      <dgm:prSet phldrT="[Text]"/>
      <dgm:spPr/>
      <dgm:t>
        <a:bodyPr/>
        <a:lstStyle/>
        <a:p>
          <a:r>
            <a:rPr lang="en-US" dirty="0"/>
            <a:t>Strategic Approach Refined</a:t>
          </a:r>
        </a:p>
      </dgm:t>
    </dgm:pt>
    <dgm:pt modelId="{E1A61373-BFA5-480E-995D-726BC6804484}" type="parTrans" cxnId="{F214E9FB-287E-4502-BEA6-0B79250512B1}">
      <dgm:prSet/>
      <dgm:spPr/>
      <dgm:t>
        <a:bodyPr/>
        <a:lstStyle/>
        <a:p>
          <a:endParaRPr lang="en-US"/>
        </a:p>
      </dgm:t>
    </dgm:pt>
    <dgm:pt modelId="{D77C4F20-3524-44F3-A30B-4AA2D32DEE40}" type="sibTrans" cxnId="{F214E9FB-287E-4502-BEA6-0B79250512B1}">
      <dgm:prSet/>
      <dgm:spPr/>
      <dgm:t>
        <a:bodyPr/>
        <a:lstStyle/>
        <a:p>
          <a:endParaRPr lang="en-US"/>
        </a:p>
      </dgm:t>
    </dgm:pt>
    <dgm:pt modelId="{6F5E8AFE-AE22-49C4-9B69-F68DAC51B3E4}" type="pres">
      <dgm:prSet presAssocID="{B32A6880-DAF7-4E93-8343-3B9221B535A3}" presName="Name0" presStyleCnt="0">
        <dgm:presLayoutVars>
          <dgm:dir/>
        </dgm:presLayoutVars>
      </dgm:prSet>
      <dgm:spPr/>
    </dgm:pt>
    <dgm:pt modelId="{B1EF9325-6C3B-42D6-B3A4-94E93D2F4FD3}" type="pres">
      <dgm:prSet presAssocID="{D0CE0933-AC52-410F-995E-95F55748D002}" presName="parComposite" presStyleCnt="0"/>
      <dgm:spPr/>
    </dgm:pt>
    <dgm:pt modelId="{4395A46F-4F98-4BF7-939F-BD7A7655ED57}" type="pres">
      <dgm:prSet presAssocID="{D0CE0933-AC52-410F-995E-95F55748D002}" presName="parBigCircle" presStyleLbl="node0" presStyleIdx="0" presStyleCnt="2"/>
      <dgm:spPr/>
    </dgm:pt>
    <dgm:pt modelId="{A7C0021F-0EBA-4ED8-9F6E-86899E15581B}" type="pres">
      <dgm:prSet presAssocID="{D0CE0933-AC52-410F-995E-95F55748D002}" presName="parTx" presStyleLbl="revTx" presStyleIdx="0" presStyleCnt="10" custAng="3900000" custLinFactNeighborX="-15134" custLinFactNeighborY="5882"/>
      <dgm:spPr/>
    </dgm:pt>
    <dgm:pt modelId="{E0083B46-1018-4437-89FC-D4A987ED6C6A}" type="pres">
      <dgm:prSet presAssocID="{D0CE0933-AC52-410F-995E-95F55748D002}" presName="bSpace" presStyleCnt="0"/>
      <dgm:spPr/>
    </dgm:pt>
    <dgm:pt modelId="{0229494E-4DC0-4BF7-B6B6-0EF477523C3C}" type="pres">
      <dgm:prSet presAssocID="{D0CE0933-AC52-410F-995E-95F55748D002}" presName="parBackupNorm" presStyleCnt="0"/>
      <dgm:spPr/>
    </dgm:pt>
    <dgm:pt modelId="{8C672AEB-4005-4EA3-9927-49E6CC714920}" type="pres">
      <dgm:prSet presAssocID="{D902C728-18F9-481E-9DC0-61890AE29A10}" presName="parSpace" presStyleCnt="0"/>
      <dgm:spPr/>
    </dgm:pt>
    <dgm:pt modelId="{1869C36D-571F-4166-923D-59BE4AE1849E}" type="pres">
      <dgm:prSet presAssocID="{52276292-653F-496B-AF83-0BA8E6EFC093}" presName="desBackupLeftNorm" presStyleCnt="0"/>
      <dgm:spPr/>
    </dgm:pt>
    <dgm:pt modelId="{3009C694-06CD-43C0-8B83-E79E636622E7}" type="pres">
      <dgm:prSet presAssocID="{52276292-653F-496B-AF83-0BA8E6EFC093}" presName="desComposite" presStyleCnt="0"/>
      <dgm:spPr/>
    </dgm:pt>
    <dgm:pt modelId="{CBF8C2A7-1FBF-4423-AF76-BFFA11B1F575}" type="pres">
      <dgm:prSet presAssocID="{52276292-653F-496B-AF83-0BA8E6EFC093}" presName="desCircle" presStyleLbl="node1" presStyleIdx="0" presStyleCnt="4"/>
      <dgm:spPr/>
    </dgm:pt>
    <dgm:pt modelId="{66533EA5-975E-4D12-A9AE-583C28DB51F9}" type="pres">
      <dgm:prSet presAssocID="{52276292-653F-496B-AF83-0BA8E6EFC093}" presName="chTx" presStyleLbl="revTx" presStyleIdx="1" presStyleCnt="10"/>
      <dgm:spPr/>
    </dgm:pt>
    <dgm:pt modelId="{FCE69127-6DB7-4471-AB71-5A3666DA9381}" type="pres">
      <dgm:prSet presAssocID="{52276292-653F-496B-AF83-0BA8E6EFC093}" presName="desTx" presStyleLbl="revTx" presStyleIdx="2" presStyleCnt="10">
        <dgm:presLayoutVars>
          <dgm:bulletEnabled val="1"/>
        </dgm:presLayoutVars>
      </dgm:prSet>
      <dgm:spPr/>
    </dgm:pt>
    <dgm:pt modelId="{7003143B-37F2-48DA-ABA8-6D02B2C9A2DD}" type="pres">
      <dgm:prSet presAssocID="{52276292-653F-496B-AF83-0BA8E6EFC093}" presName="desBackupRightNorm" presStyleCnt="0"/>
      <dgm:spPr/>
    </dgm:pt>
    <dgm:pt modelId="{24B5EA30-DF02-4C0B-9049-A60191EBB0E4}" type="pres">
      <dgm:prSet presAssocID="{1F6B8F09-8ED1-484C-9A6F-8F05F8D03D79}" presName="desSpace" presStyleCnt="0"/>
      <dgm:spPr/>
    </dgm:pt>
    <dgm:pt modelId="{EFACD9C6-7E72-4190-B192-0DE06A82D082}" type="pres">
      <dgm:prSet presAssocID="{B6306034-25EB-4C4D-9263-0935084B9C42}" presName="desBackupLeftNorm" presStyleCnt="0"/>
      <dgm:spPr/>
    </dgm:pt>
    <dgm:pt modelId="{21916757-2836-4434-9319-2A43C64754CA}" type="pres">
      <dgm:prSet presAssocID="{B6306034-25EB-4C4D-9263-0935084B9C42}" presName="desComposite" presStyleCnt="0"/>
      <dgm:spPr/>
    </dgm:pt>
    <dgm:pt modelId="{EF57E560-E09F-4EBE-A4F9-BB484F592B19}" type="pres">
      <dgm:prSet presAssocID="{B6306034-25EB-4C4D-9263-0935084B9C42}" presName="desCircle" presStyleLbl="node1" presStyleIdx="1" presStyleCnt="4"/>
      <dgm:spPr>
        <a:ln>
          <a:solidFill>
            <a:srgbClr val="FFC000"/>
          </a:solidFill>
        </a:ln>
      </dgm:spPr>
    </dgm:pt>
    <dgm:pt modelId="{8400A18D-98C8-44DA-94CF-3AAF618B7B25}" type="pres">
      <dgm:prSet presAssocID="{B6306034-25EB-4C4D-9263-0935084B9C42}" presName="chTx" presStyleLbl="revTx" presStyleIdx="3" presStyleCnt="10"/>
      <dgm:spPr/>
    </dgm:pt>
    <dgm:pt modelId="{38B1F721-D125-4F32-92A6-3ECF7C45736A}" type="pres">
      <dgm:prSet presAssocID="{B6306034-25EB-4C4D-9263-0935084B9C42}" presName="desTx" presStyleLbl="revTx" presStyleIdx="4" presStyleCnt="10">
        <dgm:presLayoutVars>
          <dgm:bulletEnabled val="1"/>
        </dgm:presLayoutVars>
      </dgm:prSet>
      <dgm:spPr/>
    </dgm:pt>
    <dgm:pt modelId="{A5AD58A2-23A0-4C24-B28F-1E8D32B5A928}" type="pres">
      <dgm:prSet presAssocID="{B6306034-25EB-4C4D-9263-0935084B9C42}" presName="desBackupRightNorm" presStyleCnt="0"/>
      <dgm:spPr/>
    </dgm:pt>
    <dgm:pt modelId="{061AFB81-1785-41FE-939A-A21EA4E83469}" type="pres">
      <dgm:prSet presAssocID="{DE1D7EC8-E3C3-442D-8ADD-51AF1EE095D0}" presName="desSpace" presStyleCnt="0"/>
      <dgm:spPr/>
    </dgm:pt>
    <dgm:pt modelId="{D1321C5E-5471-464E-A363-2A1046716DC8}" type="pres">
      <dgm:prSet presAssocID="{B81DD456-24FD-4E6B-AF9E-6BF141F0C5AE}" presName="parComposite" presStyleCnt="0"/>
      <dgm:spPr/>
    </dgm:pt>
    <dgm:pt modelId="{2F62B467-CB0A-4814-9E3F-55E2525635A0}" type="pres">
      <dgm:prSet presAssocID="{B81DD456-24FD-4E6B-AF9E-6BF141F0C5AE}" presName="parBigCircle" presStyleLbl="node0" presStyleIdx="1" presStyleCnt="2"/>
      <dgm:spPr>
        <a:solidFill>
          <a:schemeClr val="accent2"/>
        </a:solidFill>
      </dgm:spPr>
    </dgm:pt>
    <dgm:pt modelId="{5938FB5E-2CBE-4978-A1DC-F00C80BC8CB8}" type="pres">
      <dgm:prSet presAssocID="{B81DD456-24FD-4E6B-AF9E-6BF141F0C5AE}" presName="parTx" presStyleLbl="revTx" presStyleIdx="5" presStyleCnt="10" custAng="3900000" custLinFactNeighborX="15862" custLinFactNeighborY="453"/>
      <dgm:spPr/>
    </dgm:pt>
    <dgm:pt modelId="{6B7E306F-3886-49FC-A917-6D11923B03EF}" type="pres">
      <dgm:prSet presAssocID="{B81DD456-24FD-4E6B-AF9E-6BF141F0C5AE}" presName="bSpace" presStyleCnt="0"/>
      <dgm:spPr/>
    </dgm:pt>
    <dgm:pt modelId="{B1C4B0C7-1397-4654-89BF-319C8C121AB9}" type="pres">
      <dgm:prSet presAssocID="{B81DD456-24FD-4E6B-AF9E-6BF141F0C5AE}" presName="parBackupNorm" presStyleCnt="0"/>
      <dgm:spPr/>
    </dgm:pt>
    <dgm:pt modelId="{8C58E6AA-B39E-4542-AECB-13A6CB85F9F1}" type="pres">
      <dgm:prSet presAssocID="{9AC781D0-546C-45C7-A5D7-B6009617EF6F}" presName="parSpace" presStyleCnt="0"/>
      <dgm:spPr/>
    </dgm:pt>
    <dgm:pt modelId="{CFA354FE-93B7-4496-BCDC-8965AD593030}" type="pres">
      <dgm:prSet presAssocID="{979C19E4-4F83-4F87-A260-303AC69B408E}" presName="desBackupLeftNorm" presStyleCnt="0"/>
      <dgm:spPr/>
    </dgm:pt>
    <dgm:pt modelId="{C002FF20-547E-402E-99E4-3CA5BA552F68}" type="pres">
      <dgm:prSet presAssocID="{979C19E4-4F83-4F87-A260-303AC69B408E}" presName="desComposite" presStyleCnt="0"/>
      <dgm:spPr/>
    </dgm:pt>
    <dgm:pt modelId="{01F9C427-50EE-4661-B6EB-9B98C4292BC3}" type="pres">
      <dgm:prSet presAssocID="{979C19E4-4F83-4F87-A260-303AC69B408E}" presName="desCircle" presStyleLbl="node1" presStyleIdx="2" presStyleCnt="4"/>
      <dgm:spPr>
        <a:solidFill>
          <a:schemeClr val="accent2"/>
        </a:solidFill>
      </dgm:spPr>
    </dgm:pt>
    <dgm:pt modelId="{825BA9C9-D5DA-48EC-AC71-FFD3058E1A72}" type="pres">
      <dgm:prSet presAssocID="{979C19E4-4F83-4F87-A260-303AC69B408E}" presName="chTx" presStyleLbl="revTx" presStyleIdx="6" presStyleCnt="10"/>
      <dgm:spPr/>
    </dgm:pt>
    <dgm:pt modelId="{E41D66F0-B10D-4E9C-8B05-48D4FFCB1CE6}" type="pres">
      <dgm:prSet presAssocID="{979C19E4-4F83-4F87-A260-303AC69B408E}" presName="desTx" presStyleLbl="revTx" presStyleIdx="7" presStyleCnt="10">
        <dgm:presLayoutVars>
          <dgm:bulletEnabled val="1"/>
        </dgm:presLayoutVars>
      </dgm:prSet>
      <dgm:spPr/>
    </dgm:pt>
    <dgm:pt modelId="{A23E506C-E783-4D07-914E-308C76475CB9}" type="pres">
      <dgm:prSet presAssocID="{979C19E4-4F83-4F87-A260-303AC69B408E}" presName="desBackupRightNorm" presStyleCnt="0"/>
      <dgm:spPr/>
    </dgm:pt>
    <dgm:pt modelId="{70F15C48-4C02-4A9C-B6D6-9AAD72C871C1}" type="pres">
      <dgm:prSet presAssocID="{8866370D-3EE8-4FDD-9FDB-6F097C524C6E}" presName="desSpace" presStyleCnt="0"/>
      <dgm:spPr/>
    </dgm:pt>
    <dgm:pt modelId="{32FEAF2C-1EAB-4914-AB49-25CD3074D49D}" type="pres">
      <dgm:prSet presAssocID="{91801293-E08A-457F-AE00-C13619E36893}" presName="desBackupLeftNorm" presStyleCnt="0"/>
      <dgm:spPr/>
    </dgm:pt>
    <dgm:pt modelId="{9A2266BB-24C9-4A9B-8B9C-913B1A9A0FCC}" type="pres">
      <dgm:prSet presAssocID="{91801293-E08A-457F-AE00-C13619E36893}" presName="desComposite" presStyleCnt="0"/>
      <dgm:spPr/>
    </dgm:pt>
    <dgm:pt modelId="{769161A7-E61E-4533-B380-22782673D1A4}" type="pres">
      <dgm:prSet presAssocID="{91801293-E08A-457F-AE00-C13619E36893}" presName="desCircle" presStyleLbl="node1" presStyleIdx="3" presStyleCnt="4"/>
      <dgm:spPr>
        <a:solidFill>
          <a:schemeClr val="accent2"/>
        </a:solidFill>
        <a:ln>
          <a:solidFill>
            <a:srgbClr val="FFC000"/>
          </a:solidFill>
        </a:ln>
      </dgm:spPr>
    </dgm:pt>
    <dgm:pt modelId="{03E4A18E-EA16-421E-AC9F-EA8ACF2A8E68}" type="pres">
      <dgm:prSet presAssocID="{91801293-E08A-457F-AE00-C13619E36893}" presName="chTx" presStyleLbl="revTx" presStyleIdx="8" presStyleCnt="10"/>
      <dgm:spPr/>
    </dgm:pt>
    <dgm:pt modelId="{EFD539E5-EE21-4CE3-BD31-26F2E1F44D94}" type="pres">
      <dgm:prSet presAssocID="{91801293-E08A-457F-AE00-C13619E36893}" presName="desTx" presStyleLbl="revTx" presStyleIdx="9" presStyleCnt="10">
        <dgm:presLayoutVars>
          <dgm:bulletEnabled val="1"/>
        </dgm:presLayoutVars>
      </dgm:prSet>
      <dgm:spPr/>
    </dgm:pt>
    <dgm:pt modelId="{B4CA7298-C589-483F-9E7B-C55F1E630AB2}" type="pres">
      <dgm:prSet presAssocID="{91801293-E08A-457F-AE00-C13619E36893}" presName="desBackupRightNorm" presStyleCnt="0"/>
      <dgm:spPr/>
    </dgm:pt>
    <dgm:pt modelId="{E98EAF43-96FC-44D7-8C4F-87CB1B9FB3BE}" type="pres">
      <dgm:prSet presAssocID="{D77C4F20-3524-44F3-A30B-4AA2D32DEE40}" presName="desSpace" presStyleCnt="0"/>
      <dgm:spPr/>
    </dgm:pt>
  </dgm:ptLst>
  <dgm:cxnLst>
    <dgm:cxn modelId="{D1119C1E-24AC-408D-A062-A144714F939D}" type="presOf" srcId="{D0CE0933-AC52-410F-995E-95F55748D002}" destId="{A7C0021F-0EBA-4ED8-9F6E-86899E15581B}" srcOrd="0" destOrd="0" presId="urn:microsoft.com/office/officeart/2008/layout/CircleAccentTimeline"/>
    <dgm:cxn modelId="{0FA3441F-62D1-402E-8083-C42C1FBD8723}" srcId="{D0CE0933-AC52-410F-995E-95F55748D002}" destId="{B6306034-25EB-4C4D-9263-0935084B9C42}" srcOrd="1" destOrd="0" parTransId="{2443943F-D53E-4534-BB11-9D801667480A}" sibTransId="{DE1D7EC8-E3C3-442D-8ADD-51AF1EE095D0}"/>
    <dgm:cxn modelId="{4365D526-2CFA-4271-89C1-E38C8C0DC6A9}" srcId="{B81DD456-24FD-4E6B-AF9E-6BF141F0C5AE}" destId="{979C19E4-4F83-4F87-A260-303AC69B408E}" srcOrd="0" destOrd="0" parTransId="{AA1750A2-DCB9-417F-8D76-C45B4FF79874}" sibTransId="{8866370D-3EE8-4FDD-9FDB-6F097C524C6E}"/>
    <dgm:cxn modelId="{86DF743A-8E76-4D5B-855A-03E2F53FB40E}" srcId="{D0CE0933-AC52-410F-995E-95F55748D002}" destId="{52276292-653F-496B-AF83-0BA8E6EFC093}" srcOrd="0" destOrd="0" parTransId="{661AFA9A-CC9C-4549-95BA-9058D02007E2}" sibTransId="{1F6B8F09-8ED1-484C-9A6F-8F05F8D03D79}"/>
    <dgm:cxn modelId="{94297255-DD1C-4842-9599-99696B5EC77F}" type="presOf" srcId="{52276292-653F-496B-AF83-0BA8E6EFC093}" destId="{66533EA5-975E-4D12-A9AE-583C28DB51F9}" srcOrd="0" destOrd="0" presId="urn:microsoft.com/office/officeart/2008/layout/CircleAccentTimeline"/>
    <dgm:cxn modelId="{8FF5FE7D-22CB-401E-B112-05D98F9112D4}" type="presOf" srcId="{B32A6880-DAF7-4E93-8343-3B9221B535A3}" destId="{6F5E8AFE-AE22-49C4-9B69-F68DAC51B3E4}" srcOrd="0" destOrd="0" presId="urn:microsoft.com/office/officeart/2008/layout/CircleAccentTimeline"/>
    <dgm:cxn modelId="{88DBF696-BE25-4610-BBA8-B658F957CAB7}" type="presOf" srcId="{979C19E4-4F83-4F87-A260-303AC69B408E}" destId="{825BA9C9-D5DA-48EC-AC71-FFD3058E1A72}" srcOrd="0" destOrd="0" presId="urn:microsoft.com/office/officeart/2008/layout/CircleAccentTimeline"/>
    <dgm:cxn modelId="{1E306FAB-5BB4-4C3A-97E0-741882A49283}" srcId="{B32A6880-DAF7-4E93-8343-3B9221B535A3}" destId="{B81DD456-24FD-4E6B-AF9E-6BF141F0C5AE}" srcOrd="1" destOrd="0" parTransId="{9EED20F3-DF3E-49DA-84E3-691A01C67A46}" sibTransId="{9AC781D0-546C-45C7-A5D7-B6009617EF6F}"/>
    <dgm:cxn modelId="{6D2D88B5-33A3-46E1-816A-51B393504A91}" srcId="{B32A6880-DAF7-4E93-8343-3B9221B535A3}" destId="{D0CE0933-AC52-410F-995E-95F55748D002}" srcOrd="0" destOrd="0" parTransId="{86FF1A45-99CB-47A4-81B8-691F0CD0EC9E}" sibTransId="{D902C728-18F9-481E-9DC0-61890AE29A10}"/>
    <dgm:cxn modelId="{D4612EB6-0BB3-41EF-9E75-85203F0CA1F3}" type="presOf" srcId="{B81DD456-24FD-4E6B-AF9E-6BF141F0C5AE}" destId="{5938FB5E-2CBE-4978-A1DC-F00C80BC8CB8}" srcOrd="0" destOrd="0" presId="urn:microsoft.com/office/officeart/2008/layout/CircleAccentTimeline"/>
    <dgm:cxn modelId="{9846C1D0-5145-4ECD-B302-7133D402E562}" type="presOf" srcId="{91801293-E08A-457F-AE00-C13619E36893}" destId="{03E4A18E-EA16-421E-AC9F-EA8ACF2A8E68}" srcOrd="0" destOrd="0" presId="urn:microsoft.com/office/officeart/2008/layout/CircleAccentTimeline"/>
    <dgm:cxn modelId="{0D05E9ED-4D90-4503-BFA9-DC0530314617}" type="presOf" srcId="{B6306034-25EB-4C4D-9263-0935084B9C42}" destId="{8400A18D-98C8-44DA-94CF-3AAF618B7B25}" srcOrd="0" destOrd="0" presId="urn:microsoft.com/office/officeart/2008/layout/CircleAccentTimeline"/>
    <dgm:cxn modelId="{F214E9FB-287E-4502-BEA6-0B79250512B1}" srcId="{B81DD456-24FD-4E6B-AF9E-6BF141F0C5AE}" destId="{91801293-E08A-457F-AE00-C13619E36893}" srcOrd="1" destOrd="0" parTransId="{E1A61373-BFA5-480E-995D-726BC6804484}" sibTransId="{D77C4F20-3524-44F3-A30B-4AA2D32DEE40}"/>
    <dgm:cxn modelId="{30D8DB3A-60C0-4465-9B24-D404FAF79913}" type="presParOf" srcId="{6F5E8AFE-AE22-49C4-9B69-F68DAC51B3E4}" destId="{B1EF9325-6C3B-42D6-B3A4-94E93D2F4FD3}" srcOrd="0" destOrd="0" presId="urn:microsoft.com/office/officeart/2008/layout/CircleAccentTimeline"/>
    <dgm:cxn modelId="{4F71A6FA-D597-4EE1-880D-FAFF3779454F}" type="presParOf" srcId="{B1EF9325-6C3B-42D6-B3A4-94E93D2F4FD3}" destId="{4395A46F-4F98-4BF7-939F-BD7A7655ED57}" srcOrd="0" destOrd="0" presId="urn:microsoft.com/office/officeart/2008/layout/CircleAccentTimeline"/>
    <dgm:cxn modelId="{820939CA-6980-4BB6-B61A-80D992021A46}" type="presParOf" srcId="{B1EF9325-6C3B-42D6-B3A4-94E93D2F4FD3}" destId="{A7C0021F-0EBA-4ED8-9F6E-86899E15581B}" srcOrd="1" destOrd="0" presId="urn:microsoft.com/office/officeart/2008/layout/CircleAccentTimeline"/>
    <dgm:cxn modelId="{AFFC12DF-3666-4410-806C-CAE85C958F33}" type="presParOf" srcId="{B1EF9325-6C3B-42D6-B3A4-94E93D2F4FD3}" destId="{E0083B46-1018-4437-89FC-D4A987ED6C6A}" srcOrd="2" destOrd="0" presId="urn:microsoft.com/office/officeart/2008/layout/CircleAccentTimeline"/>
    <dgm:cxn modelId="{07476FFC-8111-433D-8F75-A590268FE70C}" type="presParOf" srcId="{6F5E8AFE-AE22-49C4-9B69-F68DAC51B3E4}" destId="{0229494E-4DC0-4BF7-B6B6-0EF477523C3C}" srcOrd="1" destOrd="0" presId="urn:microsoft.com/office/officeart/2008/layout/CircleAccentTimeline"/>
    <dgm:cxn modelId="{10B076B6-D9F8-4FA8-8FB7-119E62A547A5}" type="presParOf" srcId="{6F5E8AFE-AE22-49C4-9B69-F68DAC51B3E4}" destId="{8C672AEB-4005-4EA3-9927-49E6CC714920}" srcOrd="2" destOrd="0" presId="urn:microsoft.com/office/officeart/2008/layout/CircleAccentTimeline"/>
    <dgm:cxn modelId="{9E730CE9-052A-406F-8FCB-094C5AEB1FF4}" type="presParOf" srcId="{6F5E8AFE-AE22-49C4-9B69-F68DAC51B3E4}" destId="{1869C36D-571F-4166-923D-59BE4AE1849E}" srcOrd="3" destOrd="0" presId="urn:microsoft.com/office/officeart/2008/layout/CircleAccentTimeline"/>
    <dgm:cxn modelId="{C8F75ABF-F2A1-41F1-94F9-34F406AB4179}" type="presParOf" srcId="{6F5E8AFE-AE22-49C4-9B69-F68DAC51B3E4}" destId="{3009C694-06CD-43C0-8B83-E79E636622E7}" srcOrd="4" destOrd="0" presId="urn:microsoft.com/office/officeart/2008/layout/CircleAccentTimeline"/>
    <dgm:cxn modelId="{A744487C-4A73-4593-BC6D-52C85AC7543F}" type="presParOf" srcId="{3009C694-06CD-43C0-8B83-E79E636622E7}" destId="{CBF8C2A7-1FBF-4423-AF76-BFFA11B1F575}" srcOrd="0" destOrd="0" presId="urn:microsoft.com/office/officeart/2008/layout/CircleAccentTimeline"/>
    <dgm:cxn modelId="{6D79F9CB-EF6D-4468-A65A-16EE10E0DCF9}" type="presParOf" srcId="{3009C694-06CD-43C0-8B83-E79E636622E7}" destId="{66533EA5-975E-4D12-A9AE-583C28DB51F9}" srcOrd="1" destOrd="0" presId="urn:microsoft.com/office/officeart/2008/layout/CircleAccentTimeline"/>
    <dgm:cxn modelId="{753B560F-2AC0-46F2-B823-A3ABE7A7A9C8}" type="presParOf" srcId="{3009C694-06CD-43C0-8B83-E79E636622E7}" destId="{FCE69127-6DB7-4471-AB71-5A3666DA9381}" srcOrd="2" destOrd="0" presId="urn:microsoft.com/office/officeart/2008/layout/CircleAccentTimeline"/>
    <dgm:cxn modelId="{C8529145-30A8-4DA7-BB7B-AE9253C69FC8}" type="presParOf" srcId="{6F5E8AFE-AE22-49C4-9B69-F68DAC51B3E4}" destId="{7003143B-37F2-48DA-ABA8-6D02B2C9A2DD}" srcOrd="5" destOrd="0" presId="urn:microsoft.com/office/officeart/2008/layout/CircleAccentTimeline"/>
    <dgm:cxn modelId="{81CE19AA-06E3-4DA6-92A6-9D3B57FB1AC6}" type="presParOf" srcId="{6F5E8AFE-AE22-49C4-9B69-F68DAC51B3E4}" destId="{24B5EA30-DF02-4C0B-9049-A60191EBB0E4}" srcOrd="6" destOrd="0" presId="urn:microsoft.com/office/officeart/2008/layout/CircleAccentTimeline"/>
    <dgm:cxn modelId="{B37CF5E1-13C3-4F7D-A53F-B4C1C3C0DCF9}" type="presParOf" srcId="{6F5E8AFE-AE22-49C4-9B69-F68DAC51B3E4}" destId="{EFACD9C6-7E72-4190-B192-0DE06A82D082}" srcOrd="7" destOrd="0" presId="urn:microsoft.com/office/officeart/2008/layout/CircleAccentTimeline"/>
    <dgm:cxn modelId="{1D7B3DBB-8378-4F50-8082-F75D9CE3D5BB}" type="presParOf" srcId="{6F5E8AFE-AE22-49C4-9B69-F68DAC51B3E4}" destId="{21916757-2836-4434-9319-2A43C64754CA}" srcOrd="8" destOrd="0" presId="urn:microsoft.com/office/officeart/2008/layout/CircleAccentTimeline"/>
    <dgm:cxn modelId="{53C9F7A1-C9A1-4A96-A69B-0E1B3B060215}" type="presParOf" srcId="{21916757-2836-4434-9319-2A43C64754CA}" destId="{EF57E560-E09F-4EBE-A4F9-BB484F592B19}" srcOrd="0" destOrd="0" presId="urn:microsoft.com/office/officeart/2008/layout/CircleAccentTimeline"/>
    <dgm:cxn modelId="{118E9B4D-CB75-4BA2-9E3C-2BA66C86C39F}" type="presParOf" srcId="{21916757-2836-4434-9319-2A43C64754CA}" destId="{8400A18D-98C8-44DA-94CF-3AAF618B7B25}" srcOrd="1" destOrd="0" presId="urn:microsoft.com/office/officeart/2008/layout/CircleAccentTimeline"/>
    <dgm:cxn modelId="{DEA26DFD-01BD-4CB6-9F03-1B8AD947C99B}" type="presParOf" srcId="{21916757-2836-4434-9319-2A43C64754CA}" destId="{38B1F721-D125-4F32-92A6-3ECF7C45736A}" srcOrd="2" destOrd="0" presId="urn:microsoft.com/office/officeart/2008/layout/CircleAccentTimeline"/>
    <dgm:cxn modelId="{D21ED2EC-4468-4BAC-8701-11B245FDE48B}" type="presParOf" srcId="{6F5E8AFE-AE22-49C4-9B69-F68DAC51B3E4}" destId="{A5AD58A2-23A0-4C24-B28F-1E8D32B5A928}" srcOrd="9" destOrd="0" presId="urn:microsoft.com/office/officeart/2008/layout/CircleAccentTimeline"/>
    <dgm:cxn modelId="{66D19661-66B5-486A-A83C-25A0BE40BAD7}" type="presParOf" srcId="{6F5E8AFE-AE22-49C4-9B69-F68DAC51B3E4}" destId="{061AFB81-1785-41FE-939A-A21EA4E83469}" srcOrd="10" destOrd="0" presId="urn:microsoft.com/office/officeart/2008/layout/CircleAccentTimeline"/>
    <dgm:cxn modelId="{75A37DC0-2CCC-4131-B301-7DDA28521BDB}" type="presParOf" srcId="{6F5E8AFE-AE22-49C4-9B69-F68DAC51B3E4}" destId="{D1321C5E-5471-464E-A363-2A1046716DC8}" srcOrd="11" destOrd="0" presId="urn:microsoft.com/office/officeart/2008/layout/CircleAccentTimeline"/>
    <dgm:cxn modelId="{0D51C8F3-E782-4294-A452-25ED75961EC7}" type="presParOf" srcId="{D1321C5E-5471-464E-A363-2A1046716DC8}" destId="{2F62B467-CB0A-4814-9E3F-55E2525635A0}" srcOrd="0" destOrd="0" presId="urn:microsoft.com/office/officeart/2008/layout/CircleAccentTimeline"/>
    <dgm:cxn modelId="{1D2B4F3E-1FD1-49D5-95A8-FE05DEC1FB2F}" type="presParOf" srcId="{D1321C5E-5471-464E-A363-2A1046716DC8}" destId="{5938FB5E-2CBE-4978-A1DC-F00C80BC8CB8}" srcOrd="1" destOrd="0" presId="urn:microsoft.com/office/officeart/2008/layout/CircleAccentTimeline"/>
    <dgm:cxn modelId="{66FD6AC1-7F5F-4D0E-9ED7-1608E6D7CA66}" type="presParOf" srcId="{D1321C5E-5471-464E-A363-2A1046716DC8}" destId="{6B7E306F-3886-49FC-A917-6D11923B03EF}" srcOrd="2" destOrd="0" presId="urn:microsoft.com/office/officeart/2008/layout/CircleAccentTimeline"/>
    <dgm:cxn modelId="{447B172A-1E19-475B-8581-B27AFD134D75}" type="presParOf" srcId="{6F5E8AFE-AE22-49C4-9B69-F68DAC51B3E4}" destId="{B1C4B0C7-1397-4654-89BF-319C8C121AB9}" srcOrd="12" destOrd="0" presId="urn:microsoft.com/office/officeart/2008/layout/CircleAccentTimeline"/>
    <dgm:cxn modelId="{08FFBB5D-4769-4CF0-9E7A-282A6707A627}" type="presParOf" srcId="{6F5E8AFE-AE22-49C4-9B69-F68DAC51B3E4}" destId="{8C58E6AA-B39E-4542-AECB-13A6CB85F9F1}" srcOrd="13" destOrd="0" presId="urn:microsoft.com/office/officeart/2008/layout/CircleAccentTimeline"/>
    <dgm:cxn modelId="{52584460-6359-4AD3-8F1C-C788891507DF}" type="presParOf" srcId="{6F5E8AFE-AE22-49C4-9B69-F68DAC51B3E4}" destId="{CFA354FE-93B7-4496-BCDC-8965AD593030}" srcOrd="14" destOrd="0" presId="urn:microsoft.com/office/officeart/2008/layout/CircleAccentTimeline"/>
    <dgm:cxn modelId="{D8CAB81F-22DE-431A-ADBB-57009FB7453B}" type="presParOf" srcId="{6F5E8AFE-AE22-49C4-9B69-F68DAC51B3E4}" destId="{C002FF20-547E-402E-99E4-3CA5BA552F68}" srcOrd="15" destOrd="0" presId="urn:microsoft.com/office/officeart/2008/layout/CircleAccentTimeline"/>
    <dgm:cxn modelId="{0D056E82-4737-497A-8B67-B0B91D8707F6}" type="presParOf" srcId="{C002FF20-547E-402E-99E4-3CA5BA552F68}" destId="{01F9C427-50EE-4661-B6EB-9B98C4292BC3}" srcOrd="0" destOrd="0" presId="urn:microsoft.com/office/officeart/2008/layout/CircleAccentTimeline"/>
    <dgm:cxn modelId="{63741A03-6428-4336-A338-F86AA4D1556E}" type="presParOf" srcId="{C002FF20-547E-402E-99E4-3CA5BA552F68}" destId="{825BA9C9-D5DA-48EC-AC71-FFD3058E1A72}" srcOrd="1" destOrd="0" presId="urn:microsoft.com/office/officeart/2008/layout/CircleAccentTimeline"/>
    <dgm:cxn modelId="{3898E213-10FB-43A1-BCBF-4E6E1F4DAEC1}" type="presParOf" srcId="{C002FF20-547E-402E-99E4-3CA5BA552F68}" destId="{E41D66F0-B10D-4E9C-8B05-48D4FFCB1CE6}" srcOrd="2" destOrd="0" presId="urn:microsoft.com/office/officeart/2008/layout/CircleAccentTimeline"/>
    <dgm:cxn modelId="{E9D0269E-B670-4B91-8036-04AD5407C21A}" type="presParOf" srcId="{6F5E8AFE-AE22-49C4-9B69-F68DAC51B3E4}" destId="{A23E506C-E783-4D07-914E-308C76475CB9}" srcOrd="16" destOrd="0" presId="urn:microsoft.com/office/officeart/2008/layout/CircleAccentTimeline"/>
    <dgm:cxn modelId="{A9DB7333-74C0-4F56-9A44-E1A30E37B324}" type="presParOf" srcId="{6F5E8AFE-AE22-49C4-9B69-F68DAC51B3E4}" destId="{70F15C48-4C02-4A9C-B6D6-9AAD72C871C1}" srcOrd="17" destOrd="0" presId="urn:microsoft.com/office/officeart/2008/layout/CircleAccentTimeline"/>
    <dgm:cxn modelId="{8C558ECA-8F71-4D4E-B3E4-FFA584BB3577}" type="presParOf" srcId="{6F5E8AFE-AE22-49C4-9B69-F68DAC51B3E4}" destId="{32FEAF2C-1EAB-4914-AB49-25CD3074D49D}" srcOrd="18" destOrd="0" presId="urn:microsoft.com/office/officeart/2008/layout/CircleAccentTimeline"/>
    <dgm:cxn modelId="{FC8B3B41-6A98-4E2F-BD93-30C0BF2B5C55}" type="presParOf" srcId="{6F5E8AFE-AE22-49C4-9B69-F68DAC51B3E4}" destId="{9A2266BB-24C9-4A9B-8B9C-913B1A9A0FCC}" srcOrd="19" destOrd="0" presId="urn:microsoft.com/office/officeart/2008/layout/CircleAccentTimeline"/>
    <dgm:cxn modelId="{AB1C310A-1B7B-4C53-A032-8E13E565AA12}" type="presParOf" srcId="{9A2266BB-24C9-4A9B-8B9C-913B1A9A0FCC}" destId="{769161A7-E61E-4533-B380-22782673D1A4}" srcOrd="0" destOrd="0" presId="urn:microsoft.com/office/officeart/2008/layout/CircleAccentTimeline"/>
    <dgm:cxn modelId="{CDE606FF-E02C-43DB-8701-6BF1C857074F}" type="presParOf" srcId="{9A2266BB-24C9-4A9B-8B9C-913B1A9A0FCC}" destId="{03E4A18E-EA16-421E-AC9F-EA8ACF2A8E68}" srcOrd="1" destOrd="0" presId="urn:microsoft.com/office/officeart/2008/layout/CircleAccentTimeline"/>
    <dgm:cxn modelId="{C6DAE93F-1D29-47B6-BCDC-2CC5DA51383B}" type="presParOf" srcId="{9A2266BB-24C9-4A9B-8B9C-913B1A9A0FCC}" destId="{EFD539E5-EE21-4CE3-BD31-26F2E1F44D94}" srcOrd="2" destOrd="0" presId="urn:microsoft.com/office/officeart/2008/layout/CircleAccentTimeline"/>
    <dgm:cxn modelId="{E3B793E4-E37C-4407-B0DB-78F3E3B1F897}" type="presParOf" srcId="{6F5E8AFE-AE22-49C4-9B69-F68DAC51B3E4}" destId="{B4CA7298-C589-483F-9E7B-C55F1E630AB2}" srcOrd="20" destOrd="0" presId="urn:microsoft.com/office/officeart/2008/layout/CircleAccentTimeline"/>
    <dgm:cxn modelId="{83507D61-0D7A-4CFC-932C-0A4CE166788E}" type="presParOf" srcId="{6F5E8AFE-AE22-49C4-9B69-F68DAC51B3E4}" destId="{E98EAF43-96FC-44D7-8C4F-87CB1B9FB3BE}" srcOrd="21" destOrd="0" presId="urn:microsoft.com/office/officeart/2008/layout/CircleAccentTimeline"/>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95A46F-4F98-4BF7-939F-BD7A7655ED57}">
      <dsp:nvSpPr>
        <dsp:cNvPr id="0" name=""/>
        <dsp:cNvSpPr/>
      </dsp:nvSpPr>
      <dsp:spPr>
        <a:xfrm>
          <a:off x="474761" y="1696576"/>
          <a:ext cx="1407276" cy="1407276"/>
        </a:xfrm>
        <a:prstGeom prst="donut">
          <a:avLst>
            <a:gd name="adj" fmla="val 2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C0021F-0EBA-4ED8-9F6E-86899E15581B}">
      <dsp:nvSpPr>
        <dsp:cNvPr id="0" name=""/>
        <dsp:cNvSpPr/>
      </dsp:nvSpPr>
      <dsp:spPr>
        <a:xfrm>
          <a:off x="743094" y="663575"/>
          <a:ext cx="1749400" cy="843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0" rIns="0" bIns="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accent1"/>
              </a:solidFill>
            </a:rPr>
            <a:t>January 2021 </a:t>
          </a:r>
          <a:r>
            <a:rPr lang="en-US" sz="1600" kern="1200" dirty="0"/>
            <a:t>Board Approves 2021-2023 Strategic Plan </a:t>
          </a:r>
        </a:p>
      </dsp:txBody>
      <dsp:txXfrm>
        <a:off x="743094" y="663575"/>
        <a:ext cx="1749400" cy="843075"/>
      </dsp:txXfrm>
    </dsp:sp>
    <dsp:sp modelId="{CBF8C2A7-1FBF-4423-AF76-BFFA11B1F575}">
      <dsp:nvSpPr>
        <dsp:cNvPr id="0" name=""/>
        <dsp:cNvSpPr/>
      </dsp:nvSpPr>
      <dsp:spPr>
        <a:xfrm>
          <a:off x="1988038" y="2034982"/>
          <a:ext cx="730465" cy="73046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533EA5-975E-4D12-A9AE-583C28DB51F9}">
      <dsp:nvSpPr>
        <dsp:cNvPr id="0" name=""/>
        <dsp:cNvSpPr/>
      </dsp:nvSpPr>
      <dsp:spPr>
        <a:xfrm rot="17700000">
          <a:off x="1122901" y="3051674"/>
          <a:ext cx="1513313" cy="7296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640" bIns="0" numCol="1" spcCol="1270" anchor="ctr" anchorCtr="0">
          <a:noAutofit/>
        </a:bodyPr>
        <a:lstStyle/>
        <a:p>
          <a:pPr marL="0" lvl="0" indent="0" algn="r" defTabSz="711200">
            <a:lnSpc>
              <a:spcPct val="90000"/>
            </a:lnSpc>
            <a:spcBef>
              <a:spcPct val="0"/>
            </a:spcBef>
            <a:spcAft>
              <a:spcPct val="35000"/>
            </a:spcAft>
            <a:buNone/>
          </a:pPr>
          <a:r>
            <a:rPr lang="en-US" sz="1600" kern="1200" dirty="0"/>
            <a:t>4 Strategic Opportunities</a:t>
          </a:r>
        </a:p>
      </dsp:txBody>
      <dsp:txXfrm>
        <a:off x="1122901" y="3051674"/>
        <a:ext cx="1513313" cy="729663"/>
      </dsp:txXfrm>
    </dsp:sp>
    <dsp:sp modelId="{FCE69127-6DB7-4471-AB71-5A3666DA9381}">
      <dsp:nvSpPr>
        <dsp:cNvPr id="0" name=""/>
        <dsp:cNvSpPr/>
      </dsp:nvSpPr>
      <dsp:spPr>
        <a:xfrm rot="17700000">
          <a:off x="2070326" y="1019091"/>
          <a:ext cx="1513313" cy="729663"/>
        </a:xfrm>
        <a:prstGeom prst="rect">
          <a:avLst/>
        </a:prstGeom>
        <a:noFill/>
        <a:ln>
          <a:noFill/>
        </a:ln>
        <a:effectLst/>
      </dsp:spPr>
      <dsp:style>
        <a:lnRef idx="0">
          <a:scrgbClr r="0" g="0" b="0"/>
        </a:lnRef>
        <a:fillRef idx="0">
          <a:scrgbClr r="0" g="0" b="0"/>
        </a:fillRef>
        <a:effectRef idx="0">
          <a:scrgbClr r="0" g="0" b="0"/>
        </a:effectRef>
        <a:fontRef idx="minor"/>
      </dsp:style>
    </dsp:sp>
    <dsp:sp modelId="{EF57E560-E09F-4EBE-A4F9-BB484F592B19}">
      <dsp:nvSpPr>
        <dsp:cNvPr id="0" name=""/>
        <dsp:cNvSpPr/>
      </dsp:nvSpPr>
      <dsp:spPr>
        <a:xfrm>
          <a:off x="2824392" y="2034982"/>
          <a:ext cx="730465" cy="730465"/>
        </a:xfrm>
        <a:prstGeom prst="ellipse">
          <a:avLst/>
        </a:prstGeom>
        <a:solidFill>
          <a:schemeClr val="accen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sp>
    <dsp:sp modelId="{8400A18D-98C8-44DA-94CF-3AAF618B7B25}">
      <dsp:nvSpPr>
        <dsp:cNvPr id="0" name=""/>
        <dsp:cNvSpPr/>
      </dsp:nvSpPr>
      <dsp:spPr>
        <a:xfrm rot="17700000">
          <a:off x="1959256" y="3051674"/>
          <a:ext cx="1513313" cy="7296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640" bIns="0" numCol="1" spcCol="1270" anchor="ctr" anchorCtr="0">
          <a:noAutofit/>
        </a:bodyPr>
        <a:lstStyle/>
        <a:p>
          <a:pPr marL="0" lvl="0" indent="0" algn="r" defTabSz="711200">
            <a:lnSpc>
              <a:spcPct val="90000"/>
            </a:lnSpc>
            <a:spcBef>
              <a:spcPct val="0"/>
            </a:spcBef>
            <a:spcAft>
              <a:spcPct val="35000"/>
            </a:spcAft>
            <a:buNone/>
          </a:pPr>
          <a:r>
            <a:rPr lang="en-US" sz="1600" kern="1200" dirty="0"/>
            <a:t>Milestones Refined</a:t>
          </a:r>
        </a:p>
      </dsp:txBody>
      <dsp:txXfrm>
        <a:off x="1959256" y="3051674"/>
        <a:ext cx="1513313" cy="729663"/>
      </dsp:txXfrm>
    </dsp:sp>
    <dsp:sp modelId="{38B1F721-D125-4F32-92A6-3ECF7C45736A}">
      <dsp:nvSpPr>
        <dsp:cNvPr id="0" name=""/>
        <dsp:cNvSpPr/>
      </dsp:nvSpPr>
      <dsp:spPr>
        <a:xfrm rot="17700000">
          <a:off x="2906680" y="1019091"/>
          <a:ext cx="1513313" cy="729663"/>
        </a:xfrm>
        <a:prstGeom prst="rect">
          <a:avLst/>
        </a:prstGeom>
        <a:noFill/>
        <a:ln>
          <a:noFill/>
        </a:ln>
        <a:effectLst/>
      </dsp:spPr>
      <dsp:style>
        <a:lnRef idx="0">
          <a:scrgbClr r="0" g="0" b="0"/>
        </a:lnRef>
        <a:fillRef idx="0">
          <a:scrgbClr r="0" g="0" b="0"/>
        </a:fillRef>
        <a:effectRef idx="0">
          <a:scrgbClr r="0" g="0" b="0"/>
        </a:effectRef>
        <a:fontRef idx="minor"/>
      </dsp:style>
    </dsp:sp>
    <dsp:sp modelId="{2F62B467-CB0A-4814-9E3F-55E2525635A0}">
      <dsp:nvSpPr>
        <dsp:cNvPr id="0" name=""/>
        <dsp:cNvSpPr/>
      </dsp:nvSpPr>
      <dsp:spPr>
        <a:xfrm>
          <a:off x="3660858" y="1696576"/>
          <a:ext cx="1407276" cy="1407276"/>
        </a:xfrm>
        <a:prstGeom prst="donut">
          <a:avLst>
            <a:gd name="adj" fmla="val 2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38FB5E-2CBE-4978-A1DC-F00C80BC8CB8}">
      <dsp:nvSpPr>
        <dsp:cNvPr id="0" name=""/>
        <dsp:cNvSpPr/>
      </dsp:nvSpPr>
      <dsp:spPr>
        <a:xfrm>
          <a:off x="4395191" y="558155"/>
          <a:ext cx="1749400" cy="843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0" rIns="0" bIns="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accent2"/>
              </a:solidFill>
            </a:rPr>
            <a:t>November 2021 </a:t>
          </a:r>
          <a:r>
            <a:rPr lang="en-US" sz="1600" kern="1200" dirty="0"/>
            <a:t>Board Approves Theory of Change</a:t>
          </a:r>
        </a:p>
      </dsp:txBody>
      <dsp:txXfrm>
        <a:off x="4395191" y="558155"/>
        <a:ext cx="1749400" cy="843075"/>
      </dsp:txXfrm>
    </dsp:sp>
    <dsp:sp modelId="{01F9C427-50EE-4661-B6EB-9B98C4292BC3}">
      <dsp:nvSpPr>
        <dsp:cNvPr id="0" name=""/>
        <dsp:cNvSpPr/>
      </dsp:nvSpPr>
      <dsp:spPr>
        <a:xfrm>
          <a:off x="5174136" y="2034982"/>
          <a:ext cx="730465" cy="730465"/>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5BA9C9-D5DA-48EC-AC71-FFD3058E1A72}">
      <dsp:nvSpPr>
        <dsp:cNvPr id="0" name=""/>
        <dsp:cNvSpPr/>
      </dsp:nvSpPr>
      <dsp:spPr>
        <a:xfrm rot="17700000">
          <a:off x="4308999" y="3051674"/>
          <a:ext cx="1513313" cy="7296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640" bIns="0" numCol="1" spcCol="1270" anchor="ctr" anchorCtr="0">
          <a:noAutofit/>
        </a:bodyPr>
        <a:lstStyle/>
        <a:p>
          <a:pPr marL="0" lvl="0" indent="0" algn="r" defTabSz="711200">
            <a:lnSpc>
              <a:spcPct val="90000"/>
            </a:lnSpc>
            <a:spcBef>
              <a:spcPct val="0"/>
            </a:spcBef>
            <a:spcAft>
              <a:spcPct val="35000"/>
            </a:spcAft>
            <a:buNone/>
          </a:pPr>
          <a:r>
            <a:rPr lang="en-US" sz="1600" kern="1200" dirty="0"/>
            <a:t>CCSF FY23-25 Funding Priorities </a:t>
          </a:r>
        </a:p>
      </dsp:txBody>
      <dsp:txXfrm>
        <a:off x="4308999" y="3051674"/>
        <a:ext cx="1513313" cy="729663"/>
      </dsp:txXfrm>
    </dsp:sp>
    <dsp:sp modelId="{E41D66F0-B10D-4E9C-8B05-48D4FFCB1CE6}">
      <dsp:nvSpPr>
        <dsp:cNvPr id="0" name=""/>
        <dsp:cNvSpPr/>
      </dsp:nvSpPr>
      <dsp:spPr>
        <a:xfrm rot="17700000">
          <a:off x="5256424" y="1019091"/>
          <a:ext cx="1513313" cy="729663"/>
        </a:xfrm>
        <a:prstGeom prst="rect">
          <a:avLst/>
        </a:prstGeom>
        <a:noFill/>
        <a:ln>
          <a:noFill/>
        </a:ln>
        <a:effectLst/>
      </dsp:spPr>
      <dsp:style>
        <a:lnRef idx="0">
          <a:scrgbClr r="0" g="0" b="0"/>
        </a:lnRef>
        <a:fillRef idx="0">
          <a:scrgbClr r="0" g="0" b="0"/>
        </a:fillRef>
        <a:effectRef idx="0">
          <a:scrgbClr r="0" g="0" b="0"/>
        </a:effectRef>
        <a:fontRef idx="minor"/>
      </dsp:style>
    </dsp:sp>
    <dsp:sp modelId="{769161A7-E61E-4533-B380-22782673D1A4}">
      <dsp:nvSpPr>
        <dsp:cNvPr id="0" name=""/>
        <dsp:cNvSpPr/>
      </dsp:nvSpPr>
      <dsp:spPr>
        <a:xfrm>
          <a:off x="6010490" y="2034982"/>
          <a:ext cx="730465" cy="730465"/>
        </a:xfrm>
        <a:prstGeom prst="ellipse">
          <a:avLst/>
        </a:prstGeom>
        <a:solidFill>
          <a:schemeClr val="accent2"/>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sp>
    <dsp:sp modelId="{03E4A18E-EA16-421E-AC9F-EA8ACF2A8E68}">
      <dsp:nvSpPr>
        <dsp:cNvPr id="0" name=""/>
        <dsp:cNvSpPr/>
      </dsp:nvSpPr>
      <dsp:spPr>
        <a:xfrm rot="17700000">
          <a:off x="5145353" y="3051674"/>
          <a:ext cx="1513313" cy="7296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640" bIns="0" numCol="1" spcCol="1270" anchor="ctr" anchorCtr="0">
          <a:noAutofit/>
        </a:bodyPr>
        <a:lstStyle/>
        <a:p>
          <a:pPr marL="0" lvl="0" indent="0" algn="r" defTabSz="711200">
            <a:lnSpc>
              <a:spcPct val="90000"/>
            </a:lnSpc>
            <a:spcBef>
              <a:spcPct val="0"/>
            </a:spcBef>
            <a:spcAft>
              <a:spcPct val="35000"/>
            </a:spcAft>
            <a:buNone/>
          </a:pPr>
          <a:r>
            <a:rPr lang="en-US" sz="1600" kern="1200" dirty="0"/>
            <a:t>Strategic Approach Refined</a:t>
          </a:r>
        </a:p>
      </dsp:txBody>
      <dsp:txXfrm>
        <a:off x="5145353" y="3051674"/>
        <a:ext cx="1513313" cy="729663"/>
      </dsp:txXfrm>
    </dsp:sp>
    <dsp:sp modelId="{EFD539E5-EE21-4CE3-BD31-26F2E1F44D94}">
      <dsp:nvSpPr>
        <dsp:cNvPr id="0" name=""/>
        <dsp:cNvSpPr/>
      </dsp:nvSpPr>
      <dsp:spPr>
        <a:xfrm rot="17700000">
          <a:off x="6092778" y="1019091"/>
          <a:ext cx="1513313" cy="729663"/>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7" rIns="93172" bIns="46587"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2" tIns="46587" rIns="93172" bIns="46587" rtlCol="0"/>
          <a:lstStyle>
            <a:lvl1pPr algn="r">
              <a:defRPr sz="1200"/>
            </a:lvl1pPr>
          </a:lstStyle>
          <a:p>
            <a:fld id="{893282FC-D5EC-4943-91D1-20946FE181CA}" type="datetimeFigureOut">
              <a:rPr lang="en-US" smtClean="0"/>
              <a:t>8/18/2022</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7" rIns="93172" bIns="4658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7" rIns="93172" bIns="46587" rtlCol="0" anchor="b"/>
          <a:lstStyle>
            <a:lvl1pPr algn="r">
              <a:defRPr sz="1200"/>
            </a:lvl1pPr>
          </a:lstStyle>
          <a:p>
            <a:fld id="{2BDD8B93-AAA5-2A4B-982D-DB2AA52BBE2F}" type="slidenum">
              <a:rPr lang="en-US" smtClean="0"/>
              <a:t>‹#›</a:t>
            </a:fld>
            <a:endParaRPr lang="en-US" dirty="0"/>
          </a:p>
        </p:txBody>
      </p:sp>
    </p:spTree>
    <p:extLst>
      <p:ext uri="{BB962C8B-B14F-4D97-AF65-F5344CB8AC3E}">
        <p14:creationId xmlns:p14="http://schemas.microsoft.com/office/powerpoint/2010/main" val="29814747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7" rIns="93172" bIns="46587"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2" tIns="46587" rIns="93172" bIns="46587" rtlCol="0"/>
          <a:lstStyle>
            <a:lvl1pPr algn="r">
              <a:defRPr sz="1200"/>
            </a:lvl1pPr>
          </a:lstStyle>
          <a:p>
            <a:fld id="{068AD1F3-45DE-0D4A-89A3-372156F84E4D}" type="datetimeFigureOut">
              <a:rPr lang="en-US" smtClean="0"/>
              <a:t>8/18/2022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2" tIns="46587" rIns="93172" bIns="46587"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7" rIns="93172"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7" rIns="93172"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7" rIns="93172" bIns="46587" rtlCol="0" anchor="b"/>
          <a:lstStyle>
            <a:lvl1pPr algn="r">
              <a:defRPr sz="1200"/>
            </a:lvl1pPr>
          </a:lstStyle>
          <a:p>
            <a:fld id="{97BA30C5-7907-2249-84A8-CA2905C88B24}" type="slidenum">
              <a:rPr lang="en-US" smtClean="0"/>
              <a:t>‹#›</a:t>
            </a:fld>
            <a:endParaRPr lang="en-US" dirty="0"/>
          </a:p>
        </p:txBody>
      </p:sp>
    </p:spTree>
    <p:extLst>
      <p:ext uri="{BB962C8B-B14F-4D97-AF65-F5344CB8AC3E}">
        <p14:creationId xmlns:p14="http://schemas.microsoft.com/office/powerpoint/2010/main" val="220713881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36711E-8336-4845-B2C4-067183A3FD0F}" type="slidenum">
              <a:rPr lang="en-US" smtClean="0"/>
              <a:t>1</a:t>
            </a:fld>
            <a:endParaRPr lang="en-US" dirty="0"/>
          </a:p>
        </p:txBody>
      </p:sp>
    </p:spTree>
    <p:extLst>
      <p:ext uri="{BB962C8B-B14F-4D97-AF65-F5344CB8AC3E}">
        <p14:creationId xmlns:p14="http://schemas.microsoft.com/office/powerpoint/2010/main" val="393899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milestone I will discuss demonstrates how our Theory of Change can help guide our strategic plan. </a:t>
            </a:r>
          </a:p>
          <a:p>
            <a:r>
              <a:rPr lang="en-US" dirty="0"/>
              <a:t>Currently we use our strategic initiatives to determine how we leverage external funds. However, there are more partnership and funding opportunities presented to us than we can manage, so there is definitely room to expand and increase activity here to help advance our strategy.</a:t>
            </a:r>
          </a:p>
        </p:txBody>
      </p:sp>
      <p:sp>
        <p:nvSpPr>
          <p:cNvPr id="4" name="Slide Number Placeholder 3"/>
          <p:cNvSpPr>
            <a:spLocks noGrp="1"/>
          </p:cNvSpPr>
          <p:nvPr>
            <p:ph type="sldNum" sz="quarter" idx="5"/>
          </p:nvPr>
        </p:nvSpPr>
        <p:spPr/>
        <p:txBody>
          <a:bodyPr/>
          <a:lstStyle/>
          <a:p>
            <a:fld id="{97BA30C5-7907-2249-84A8-CA2905C88B24}" type="slidenum">
              <a:rPr lang="en-US" smtClean="0"/>
              <a:t>12</a:t>
            </a:fld>
            <a:endParaRPr lang="en-US" dirty="0"/>
          </a:p>
        </p:txBody>
      </p:sp>
    </p:spTree>
    <p:extLst>
      <p:ext uri="{BB962C8B-B14F-4D97-AF65-F5344CB8AC3E}">
        <p14:creationId xmlns:p14="http://schemas.microsoft.com/office/powerpoint/2010/main" val="1887802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BA30C5-7907-2249-84A8-CA2905C88B24}" type="slidenum">
              <a:rPr lang="en-US" smtClean="0"/>
              <a:t>13</a:t>
            </a:fld>
            <a:endParaRPr lang="en-US" dirty="0"/>
          </a:p>
        </p:txBody>
      </p:sp>
    </p:spTree>
    <p:extLst>
      <p:ext uri="{BB962C8B-B14F-4D97-AF65-F5344CB8AC3E}">
        <p14:creationId xmlns:p14="http://schemas.microsoft.com/office/powerpoint/2010/main" val="4052803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strategy to leverage external funds is communicated externally on our website</a:t>
            </a:r>
          </a:p>
        </p:txBody>
      </p:sp>
      <p:sp>
        <p:nvSpPr>
          <p:cNvPr id="4" name="Slide Number Placeholder 3"/>
          <p:cNvSpPr>
            <a:spLocks noGrp="1"/>
          </p:cNvSpPr>
          <p:nvPr>
            <p:ph type="sldNum" sz="quarter" idx="5"/>
          </p:nvPr>
        </p:nvSpPr>
        <p:spPr/>
        <p:txBody>
          <a:bodyPr/>
          <a:lstStyle/>
          <a:p>
            <a:fld id="{97BA30C5-7907-2249-84A8-CA2905C88B24}" type="slidenum">
              <a:rPr lang="en-US" smtClean="0"/>
              <a:t>14</a:t>
            </a:fld>
            <a:endParaRPr lang="en-US" dirty="0"/>
          </a:p>
        </p:txBody>
      </p:sp>
    </p:spTree>
    <p:extLst>
      <p:ext uri="{BB962C8B-B14F-4D97-AF65-F5344CB8AC3E}">
        <p14:creationId xmlns:p14="http://schemas.microsoft.com/office/powerpoint/2010/main" val="539986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36711E-8336-4845-B2C4-067183A3FD0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12979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BA30C5-7907-2249-84A8-CA2905C88B24}" type="slidenum">
              <a:rPr lang="en-US" smtClean="0"/>
              <a:t>16</a:t>
            </a:fld>
            <a:endParaRPr lang="en-US" dirty="0"/>
          </a:p>
        </p:txBody>
      </p:sp>
    </p:spTree>
    <p:extLst>
      <p:ext uri="{BB962C8B-B14F-4D97-AF65-F5344CB8AC3E}">
        <p14:creationId xmlns:p14="http://schemas.microsoft.com/office/powerpoint/2010/main" val="2639075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Timeline – Our strategic plan was developed on a calendar year January 2021 – December 2023, while all of our organizational timelines are set to our fiscal year. One item for us to consider is extending our strategic plan by 6 months to sync up to our fiscal year. This added time would help offset some of the delays we experienced due to staff transitions at the leadership level.</a:t>
            </a:r>
          </a:p>
          <a:p>
            <a:endParaRPr lang="en-US" dirty="0"/>
          </a:p>
          <a:p>
            <a:endParaRPr lang="en-US" dirty="0"/>
          </a:p>
          <a:p>
            <a:r>
              <a:rPr lang="en-US" dirty="0"/>
              <a:t>As an organization we have done a commendable job following through with our strategic plan. The board approved strategy has guided our work for the past year and a half and continues to serve as a north star in our day to day operations and decision making. We achieved a significant milestone early on when  our planned called for the creation of a Roadmap for Change and in less than a year we created and adopted a new Theory of Change. The Theory of Change then set the foundation for our CCSF FY23-25 application cycle. Now we are using what we learned from that process to make further improvements and refine our strategy which will be reflected in our CMHF cycle. </a:t>
            </a:r>
          </a:p>
          <a:p>
            <a:endParaRPr lang="en-US" dirty="0"/>
          </a:p>
          <a:p>
            <a:r>
              <a:rPr lang="en-US" dirty="0"/>
              <a:t>While this presentation will focus on our programmatic changes, there were several key operations milestones achieved during the strategic plan period. For example, we were able to reduce our operating costs by rebidding our health insurance, update our personnel policies, make a transition to paid time off, and align our organizational table with our strategic approach.</a:t>
            </a:r>
          </a:p>
        </p:txBody>
      </p:sp>
      <p:sp>
        <p:nvSpPr>
          <p:cNvPr id="4" name="Slide Number Placeholder 3"/>
          <p:cNvSpPr>
            <a:spLocks noGrp="1"/>
          </p:cNvSpPr>
          <p:nvPr>
            <p:ph type="sldNum" sz="quarter" idx="5"/>
          </p:nvPr>
        </p:nvSpPr>
        <p:spPr/>
        <p:txBody>
          <a:bodyPr/>
          <a:lstStyle/>
          <a:p>
            <a:fld id="{97BA30C5-7907-2249-84A8-CA2905C88B24}" type="slidenum">
              <a:rPr lang="en-US" smtClean="0"/>
              <a:t>2</a:t>
            </a:fld>
            <a:endParaRPr lang="en-US" dirty="0"/>
          </a:p>
        </p:txBody>
      </p:sp>
    </p:spTree>
    <p:extLst>
      <p:ext uri="{BB962C8B-B14F-4D97-AF65-F5344CB8AC3E}">
        <p14:creationId xmlns:p14="http://schemas.microsoft.com/office/powerpoint/2010/main" val="2527583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Roughly ½ way through the plan- we’ve made progress on all 4 strategic priorities. I will give a very brief overview of what has been accomplished under each milestone. I will start with Strategic Opportunities 1, 2, and 4. I will cover Strategic Opportunity 3 with our Theory of Change to highlight the overlap there. </a:t>
            </a:r>
          </a:p>
          <a:p>
            <a:endParaRPr lang="en-US" dirty="0"/>
          </a:p>
          <a:p>
            <a:r>
              <a:rPr lang="en-US" dirty="0"/>
              <a:t>As you are listening to the presentation, feel free to make </a:t>
            </a:r>
            <a:r>
              <a:rPr lang="en-US" b="1" dirty="0"/>
              <a:t>comments in the chat </a:t>
            </a:r>
            <a:r>
              <a:rPr lang="en-US" dirty="0"/>
              <a:t>about other ways the Trustees would like to receive information about strategic plan implementation</a:t>
            </a:r>
          </a:p>
        </p:txBody>
      </p:sp>
      <p:sp>
        <p:nvSpPr>
          <p:cNvPr id="4" name="Slide Number Placeholder 3"/>
          <p:cNvSpPr>
            <a:spLocks noGrp="1"/>
          </p:cNvSpPr>
          <p:nvPr>
            <p:ph type="sldNum" sz="quarter" idx="5"/>
          </p:nvPr>
        </p:nvSpPr>
        <p:spPr/>
        <p:txBody>
          <a:bodyPr/>
          <a:lstStyle/>
          <a:p>
            <a:fld id="{97BA30C5-7907-2249-84A8-CA2905C88B24}" type="slidenum">
              <a:rPr lang="en-US" smtClean="0"/>
              <a:t>4</a:t>
            </a:fld>
            <a:endParaRPr lang="en-US" dirty="0"/>
          </a:p>
        </p:txBody>
      </p:sp>
    </p:spTree>
    <p:extLst>
      <p:ext uri="{BB962C8B-B14F-4D97-AF65-F5344CB8AC3E}">
        <p14:creationId xmlns:p14="http://schemas.microsoft.com/office/powerpoint/2010/main" val="3662937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actively working on about 80% of our plan. The other 20% of our plan, indicated here as not started, abandoned, or undetermined requires further input from our Board of Trustees. I will ask questions for you to respond in the chat when I get to them.</a:t>
            </a:r>
          </a:p>
        </p:txBody>
      </p:sp>
      <p:sp>
        <p:nvSpPr>
          <p:cNvPr id="4" name="Slide Number Placeholder 3"/>
          <p:cNvSpPr>
            <a:spLocks noGrp="1"/>
          </p:cNvSpPr>
          <p:nvPr>
            <p:ph type="sldNum" sz="quarter" idx="5"/>
          </p:nvPr>
        </p:nvSpPr>
        <p:spPr/>
        <p:txBody>
          <a:bodyPr/>
          <a:lstStyle/>
          <a:p>
            <a:fld id="{97BA30C5-7907-2249-84A8-CA2905C88B24}" type="slidenum">
              <a:rPr lang="en-US" smtClean="0"/>
              <a:t>5</a:t>
            </a:fld>
            <a:endParaRPr lang="en-US" dirty="0"/>
          </a:p>
        </p:txBody>
      </p:sp>
    </p:spTree>
    <p:extLst>
      <p:ext uri="{BB962C8B-B14F-4D97-AF65-F5344CB8AC3E}">
        <p14:creationId xmlns:p14="http://schemas.microsoft.com/office/powerpoint/2010/main" val="431984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Roadmap to Community Change is our Theory of Change which was adopted by the Trustees November 2021</a:t>
            </a:r>
          </a:p>
          <a:p>
            <a:endParaRPr lang="en-US" dirty="0"/>
          </a:p>
          <a:p>
            <a:r>
              <a:rPr lang="en-US" dirty="0"/>
              <a:t>CCSF process included new EC program</a:t>
            </a:r>
          </a:p>
          <a:p>
            <a:endParaRPr lang="en-US" dirty="0"/>
          </a:p>
          <a:p>
            <a:r>
              <a:rPr lang="en-US" dirty="0"/>
              <a:t>Trustees decided not to fully advance this strategy. Instead we accepted intergenerational applications through the competitive round. This was not exactly a new process, since we already did this through our initiatives. In the past we would determine when an applicant could access CMHF funding based on their program design. This year, however, we allowed organizations to propose multi-family systems approaches. This was a new opportunity that based on the feedback we received from applicants, was not as clear as we would have liked it to be. Ultimately we ended up with 4 intergenerational projects in this cycle. Staff recommends that we revisit the original concept of combining the CCSF &amp; CMHF proposals into one process to achieve our desired result of streamlining service delivery and improving outcomes for children and families. Later this year, we will present an option to adjust the upcoming CMHF cycle to 2 years instead of 3, so that we can sync up the cycles to launch one application process in FY24. We believe that concentrating the application cycle in one year, would significantly reduce the administrative burden on grantees and staff and free up more time for us to focus on other important elements of our strategic plan and Theory of Change.</a:t>
            </a:r>
          </a:p>
          <a:p>
            <a:endParaRPr lang="en-US" dirty="0"/>
          </a:p>
          <a:p>
            <a:r>
              <a:rPr lang="en-US" b="1" dirty="0">
                <a:highlight>
                  <a:srgbClr val="FFFF00"/>
                </a:highlight>
              </a:rPr>
              <a:t>Question in the Chat: </a:t>
            </a:r>
            <a:r>
              <a:rPr lang="en-US" dirty="0"/>
              <a:t>We believe that we can build our organizational capacity by recruiting a full 15 member board, improving our grant review process, and offering more technical assistance to applicants to successfully conduct one allocation cycle. Based on your experience with the CCSF application cycle, what other concerns do you have with a combined cycle and what should we keep in mind as we think about this option?</a:t>
            </a:r>
          </a:p>
          <a:p>
            <a:endParaRPr lang="en-US" dirty="0"/>
          </a:p>
          <a:p>
            <a:r>
              <a:rPr lang="en-US" dirty="0"/>
              <a:t>Blue Arrow means in progress – Two MHB team members have begun drafting an equity framework that we used as a starting point when designing our CCSF Fy23-25. The staff work has paused as we bring on new team members and reassign roles. In the meantime, trustees and staff are participating in FTF Racial Equity Cohort</a:t>
            </a:r>
          </a:p>
        </p:txBody>
      </p:sp>
      <p:sp>
        <p:nvSpPr>
          <p:cNvPr id="4" name="Slide Number Placeholder 3"/>
          <p:cNvSpPr>
            <a:spLocks noGrp="1"/>
          </p:cNvSpPr>
          <p:nvPr>
            <p:ph type="sldNum" sz="quarter" idx="5"/>
          </p:nvPr>
        </p:nvSpPr>
        <p:spPr/>
        <p:txBody>
          <a:bodyPr/>
          <a:lstStyle/>
          <a:p>
            <a:fld id="{97BA30C5-7907-2249-84A8-CA2905C88B24}" type="slidenum">
              <a:rPr lang="en-US" smtClean="0"/>
              <a:t>6</a:t>
            </a:fld>
            <a:endParaRPr lang="en-US" dirty="0"/>
          </a:p>
        </p:txBody>
      </p:sp>
    </p:spTree>
    <p:extLst>
      <p:ext uri="{BB962C8B-B14F-4D97-AF65-F5344CB8AC3E}">
        <p14:creationId xmlns:p14="http://schemas.microsoft.com/office/powerpoint/2010/main" val="291215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SLPS partnership to collect parent feedback in early stages of development</a:t>
            </a:r>
          </a:p>
          <a:p>
            <a:r>
              <a:rPr lang="en-US" dirty="0"/>
              <a:t>Identifying initiatives not yet underway, however this field building activity will be an important precursor to other elements of our strategic plan that focus on leveraging external funds</a:t>
            </a:r>
          </a:p>
        </p:txBody>
      </p:sp>
      <p:sp>
        <p:nvSpPr>
          <p:cNvPr id="4" name="Slide Number Placeholder 3"/>
          <p:cNvSpPr>
            <a:spLocks noGrp="1"/>
          </p:cNvSpPr>
          <p:nvPr>
            <p:ph type="sldNum" sz="quarter" idx="5"/>
          </p:nvPr>
        </p:nvSpPr>
        <p:spPr/>
        <p:txBody>
          <a:bodyPr/>
          <a:lstStyle/>
          <a:p>
            <a:fld id="{97BA30C5-7907-2249-84A8-CA2905C88B24}" type="slidenum">
              <a:rPr lang="en-US" smtClean="0"/>
              <a:t>7</a:t>
            </a:fld>
            <a:endParaRPr lang="en-US" dirty="0"/>
          </a:p>
        </p:txBody>
      </p:sp>
    </p:spTree>
    <p:extLst>
      <p:ext uri="{BB962C8B-B14F-4D97-AF65-F5344CB8AC3E}">
        <p14:creationId xmlns:p14="http://schemas.microsoft.com/office/powerpoint/2010/main" val="2371169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Joint Review Teams were used for CCSF FY23-25 grant cycle, but we plan to make enhancements for FY24-26 Grant cycle including enhancing recruitment and training of reviewers and expanding grant review training for trustees, more details to come on process improvements in a future meeting</a:t>
            </a:r>
          </a:p>
          <a:p>
            <a:endParaRPr lang="en-US" dirty="0"/>
          </a:p>
          <a:p>
            <a:r>
              <a:rPr lang="en-US" dirty="0"/>
              <a:t>We began to make some improvements to our internal and external communications tools including more fully utilizing Microsoft Teams for internal communication and </a:t>
            </a:r>
            <a:r>
              <a:rPr lang="en-US" dirty="0" err="1"/>
              <a:t>Hubspot</a:t>
            </a:r>
            <a:r>
              <a:rPr lang="en-US" dirty="0"/>
              <a:t> for external communications. At our September board meeting, we will demonstrate a board portal designed to enhance our information sharing even more. We are building organizational infrastructure by deploying new communication </a:t>
            </a:r>
            <a:r>
              <a:rPr lang="en-US" dirty="0" err="1"/>
              <a:t>technolody</a:t>
            </a:r>
            <a:r>
              <a:rPr lang="en-US" dirty="0"/>
              <a:t>, but we have not yet codified our changes or direction into a communications plan</a:t>
            </a:r>
          </a:p>
          <a:p>
            <a:endParaRPr lang="en-US" dirty="0"/>
          </a:p>
          <a:p>
            <a:r>
              <a:rPr lang="en-US" dirty="0"/>
              <a:t>Again more details to come on changes to grant review, but we are also launching issue based cohorts for CCSF Fy23-25 to facilitate peer learning and we are exploring a funder partnership with three local funders who provide technical assistance to their grantees for organizational capacity building through a resource called Catch A Fire</a:t>
            </a:r>
          </a:p>
        </p:txBody>
      </p:sp>
      <p:sp>
        <p:nvSpPr>
          <p:cNvPr id="4" name="Slide Number Placeholder 3"/>
          <p:cNvSpPr>
            <a:spLocks noGrp="1"/>
          </p:cNvSpPr>
          <p:nvPr>
            <p:ph type="sldNum" sz="quarter" idx="5"/>
          </p:nvPr>
        </p:nvSpPr>
        <p:spPr/>
        <p:txBody>
          <a:bodyPr/>
          <a:lstStyle/>
          <a:p>
            <a:fld id="{97BA30C5-7907-2249-84A8-CA2905C88B24}" type="slidenum">
              <a:rPr lang="en-US" smtClean="0"/>
              <a:t>8</a:t>
            </a:fld>
            <a:endParaRPr lang="en-US" dirty="0"/>
          </a:p>
        </p:txBody>
      </p:sp>
    </p:spTree>
    <p:extLst>
      <p:ext uri="{BB962C8B-B14F-4D97-AF65-F5344CB8AC3E}">
        <p14:creationId xmlns:p14="http://schemas.microsoft.com/office/powerpoint/2010/main" val="4106587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would be expected, we’ve spent much of our time focused on the investing element of our strategic approach because for the last 9 months or so we’ve been carrying out our CCSF grant cycle. One of the benefits of having a three year cycle, however, is that it gives us room to thoroughly implement our partnering and empowering strategic approaches once the heavy lift of the funding cycle subsides. You can almost conceptualize these three approaches as matching the cadence of our grant cycle, which would mean that at least ½ to 2/3 of our time should be dedicated to work beyond making CCSF &amp; CMHF grants. As I mentioned in an earlier slide, we will maintain our focus on improving our Investing strategy as we gear up for the CMHF grant cycle, but since that is a much smaller fund, we will also take advantage of our opportunity to strengthen our Empowering approach by focusing on improving our community engagement strategies, collaborative needs assessment, and other work that allows us to focus on root causes and social determinants of health. All of this will strengthen our position to gear up for improvements in our partnering approach in time for the latter half of our strategic plan.</a:t>
            </a:r>
          </a:p>
        </p:txBody>
      </p:sp>
      <p:sp>
        <p:nvSpPr>
          <p:cNvPr id="4" name="Slide Number Placeholder 3"/>
          <p:cNvSpPr>
            <a:spLocks noGrp="1"/>
          </p:cNvSpPr>
          <p:nvPr>
            <p:ph type="sldNum" sz="quarter" idx="5"/>
          </p:nvPr>
        </p:nvSpPr>
        <p:spPr/>
        <p:txBody>
          <a:bodyPr/>
          <a:lstStyle/>
          <a:p>
            <a:fld id="{97BA30C5-7907-2249-84A8-CA2905C88B24}" type="slidenum">
              <a:rPr lang="en-US" smtClean="0"/>
              <a:t>10</a:t>
            </a:fld>
            <a:endParaRPr lang="en-US" dirty="0"/>
          </a:p>
        </p:txBody>
      </p:sp>
    </p:spTree>
    <p:extLst>
      <p:ext uri="{BB962C8B-B14F-4D97-AF65-F5344CB8AC3E}">
        <p14:creationId xmlns:p14="http://schemas.microsoft.com/office/powerpoint/2010/main" val="4220017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mn-lt"/>
                <a:ea typeface="+mn-ea"/>
                <a:cs typeface="+mn-cs"/>
              </a:rPr>
              <a:t>November 2020 Board Meeting board decided to delay decision on this item until more information is available about cost. If this is still an item that the Trustees would like to explore, please consider adding it to a future agenda.</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dk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mn-lt"/>
                <a:ea typeface="+mn-ea"/>
                <a:cs typeface="+mn-cs"/>
              </a:rPr>
              <a:t>Salesforce improvements are underway, but the system has not delivered everything we expected. While we did not launch the grant review function within Salesforce, we hope to be able to enhance our reporting capabilities. One change this year is that we are using the Measurements from our Theory of Change as the outcome statements for our funded partners. This will allow us to pull aggregate results across each measure to monitor our progress towards achieving our intermediate and long term outcomes. We are treating this year as a test year to assess whether or not Salesforce will meet our organizational needs or whether we need to consider a different platform</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dk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mn-lt"/>
                <a:ea typeface="+mn-ea"/>
                <a:cs typeface="+mn-cs"/>
              </a:rPr>
              <a:t>Continuous quality improvement of funding process for CCSF &amp; CMHF, opportunity to consider new funding mechanisms as well that might be better suited for smaller community based organizations or organizations that are focused on an emerging need. One example is the CCSF Grassroots fund that makes smaller more frequent awards as a springboard for organizations that might not have the capacity to compete in our traditional grant program. But we are also thinking about other ways to identify investment opportunities that don’t solely rely on grant applications.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dk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mn-lt"/>
                <a:ea typeface="+mn-ea"/>
                <a:cs typeface="+mn-cs"/>
              </a:rPr>
              <a:t>The training and engagement milestone reinforces our learning agenda. Last fiscal year all MHB staff completed Mental Health First Aid Training and Alive and Well Trauma Awareness training. This year, staff will complete Youth Mental Health First Aid training. We are considering a menu of trainings that we think might also be appropriate for trustees to level set our knowledge of basic mental health concepts, programs, and practices. We also intend to integrate more opportunities to learn about regional issues and initiatives through board presentations, special meetings, and retreats that will allow us to take a deeper dive on critical issues. In preparation for our CMHF cycle, we will provide learning opportunities focused on the MO Department of Mental Health.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dk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mn-lt"/>
                <a:ea typeface="+mn-ea"/>
                <a:cs typeface="+mn-cs"/>
              </a:rPr>
              <a:t>We welcome recommendations from trustees on topics of interest or importance for you. Feel free to drop your ideas in the chat.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dk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7BA30C5-7907-2249-84A8-CA2905C88B24}" type="slidenum">
              <a:rPr lang="en-US" smtClean="0"/>
              <a:t>11</a:t>
            </a:fld>
            <a:endParaRPr lang="en-US" dirty="0"/>
          </a:p>
        </p:txBody>
      </p:sp>
    </p:spTree>
    <p:extLst>
      <p:ext uri="{BB962C8B-B14F-4D97-AF65-F5344CB8AC3E}">
        <p14:creationId xmlns:p14="http://schemas.microsoft.com/office/powerpoint/2010/main" val="31691194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MHB Bcknds B 004.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8" name="Picture 7" descr="STL MHB MASTER LOGO without TAG PERIODS.png"/>
          <p:cNvPicPr>
            <a:picLocks noChangeAspect="1"/>
          </p:cNvPicPr>
          <p:nvPr userDrawn="1"/>
        </p:nvPicPr>
        <p:blipFill rotWithShape="1">
          <a:blip r:embed="rId3" cstate="screen">
            <a:extLst>
              <a:ext uri="{28A0092B-C50C-407E-A947-70E740481C1C}">
                <a14:useLocalDpi xmlns:a14="http://schemas.microsoft.com/office/drawing/2010/main"/>
              </a:ext>
            </a:extLst>
          </a:blip>
          <a:srcRect r="36181"/>
          <a:stretch/>
        </p:blipFill>
        <p:spPr>
          <a:xfrm>
            <a:off x="508000" y="657110"/>
            <a:ext cx="2749550" cy="1117493"/>
          </a:xfrm>
          <a:prstGeom prst="rect">
            <a:avLst/>
          </a:prstGeom>
        </p:spPr>
      </p:pic>
      <p:pic>
        <p:nvPicPr>
          <p:cNvPr id="9" name="Picture 8" descr="STL MHB MASTER LOGO without TAG PERIODS.png"/>
          <p:cNvPicPr>
            <a:picLocks noChangeAspect="1"/>
          </p:cNvPicPr>
          <p:nvPr userDrawn="1"/>
        </p:nvPicPr>
        <p:blipFill rotWithShape="1">
          <a:blip r:embed="rId3" cstate="screen">
            <a:extLst>
              <a:ext uri="{28A0092B-C50C-407E-A947-70E740481C1C}">
                <a14:useLocalDpi xmlns:a14="http://schemas.microsoft.com/office/drawing/2010/main"/>
              </a:ext>
            </a:extLst>
          </a:blip>
          <a:srcRect l="62934" r="-4055"/>
          <a:stretch/>
        </p:blipFill>
        <p:spPr>
          <a:xfrm>
            <a:off x="6762750" y="657110"/>
            <a:ext cx="1771650" cy="1117493"/>
          </a:xfrm>
          <a:prstGeom prst="rect">
            <a:avLst/>
          </a:prstGeom>
        </p:spPr>
      </p:pic>
      <p:sp>
        <p:nvSpPr>
          <p:cNvPr id="2" name="Title 1"/>
          <p:cNvSpPr>
            <a:spLocks noGrp="1"/>
          </p:cNvSpPr>
          <p:nvPr>
            <p:ph type="ctrTitle"/>
          </p:nvPr>
        </p:nvSpPr>
        <p:spPr>
          <a:xfrm>
            <a:off x="486649" y="2679336"/>
            <a:ext cx="6046746" cy="1809336"/>
          </a:xfr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79308" y="6042771"/>
            <a:ext cx="3771069" cy="556471"/>
          </a:xfrm>
        </p:spPr>
        <p:txBody>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802986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Date Placeholder 3"/>
          <p:cNvSpPr>
            <a:spLocks noGrp="1"/>
          </p:cNvSpPr>
          <p:nvPr>
            <p:ph type="dt" sz="half" idx="2"/>
          </p:nvPr>
        </p:nvSpPr>
        <p:spPr>
          <a:xfrm>
            <a:off x="6271189" y="6356350"/>
            <a:ext cx="2133600" cy="365125"/>
          </a:xfrm>
          <a:prstGeom prst="rect">
            <a:avLst/>
          </a:prstGeom>
        </p:spPr>
        <p:txBody>
          <a:bodyPr vert="horz" lIns="91440" tIns="45720" rIns="91440" bIns="45720" rtlCol="0" anchor="ctr"/>
          <a:lstStyle>
            <a:lvl1pPr algn="r">
              <a:defRPr sz="800">
                <a:solidFill>
                  <a:schemeClr val="tx1"/>
                </a:solidFill>
                <a:latin typeface="Arial"/>
                <a:cs typeface="Arial"/>
              </a:defRPr>
            </a:lvl1pPr>
          </a:lstStyle>
          <a:p>
            <a:fld id="{8466350E-FD96-544C-AE0E-5023492063AA}" type="datetime4">
              <a:rPr lang="en-US" smtClean="0"/>
              <a:t>August 18, 2022</a:t>
            </a:fld>
            <a:endParaRPr lang="en-US" dirty="0"/>
          </a:p>
        </p:txBody>
      </p:sp>
      <p:sp>
        <p:nvSpPr>
          <p:cNvPr id="9" name="Slide Number Placeholder 5"/>
          <p:cNvSpPr>
            <a:spLocks noGrp="1"/>
          </p:cNvSpPr>
          <p:nvPr>
            <p:ph type="sldNum" sz="quarter" idx="4"/>
          </p:nvPr>
        </p:nvSpPr>
        <p:spPr>
          <a:xfrm>
            <a:off x="6641292" y="6356350"/>
            <a:ext cx="2133600" cy="365125"/>
          </a:xfrm>
          <a:prstGeom prst="rect">
            <a:avLst/>
          </a:prstGeom>
        </p:spPr>
        <p:txBody>
          <a:bodyPr vert="horz" lIns="91440" tIns="45720" rIns="91440" bIns="45720" rtlCol="0" anchor="ctr"/>
          <a:lstStyle>
            <a:lvl1pPr algn="r">
              <a:defRPr sz="1100">
                <a:solidFill>
                  <a:schemeClr val="tx1"/>
                </a:solidFill>
                <a:latin typeface="Arial"/>
                <a:cs typeface="Arial"/>
              </a:defRPr>
            </a:lvl1pPr>
          </a:lstStyle>
          <a:p>
            <a:fld id="{287F944C-6315-6042-840E-B3BFFC821D31}" type="slidenum">
              <a:rPr lang="en-US" smtClean="0"/>
              <a:pPr/>
              <a:t>‹#›</a:t>
            </a:fld>
            <a:endParaRPr lang="en-US" dirty="0"/>
          </a:p>
        </p:txBody>
      </p:sp>
    </p:spTree>
    <p:extLst>
      <p:ext uri="{BB962C8B-B14F-4D97-AF65-F5344CB8AC3E}">
        <p14:creationId xmlns:p14="http://schemas.microsoft.com/office/powerpoint/2010/main" val="2869498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p:nvPr userDrawn="1"/>
        </p:nvSpPr>
        <p:spPr>
          <a:xfrm>
            <a:off x="0" y="0"/>
            <a:ext cx="9144000" cy="59436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Date Placeholder 3"/>
          <p:cNvSpPr>
            <a:spLocks noGrp="1"/>
          </p:cNvSpPr>
          <p:nvPr>
            <p:ph type="dt" sz="half" idx="2"/>
          </p:nvPr>
        </p:nvSpPr>
        <p:spPr>
          <a:xfrm>
            <a:off x="6271189" y="6356350"/>
            <a:ext cx="2133600" cy="365125"/>
          </a:xfrm>
          <a:prstGeom prst="rect">
            <a:avLst/>
          </a:prstGeom>
        </p:spPr>
        <p:txBody>
          <a:bodyPr vert="horz" lIns="91440" tIns="45720" rIns="91440" bIns="45720" rtlCol="0" anchor="ctr"/>
          <a:lstStyle>
            <a:lvl1pPr algn="r">
              <a:defRPr sz="800">
                <a:solidFill>
                  <a:schemeClr val="tx1"/>
                </a:solidFill>
                <a:latin typeface="Arial"/>
                <a:cs typeface="Arial"/>
              </a:defRPr>
            </a:lvl1pPr>
          </a:lstStyle>
          <a:p>
            <a:fld id="{68F07696-A4C3-104F-B2B4-D0AAA6E4798F}" type="datetime4">
              <a:rPr lang="en-US" smtClean="0"/>
              <a:t>August 18, 2022</a:t>
            </a:fld>
            <a:endParaRPr lang="en-US" dirty="0"/>
          </a:p>
        </p:txBody>
      </p:sp>
      <p:sp>
        <p:nvSpPr>
          <p:cNvPr id="10" name="Slide Number Placeholder 5"/>
          <p:cNvSpPr>
            <a:spLocks noGrp="1"/>
          </p:cNvSpPr>
          <p:nvPr>
            <p:ph type="sldNum" sz="quarter" idx="4"/>
          </p:nvPr>
        </p:nvSpPr>
        <p:spPr>
          <a:xfrm>
            <a:off x="6641292" y="6356350"/>
            <a:ext cx="2133600" cy="365125"/>
          </a:xfrm>
          <a:prstGeom prst="rect">
            <a:avLst/>
          </a:prstGeom>
        </p:spPr>
        <p:txBody>
          <a:bodyPr vert="horz" lIns="91440" tIns="45720" rIns="91440" bIns="45720" rtlCol="0" anchor="ctr"/>
          <a:lstStyle>
            <a:lvl1pPr algn="r">
              <a:defRPr sz="1100">
                <a:solidFill>
                  <a:schemeClr val="tx1"/>
                </a:solidFill>
                <a:latin typeface="Arial"/>
                <a:cs typeface="Arial"/>
              </a:defRPr>
            </a:lvl1pPr>
          </a:lstStyle>
          <a:p>
            <a:fld id="{287F944C-6315-6042-840E-B3BFFC821D31}" type="slidenum">
              <a:rPr lang="en-US" smtClean="0"/>
              <a:pPr/>
              <a:t>‹#›</a:t>
            </a:fld>
            <a:endParaRPr lang="en-US" dirty="0"/>
          </a:p>
        </p:txBody>
      </p:sp>
      <p:pic>
        <p:nvPicPr>
          <p:cNvPr id="6" name="Picture 5" descr="STLMHB Brand Signature for PPT FOOTER RGB 042018_nota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1325" y="6207000"/>
            <a:ext cx="1022350" cy="438910"/>
          </a:xfrm>
          <a:prstGeom prst="rect">
            <a:avLst/>
          </a:prstGeom>
        </p:spPr>
      </p:pic>
    </p:spTree>
    <p:extLst>
      <p:ext uri="{BB962C8B-B14F-4D97-AF65-F5344CB8AC3E}">
        <p14:creationId xmlns:p14="http://schemas.microsoft.com/office/powerpoint/2010/main" val="1742017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MHB Bcknds B 004.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8" name="Picture 7" descr="STL MHB MASTER LOGO without TAG PERIODS.png"/>
          <p:cNvPicPr>
            <a:picLocks noChangeAspect="1"/>
          </p:cNvPicPr>
          <p:nvPr userDrawn="1"/>
        </p:nvPicPr>
        <p:blipFill rotWithShape="1">
          <a:blip r:embed="rId3" cstate="screen">
            <a:extLst>
              <a:ext uri="{28A0092B-C50C-407E-A947-70E740481C1C}">
                <a14:useLocalDpi xmlns:a14="http://schemas.microsoft.com/office/drawing/2010/main"/>
              </a:ext>
            </a:extLst>
          </a:blip>
          <a:srcRect r="36181"/>
          <a:stretch/>
        </p:blipFill>
        <p:spPr>
          <a:xfrm>
            <a:off x="508000" y="657112"/>
            <a:ext cx="2749550" cy="1117493"/>
          </a:xfrm>
          <a:prstGeom prst="rect">
            <a:avLst/>
          </a:prstGeom>
        </p:spPr>
      </p:pic>
      <p:pic>
        <p:nvPicPr>
          <p:cNvPr id="9" name="Picture 8" descr="STL MHB MASTER LOGO without TAG PERIODS.png"/>
          <p:cNvPicPr>
            <a:picLocks noChangeAspect="1"/>
          </p:cNvPicPr>
          <p:nvPr userDrawn="1"/>
        </p:nvPicPr>
        <p:blipFill rotWithShape="1">
          <a:blip r:embed="rId3" cstate="screen">
            <a:extLst>
              <a:ext uri="{28A0092B-C50C-407E-A947-70E740481C1C}">
                <a14:useLocalDpi xmlns:a14="http://schemas.microsoft.com/office/drawing/2010/main"/>
              </a:ext>
            </a:extLst>
          </a:blip>
          <a:srcRect l="62934" r="-4055"/>
          <a:stretch/>
        </p:blipFill>
        <p:spPr>
          <a:xfrm>
            <a:off x="6762750" y="657112"/>
            <a:ext cx="1771650" cy="1117493"/>
          </a:xfrm>
          <a:prstGeom prst="rect">
            <a:avLst/>
          </a:prstGeom>
        </p:spPr>
      </p:pic>
      <p:sp>
        <p:nvSpPr>
          <p:cNvPr id="2" name="Title 1"/>
          <p:cNvSpPr>
            <a:spLocks noGrp="1"/>
          </p:cNvSpPr>
          <p:nvPr>
            <p:ph type="ctrTitle"/>
          </p:nvPr>
        </p:nvSpPr>
        <p:spPr>
          <a:xfrm>
            <a:off x="486649" y="2679336"/>
            <a:ext cx="6046746" cy="1809336"/>
          </a:xfr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79309" y="6042773"/>
            <a:ext cx="3771069" cy="556471"/>
          </a:xfrm>
        </p:spPr>
        <p:txBody>
          <a:bodyPr/>
          <a:lstStyle>
            <a:lvl1pPr marL="0" indent="0" algn="l">
              <a:buNone/>
              <a:defRPr sz="12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40481476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10" name="Picture 9" descr="MHB Bcknds B 006.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8" name="Picture 7" descr="STL MHB MASTER LOGO without TAG PERIODS.png"/>
          <p:cNvPicPr>
            <a:picLocks noChangeAspect="1"/>
          </p:cNvPicPr>
          <p:nvPr userDrawn="1"/>
        </p:nvPicPr>
        <p:blipFill rotWithShape="1">
          <a:blip r:embed="rId3" cstate="screen">
            <a:extLst>
              <a:ext uri="{28A0092B-C50C-407E-A947-70E740481C1C}">
                <a14:useLocalDpi xmlns:a14="http://schemas.microsoft.com/office/drawing/2010/main"/>
              </a:ext>
            </a:extLst>
          </a:blip>
          <a:srcRect r="36181"/>
          <a:stretch/>
        </p:blipFill>
        <p:spPr>
          <a:xfrm>
            <a:off x="508000" y="657112"/>
            <a:ext cx="2749550" cy="1117493"/>
          </a:xfrm>
          <a:prstGeom prst="rect">
            <a:avLst/>
          </a:prstGeom>
        </p:spPr>
      </p:pic>
      <p:pic>
        <p:nvPicPr>
          <p:cNvPr id="9" name="Picture 8" descr="STL MHB MASTER LOGO without TAG PERIODS.png"/>
          <p:cNvPicPr>
            <a:picLocks noChangeAspect="1"/>
          </p:cNvPicPr>
          <p:nvPr userDrawn="1"/>
        </p:nvPicPr>
        <p:blipFill rotWithShape="1">
          <a:blip r:embed="rId3" cstate="screen">
            <a:extLst>
              <a:ext uri="{28A0092B-C50C-407E-A947-70E740481C1C}">
                <a14:useLocalDpi xmlns:a14="http://schemas.microsoft.com/office/drawing/2010/main"/>
              </a:ext>
            </a:extLst>
          </a:blip>
          <a:srcRect l="62934" r="-4055"/>
          <a:stretch/>
        </p:blipFill>
        <p:spPr>
          <a:xfrm>
            <a:off x="6762750" y="657112"/>
            <a:ext cx="1771650" cy="1117493"/>
          </a:xfrm>
          <a:prstGeom prst="rect">
            <a:avLst/>
          </a:prstGeom>
        </p:spPr>
      </p:pic>
      <p:sp>
        <p:nvSpPr>
          <p:cNvPr id="2" name="Title 1"/>
          <p:cNvSpPr>
            <a:spLocks noGrp="1"/>
          </p:cNvSpPr>
          <p:nvPr>
            <p:ph type="ctrTitle"/>
          </p:nvPr>
        </p:nvSpPr>
        <p:spPr>
          <a:xfrm>
            <a:off x="486649" y="2679336"/>
            <a:ext cx="6046746" cy="1809336"/>
          </a:xfr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79309" y="6042773"/>
            <a:ext cx="3771069" cy="556471"/>
          </a:xfrm>
        </p:spPr>
        <p:txBody>
          <a:bodyPr/>
          <a:lstStyle>
            <a:lvl1pPr marL="0" indent="0" algn="l">
              <a:buNone/>
              <a:defRPr sz="12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6278649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10" name="Picture 9" descr="MHB Bcknds B 005.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8" name="Picture 7" descr="STL MHB MASTER LOGO without TAG PERIODS.png"/>
          <p:cNvPicPr>
            <a:picLocks noChangeAspect="1"/>
          </p:cNvPicPr>
          <p:nvPr userDrawn="1"/>
        </p:nvPicPr>
        <p:blipFill rotWithShape="1">
          <a:blip r:embed="rId3" cstate="screen">
            <a:extLst>
              <a:ext uri="{28A0092B-C50C-407E-A947-70E740481C1C}">
                <a14:useLocalDpi xmlns:a14="http://schemas.microsoft.com/office/drawing/2010/main"/>
              </a:ext>
            </a:extLst>
          </a:blip>
          <a:srcRect r="36181"/>
          <a:stretch/>
        </p:blipFill>
        <p:spPr>
          <a:xfrm>
            <a:off x="508000" y="657112"/>
            <a:ext cx="2749550" cy="1117493"/>
          </a:xfrm>
          <a:prstGeom prst="rect">
            <a:avLst/>
          </a:prstGeom>
        </p:spPr>
      </p:pic>
      <p:pic>
        <p:nvPicPr>
          <p:cNvPr id="9" name="Picture 8" descr="STL MHB MASTER LOGO without TAG PERIODS.png"/>
          <p:cNvPicPr>
            <a:picLocks noChangeAspect="1"/>
          </p:cNvPicPr>
          <p:nvPr userDrawn="1"/>
        </p:nvPicPr>
        <p:blipFill rotWithShape="1">
          <a:blip r:embed="rId3" cstate="screen">
            <a:extLst>
              <a:ext uri="{28A0092B-C50C-407E-A947-70E740481C1C}">
                <a14:useLocalDpi xmlns:a14="http://schemas.microsoft.com/office/drawing/2010/main"/>
              </a:ext>
            </a:extLst>
          </a:blip>
          <a:srcRect l="62934" r="-4055"/>
          <a:stretch/>
        </p:blipFill>
        <p:spPr>
          <a:xfrm>
            <a:off x="6762750" y="657112"/>
            <a:ext cx="1771650" cy="1117493"/>
          </a:xfrm>
          <a:prstGeom prst="rect">
            <a:avLst/>
          </a:prstGeom>
        </p:spPr>
      </p:pic>
      <p:sp>
        <p:nvSpPr>
          <p:cNvPr id="2" name="Title 1"/>
          <p:cNvSpPr>
            <a:spLocks noGrp="1"/>
          </p:cNvSpPr>
          <p:nvPr>
            <p:ph type="ctrTitle"/>
          </p:nvPr>
        </p:nvSpPr>
        <p:spPr>
          <a:xfrm>
            <a:off x="486649" y="2679336"/>
            <a:ext cx="6046746" cy="1809336"/>
          </a:xfr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79309" y="6042773"/>
            <a:ext cx="3771069" cy="556471"/>
          </a:xfrm>
        </p:spPr>
        <p:txBody>
          <a:bodyPr/>
          <a:lstStyle>
            <a:lvl1pPr marL="0" indent="0" algn="l">
              <a:buNone/>
              <a:defRPr sz="12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6185687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2"/>
          </p:nvPr>
        </p:nvSpPr>
        <p:spPr>
          <a:xfrm>
            <a:off x="6271189" y="6356352"/>
            <a:ext cx="2133600" cy="365125"/>
          </a:xfrm>
          <a:prstGeom prst="rect">
            <a:avLst/>
          </a:prstGeom>
        </p:spPr>
        <p:txBody>
          <a:bodyPr vert="horz" lIns="91440" tIns="45720" rIns="91440" bIns="45720" rtlCol="0" anchor="ctr"/>
          <a:lstStyle>
            <a:lvl1pPr algn="r">
              <a:defRPr sz="600">
                <a:solidFill>
                  <a:schemeClr val="tx1"/>
                </a:solidFill>
                <a:latin typeface="Arial"/>
                <a:cs typeface="Arial"/>
              </a:defRPr>
            </a:lvl1pPr>
          </a:lstStyle>
          <a:p>
            <a:endParaRPr lang="en-US" dirty="0"/>
          </a:p>
        </p:txBody>
      </p:sp>
      <p:sp>
        <p:nvSpPr>
          <p:cNvPr id="10" name="Slide Number Placeholder 5"/>
          <p:cNvSpPr>
            <a:spLocks noGrp="1"/>
          </p:cNvSpPr>
          <p:nvPr>
            <p:ph type="sldNum" sz="quarter" idx="4"/>
          </p:nvPr>
        </p:nvSpPr>
        <p:spPr>
          <a:xfrm>
            <a:off x="6641292" y="6356352"/>
            <a:ext cx="2133600" cy="365125"/>
          </a:xfrm>
          <a:prstGeom prst="rect">
            <a:avLst/>
          </a:prstGeom>
        </p:spPr>
        <p:txBody>
          <a:bodyPr vert="horz" lIns="91440" tIns="45720" rIns="91440" bIns="45720" rtlCol="0" anchor="ctr"/>
          <a:lstStyle>
            <a:lvl1pPr algn="r">
              <a:defRPr sz="825">
                <a:solidFill>
                  <a:schemeClr val="tx1"/>
                </a:solidFill>
                <a:latin typeface="Arial"/>
                <a:cs typeface="Arial"/>
              </a:defRPr>
            </a:lvl1pPr>
          </a:lstStyle>
          <a:p>
            <a:fld id="{287F944C-6315-6042-840E-B3BFFC821D31}" type="slidenum">
              <a:rPr lang="en-US" smtClean="0"/>
              <a:pPr/>
              <a:t>‹#›</a:t>
            </a:fld>
            <a:endParaRPr lang="en-US" dirty="0"/>
          </a:p>
        </p:txBody>
      </p:sp>
    </p:spTree>
    <p:extLst>
      <p:ext uri="{BB962C8B-B14F-4D97-AF65-F5344CB8AC3E}">
        <p14:creationId xmlns:p14="http://schemas.microsoft.com/office/powerpoint/2010/main" val="2851507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15" name="Picture 14" descr="MHB Bcknds E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
            <a:ext cx="9144000" cy="6856629"/>
          </a:xfrm>
          <a:prstGeom prst="rect">
            <a:avLst/>
          </a:prstGeom>
        </p:spPr>
      </p:pic>
      <p:sp>
        <p:nvSpPr>
          <p:cNvPr id="2" name="Title 1"/>
          <p:cNvSpPr>
            <a:spLocks noGrp="1"/>
          </p:cNvSpPr>
          <p:nvPr>
            <p:ph type="title" hasCustomPrompt="1"/>
          </p:nvPr>
        </p:nvSpPr>
        <p:spPr>
          <a:xfrm>
            <a:off x="444501" y="440439"/>
            <a:ext cx="8225094" cy="1746300"/>
          </a:xfrm>
        </p:spPr>
        <p:txBody>
          <a:bodyPr anchor="b"/>
          <a:lstStyle>
            <a:lvl1pPr algn="l">
              <a:defRPr sz="2400" b="0" cap="none">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444501" y="2370848"/>
            <a:ext cx="8225094" cy="1500187"/>
          </a:xfrm>
        </p:spPr>
        <p:txBody>
          <a:bodyPr anchor="t"/>
          <a:lstStyle>
            <a:lvl1pPr marL="0" indent="0">
              <a:buNone/>
              <a:defRPr sz="150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13" name="Date Placeholder 3"/>
          <p:cNvSpPr>
            <a:spLocks noGrp="1"/>
          </p:cNvSpPr>
          <p:nvPr>
            <p:ph type="dt" sz="half" idx="2"/>
          </p:nvPr>
        </p:nvSpPr>
        <p:spPr>
          <a:xfrm>
            <a:off x="6271189" y="6356352"/>
            <a:ext cx="2133600" cy="365125"/>
          </a:xfrm>
          <a:prstGeom prst="rect">
            <a:avLst/>
          </a:prstGeom>
        </p:spPr>
        <p:txBody>
          <a:bodyPr vert="horz" lIns="91440" tIns="45720" rIns="91440" bIns="45720" rtlCol="0" anchor="ctr"/>
          <a:lstStyle>
            <a:lvl1pPr algn="r">
              <a:defRPr sz="600">
                <a:solidFill>
                  <a:schemeClr val="tx1"/>
                </a:solidFill>
                <a:latin typeface="Arial"/>
                <a:cs typeface="Arial"/>
              </a:defRPr>
            </a:lvl1pPr>
          </a:lstStyle>
          <a:p>
            <a:endParaRPr lang="en-US" dirty="0"/>
          </a:p>
        </p:txBody>
      </p:sp>
      <p:sp>
        <p:nvSpPr>
          <p:cNvPr id="14" name="Slide Number Placeholder 5"/>
          <p:cNvSpPr>
            <a:spLocks noGrp="1"/>
          </p:cNvSpPr>
          <p:nvPr>
            <p:ph type="sldNum" sz="quarter" idx="4"/>
          </p:nvPr>
        </p:nvSpPr>
        <p:spPr>
          <a:xfrm>
            <a:off x="6641292" y="6356352"/>
            <a:ext cx="2133600" cy="365125"/>
          </a:xfrm>
          <a:prstGeom prst="rect">
            <a:avLst/>
          </a:prstGeom>
        </p:spPr>
        <p:txBody>
          <a:bodyPr vert="horz" lIns="91440" tIns="45720" rIns="91440" bIns="45720" rtlCol="0" anchor="ctr"/>
          <a:lstStyle>
            <a:lvl1pPr algn="r">
              <a:defRPr sz="825">
                <a:solidFill>
                  <a:schemeClr val="tx1"/>
                </a:solidFill>
                <a:latin typeface="Arial"/>
                <a:cs typeface="Arial"/>
              </a:defRPr>
            </a:lvl1pPr>
          </a:lstStyle>
          <a:p>
            <a:fld id="{287F944C-6315-6042-840E-B3BFFC821D31}" type="slidenum">
              <a:rPr lang="en-US" smtClean="0"/>
              <a:pPr/>
              <a:t>‹#›</a:t>
            </a:fld>
            <a:endParaRPr lang="en-US" dirty="0"/>
          </a:p>
        </p:txBody>
      </p:sp>
      <p:pic>
        <p:nvPicPr>
          <p:cNvPr id="8" name="Picture 7" descr="STLMHB Brand Signature for PPT FOOTER RGB 042018_notag.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1326" y="6207000"/>
            <a:ext cx="1022350" cy="438910"/>
          </a:xfrm>
          <a:prstGeom prst="rect">
            <a:avLst/>
          </a:prstGeom>
        </p:spPr>
      </p:pic>
    </p:spTree>
    <p:extLst>
      <p:ext uri="{BB962C8B-B14F-4D97-AF65-F5344CB8AC3E}">
        <p14:creationId xmlns:p14="http://schemas.microsoft.com/office/powerpoint/2010/main" val="28701321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2_Section Header">
    <p:spTree>
      <p:nvGrpSpPr>
        <p:cNvPr id="1" name=""/>
        <p:cNvGrpSpPr/>
        <p:nvPr/>
      </p:nvGrpSpPr>
      <p:grpSpPr>
        <a:xfrm>
          <a:off x="0" y="0"/>
          <a:ext cx="0" cy="0"/>
          <a:chOff x="0" y="0"/>
          <a:chExt cx="0" cy="0"/>
        </a:xfrm>
      </p:grpSpPr>
      <p:sp>
        <p:nvSpPr>
          <p:cNvPr id="9" name="Rectangle 8"/>
          <p:cNvSpPr/>
          <p:nvPr userDrawn="1"/>
        </p:nvSpPr>
        <p:spPr>
          <a:xfrm>
            <a:off x="0" y="0"/>
            <a:ext cx="9144000" cy="59436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hasCustomPrompt="1"/>
          </p:nvPr>
        </p:nvSpPr>
        <p:spPr>
          <a:xfrm>
            <a:off x="444501" y="440439"/>
            <a:ext cx="8225094" cy="1746300"/>
          </a:xfrm>
        </p:spPr>
        <p:txBody>
          <a:bodyPr anchor="b"/>
          <a:lstStyle>
            <a:lvl1pPr algn="l">
              <a:defRPr sz="2400" b="0" cap="none">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444501" y="2370848"/>
            <a:ext cx="8225094" cy="1500187"/>
          </a:xfrm>
        </p:spPr>
        <p:txBody>
          <a:bodyPr anchor="t"/>
          <a:lstStyle>
            <a:lvl1pPr marL="0" indent="0">
              <a:buNone/>
              <a:defRPr sz="150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8" name="Date Placeholder 3"/>
          <p:cNvSpPr>
            <a:spLocks noGrp="1"/>
          </p:cNvSpPr>
          <p:nvPr>
            <p:ph type="dt" sz="half" idx="2"/>
          </p:nvPr>
        </p:nvSpPr>
        <p:spPr>
          <a:xfrm>
            <a:off x="6271189" y="6356352"/>
            <a:ext cx="2133600" cy="365125"/>
          </a:xfrm>
          <a:prstGeom prst="rect">
            <a:avLst/>
          </a:prstGeom>
        </p:spPr>
        <p:txBody>
          <a:bodyPr vert="horz" lIns="91440" tIns="45720" rIns="91440" bIns="45720" rtlCol="0" anchor="ctr"/>
          <a:lstStyle>
            <a:lvl1pPr algn="r">
              <a:defRPr sz="600">
                <a:solidFill>
                  <a:schemeClr val="tx1"/>
                </a:solidFill>
                <a:latin typeface="Arial"/>
                <a:cs typeface="Arial"/>
              </a:defRPr>
            </a:lvl1pPr>
          </a:lstStyle>
          <a:p>
            <a:endParaRPr lang="en-US" dirty="0"/>
          </a:p>
        </p:txBody>
      </p:sp>
      <p:sp>
        <p:nvSpPr>
          <p:cNvPr id="13" name="Slide Number Placeholder 5"/>
          <p:cNvSpPr>
            <a:spLocks noGrp="1"/>
          </p:cNvSpPr>
          <p:nvPr>
            <p:ph type="sldNum" sz="quarter" idx="4"/>
          </p:nvPr>
        </p:nvSpPr>
        <p:spPr>
          <a:xfrm>
            <a:off x="6641292" y="6356352"/>
            <a:ext cx="2133600" cy="365125"/>
          </a:xfrm>
          <a:prstGeom prst="rect">
            <a:avLst/>
          </a:prstGeom>
        </p:spPr>
        <p:txBody>
          <a:bodyPr vert="horz" lIns="91440" tIns="45720" rIns="91440" bIns="45720" rtlCol="0" anchor="ctr"/>
          <a:lstStyle>
            <a:lvl1pPr algn="r">
              <a:defRPr sz="825">
                <a:solidFill>
                  <a:schemeClr val="tx1"/>
                </a:solidFill>
                <a:latin typeface="Arial"/>
                <a:cs typeface="Arial"/>
              </a:defRPr>
            </a:lvl1pPr>
          </a:lstStyle>
          <a:p>
            <a:fld id="{287F944C-6315-6042-840E-B3BFFC821D31}" type="slidenum">
              <a:rPr lang="en-US" smtClean="0"/>
              <a:pPr/>
              <a:t>‹#›</a:t>
            </a:fld>
            <a:endParaRPr lang="en-US" dirty="0"/>
          </a:p>
        </p:txBody>
      </p:sp>
      <p:pic>
        <p:nvPicPr>
          <p:cNvPr id="11" name="Picture 10" descr="STLMHB Brand Signature for PPT FOOTER RGB 042018_nota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1326" y="6207000"/>
            <a:ext cx="1022350" cy="438910"/>
          </a:xfrm>
          <a:prstGeom prst="rect">
            <a:avLst/>
          </a:prstGeom>
        </p:spPr>
      </p:pic>
    </p:spTree>
    <p:extLst>
      <p:ext uri="{BB962C8B-B14F-4D97-AF65-F5344CB8AC3E}">
        <p14:creationId xmlns:p14="http://schemas.microsoft.com/office/powerpoint/2010/main" val="938737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pic>
        <p:nvPicPr>
          <p:cNvPr id="4" name="Picture 3" descr="MHB Bcknds 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
            <a:ext cx="9144000" cy="6856629"/>
          </a:xfrm>
          <a:prstGeom prst="rect">
            <a:avLst/>
          </a:prstGeom>
        </p:spPr>
      </p:pic>
      <p:sp>
        <p:nvSpPr>
          <p:cNvPr id="2" name="Title 1"/>
          <p:cNvSpPr>
            <a:spLocks noGrp="1"/>
          </p:cNvSpPr>
          <p:nvPr>
            <p:ph type="title" hasCustomPrompt="1"/>
          </p:nvPr>
        </p:nvSpPr>
        <p:spPr>
          <a:xfrm>
            <a:off x="444501" y="440439"/>
            <a:ext cx="8225094" cy="1746300"/>
          </a:xfrm>
        </p:spPr>
        <p:txBody>
          <a:bodyPr anchor="b"/>
          <a:lstStyle>
            <a:lvl1pPr algn="l">
              <a:defRPr sz="2400" b="0" cap="none">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444501" y="2370848"/>
            <a:ext cx="8225094" cy="1500187"/>
          </a:xfrm>
        </p:spPr>
        <p:txBody>
          <a:bodyPr anchor="t"/>
          <a:lstStyle>
            <a:lvl1pPr marL="0" indent="0">
              <a:buNone/>
              <a:defRPr sz="150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8" name="Date Placeholder 3"/>
          <p:cNvSpPr>
            <a:spLocks noGrp="1"/>
          </p:cNvSpPr>
          <p:nvPr>
            <p:ph type="dt" sz="half" idx="2"/>
          </p:nvPr>
        </p:nvSpPr>
        <p:spPr>
          <a:xfrm>
            <a:off x="6271189" y="6356352"/>
            <a:ext cx="2133600" cy="365125"/>
          </a:xfrm>
          <a:prstGeom prst="rect">
            <a:avLst/>
          </a:prstGeom>
        </p:spPr>
        <p:txBody>
          <a:bodyPr vert="horz" lIns="91440" tIns="45720" rIns="91440" bIns="45720" rtlCol="0" anchor="ctr"/>
          <a:lstStyle>
            <a:lvl1pPr algn="r">
              <a:defRPr sz="600">
                <a:solidFill>
                  <a:schemeClr val="tx1"/>
                </a:solidFill>
                <a:latin typeface="Arial"/>
                <a:cs typeface="Arial"/>
              </a:defRPr>
            </a:lvl1pPr>
          </a:lstStyle>
          <a:p>
            <a:endParaRPr lang="en-US" dirty="0"/>
          </a:p>
        </p:txBody>
      </p:sp>
      <p:sp>
        <p:nvSpPr>
          <p:cNvPr id="13" name="Slide Number Placeholder 5"/>
          <p:cNvSpPr>
            <a:spLocks noGrp="1"/>
          </p:cNvSpPr>
          <p:nvPr>
            <p:ph type="sldNum" sz="quarter" idx="4"/>
          </p:nvPr>
        </p:nvSpPr>
        <p:spPr>
          <a:xfrm>
            <a:off x="6641292" y="6356352"/>
            <a:ext cx="2133600" cy="365125"/>
          </a:xfrm>
          <a:prstGeom prst="rect">
            <a:avLst/>
          </a:prstGeom>
        </p:spPr>
        <p:txBody>
          <a:bodyPr vert="horz" lIns="91440" tIns="45720" rIns="91440" bIns="45720" rtlCol="0" anchor="ctr"/>
          <a:lstStyle>
            <a:lvl1pPr algn="r">
              <a:defRPr sz="825">
                <a:solidFill>
                  <a:schemeClr val="tx1"/>
                </a:solidFill>
                <a:latin typeface="Arial"/>
                <a:cs typeface="Arial"/>
              </a:defRPr>
            </a:lvl1pPr>
          </a:lstStyle>
          <a:p>
            <a:fld id="{287F944C-6315-6042-840E-B3BFFC821D31}" type="slidenum">
              <a:rPr lang="en-US" smtClean="0"/>
              <a:pPr/>
              <a:t>‹#›</a:t>
            </a:fld>
            <a:endParaRPr lang="en-US" dirty="0"/>
          </a:p>
        </p:txBody>
      </p:sp>
      <p:pic>
        <p:nvPicPr>
          <p:cNvPr id="9" name="Picture 8" descr="STLMHB Brand Signature for PPT FOOTER RGB 042018_notag.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1326" y="6207000"/>
            <a:ext cx="1022350" cy="438910"/>
          </a:xfrm>
          <a:prstGeom prst="rect">
            <a:avLst/>
          </a:prstGeom>
        </p:spPr>
      </p:pic>
    </p:spTree>
    <p:extLst>
      <p:ext uri="{BB962C8B-B14F-4D97-AF65-F5344CB8AC3E}">
        <p14:creationId xmlns:p14="http://schemas.microsoft.com/office/powerpoint/2010/main" val="1005241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30302"/>
            <a:ext cx="4038600" cy="4720197"/>
          </a:xfrm>
        </p:spPr>
        <p:txBody>
          <a:bodyPr/>
          <a:lstStyle>
            <a:lvl1pPr>
              <a:defRPr sz="1500"/>
            </a:lvl1pPr>
            <a:lvl2pPr>
              <a:defRPr sz="1350"/>
            </a:lvl2pPr>
            <a:lvl3pPr>
              <a:defRPr sz="1200"/>
            </a:lvl3pPr>
            <a:lvl4pPr>
              <a:defRPr sz="1050"/>
            </a:lvl4pPr>
            <a:lvl5pPr>
              <a:defRPr sz="10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130302"/>
            <a:ext cx="4038600" cy="4720197"/>
          </a:xfrm>
        </p:spPr>
        <p:txBody>
          <a:bodyPr/>
          <a:lstStyle>
            <a:lvl1pPr>
              <a:defRPr sz="1500"/>
            </a:lvl1pPr>
            <a:lvl2pPr>
              <a:defRPr sz="1350"/>
            </a:lvl2pPr>
            <a:lvl3pPr>
              <a:defRPr sz="1200"/>
            </a:lvl3pPr>
            <a:lvl4pPr>
              <a:defRPr sz="1050"/>
            </a:lvl4pPr>
            <a:lvl5pPr>
              <a:defRPr sz="10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p:cNvSpPr>
            <a:spLocks noGrp="1"/>
          </p:cNvSpPr>
          <p:nvPr>
            <p:ph type="dt" sz="half" idx="10"/>
          </p:nvPr>
        </p:nvSpPr>
        <p:spPr>
          <a:xfrm>
            <a:off x="6271189" y="6356352"/>
            <a:ext cx="2133600" cy="365125"/>
          </a:xfrm>
          <a:prstGeom prst="rect">
            <a:avLst/>
          </a:prstGeom>
        </p:spPr>
        <p:txBody>
          <a:bodyPr vert="horz" lIns="91440" tIns="45720" rIns="91440" bIns="45720" rtlCol="0" anchor="ctr"/>
          <a:lstStyle>
            <a:lvl1pPr algn="r">
              <a:defRPr sz="600">
                <a:solidFill>
                  <a:schemeClr val="tx1"/>
                </a:solidFill>
                <a:latin typeface="Arial"/>
                <a:cs typeface="Arial"/>
              </a:defRPr>
            </a:lvl1pPr>
          </a:lstStyle>
          <a:p>
            <a:endParaRPr lang="en-US" dirty="0"/>
          </a:p>
        </p:txBody>
      </p:sp>
      <p:sp>
        <p:nvSpPr>
          <p:cNvPr id="11" name="Slide Number Placeholder 5"/>
          <p:cNvSpPr>
            <a:spLocks noGrp="1"/>
          </p:cNvSpPr>
          <p:nvPr>
            <p:ph type="sldNum" sz="quarter" idx="4"/>
          </p:nvPr>
        </p:nvSpPr>
        <p:spPr>
          <a:xfrm>
            <a:off x="6641292" y="6356352"/>
            <a:ext cx="2133600" cy="365125"/>
          </a:xfrm>
          <a:prstGeom prst="rect">
            <a:avLst/>
          </a:prstGeom>
        </p:spPr>
        <p:txBody>
          <a:bodyPr vert="horz" lIns="91440" tIns="45720" rIns="91440" bIns="45720" rtlCol="0" anchor="ctr"/>
          <a:lstStyle>
            <a:lvl1pPr algn="r">
              <a:defRPr sz="825">
                <a:solidFill>
                  <a:schemeClr val="tx1"/>
                </a:solidFill>
                <a:latin typeface="Arial"/>
                <a:cs typeface="Arial"/>
              </a:defRPr>
            </a:lvl1pPr>
          </a:lstStyle>
          <a:p>
            <a:fld id="{287F944C-6315-6042-840E-B3BFFC821D31}" type="slidenum">
              <a:rPr lang="en-US" smtClean="0"/>
              <a:pPr/>
              <a:t>‹#›</a:t>
            </a:fld>
            <a:endParaRPr lang="en-US" dirty="0"/>
          </a:p>
        </p:txBody>
      </p:sp>
    </p:spTree>
    <p:extLst>
      <p:ext uri="{BB962C8B-B14F-4D97-AF65-F5344CB8AC3E}">
        <p14:creationId xmlns:p14="http://schemas.microsoft.com/office/powerpoint/2010/main" val="3109443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10" name="Picture 9" descr="MHB Bcknds B 006.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8" name="Picture 7" descr="STL MHB MASTER LOGO without TAG PERIODS.png"/>
          <p:cNvPicPr>
            <a:picLocks noChangeAspect="1"/>
          </p:cNvPicPr>
          <p:nvPr userDrawn="1"/>
        </p:nvPicPr>
        <p:blipFill rotWithShape="1">
          <a:blip r:embed="rId3" cstate="screen">
            <a:extLst>
              <a:ext uri="{28A0092B-C50C-407E-A947-70E740481C1C}">
                <a14:useLocalDpi xmlns:a14="http://schemas.microsoft.com/office/drawing/2010/main"/>
              </a:ext>
            </a:extLst>
          </a:blip>
          <a:srcRect r="36181"/>
          <a:stretch/>
        </p:blipFill>
        <p:spPr>
          <a:xfrm>
            <a:off x="508000" y="657110"/>
            <a:ext cx="2749550" cy="1117493"/>
          </a:xfrm>
          <a:prstGeom prst="rect">
            <a:avLst/>
          </a:prstGeom>
        </p:spPr>
      </p:pic>
      <p:pic>
        <p:nvPicPr>
          <p:cNvPr id="9" name="Picture 8" descr="STL MHB MASTER LOGO without TAG PERIODS.png"/>
          <p:cNvPicPr>
            <a:picLocks noChangeAspect="1"/>
          </p:cNvPicPr>
          <p:nvPr userDrawn="1"/>
        </p:nvPicPr>
        <p:blipFill rotWithShape="1">
          <a:blip r:embed="rId3" cstate="screen">
            <a:extLst>
              <a:ext uri="{28A0092B-C50C-407E-A947-70E740481C1C}">
                <a14:useLocalDpi xmlns:a14="http://schemas.microsoft.com/office/drawing/2010/main"/>
              </a:ext>
            </a:extLst>
          </a:blip>
          <a:srcRect l="62934" r="-4055"/>
          <a:stretch/>
        </p:blipFill>
        <p:spPr>
          <a:xfrm>
            <a:off x="6762750" y="657110"/>
            <a:ext cx="1771650" cy="1117493"/>
          </a:xfrm>
          <a:prstGeom prst="rect">
            <a:avLst/>
          </a:prstGeom>
        </p:spPr>
      </p:pic>
      <p:sp>
        <p:nvSpPr>
          <p:cNvPr id="2" name="Title 1"/>
          <p:cNvSpPr>
            <a:spLocks noGrp="1"/>
          </p:cNvSpPr>
          <p:nvPr>
            <p:ph type="ctrTitle"/>
          </p:nvPr>
        </p:nvSpPr>
        <p:spPr>
          <a:xfrm>
            <a:off x="486649" y="2679336"/>
            <a:ext cx="6046746" cy="1809336"/>
          </a:xfr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79308" y="6042771"/>
            <a:ext cx="3771069" cy="556471"/>
          </a:xfrm>
        </p:spPr>
        <p:txBody>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0031256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03313"/>
            <a:ext cx="4040188" cy="505588"/>
          </a:xfrm>
        </p:spPr>
        <p:txBody>
          <a:bodyPr anchor="t"/>
          <a:lstStyle>
            <a:lvl1pPr marL="0" indent="0">
              <a:buNone/>
              <a:defRPr sz="1500" b="1">
                <a:solidFill>
                  <a:schemeClr val="accent4"/>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57200" y="1682308"/>
            <a:ext cx="4040188" cy="4362893"/>
          </a:xfrm>
        </p:spPr>
        <p:txBody>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103313"/>
            <a:ext cx="4041775" cy="505588"/>
          </a:xfrm>
        </p:spPr>
        <p:txBody>
          <a:bodyPr anchor="t"/>
          <a:lstStyle>
            <a:lvl1pPr marL="0" indent="0">
              <a:buNone/>
              <a:defRPr sz="1500" b="1">
                <a:solidFill>
                  <a:schemeClr val="accent4"/>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82308"/>
            <a:ext cx="4041775" cy="4362893"/>
          </a:xfrm>
        </p:spPr>
        <p:txBody>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3"/>
          <p:cNvSpPr>
            <a:spLocks noGrp="1"/>
          </p:cNvSpPr>
          <p:nvPr>
            <p:ph type="dt" sz="half" idx="10"/>
          </p:nvPr>
        </p:nvSpPr>
        <p:spPr>
          <a:xfrm>
            <a:off x="6271189" y="6356352"/>
            <a:ext cx="2133600" cy="365125"/>
          </a:xfrm>
          <a:prstGeom prst="rect">
            <a:avLst/>
          </a:prstGeom>
        </p:spPr>
        <p:txBody>
          <a:bodyPr vert="horz" lIns="91440" tIns="45720" rIns="91440" bIns="45720" rtlCol="0" anchor="ctr"/>
          <a:lstStyle>
            <a:lvl1pPr algn="r">
              <a:defRPr sz="600">
                <a:solidFill>
                  <a:schemeClr val="tx1"/>
                </a:solidFill>
                <a:latin typeface="Arial"/>
                <a:cs typeface="Arial"/>
              </a:defRPr>
            </a:lvl1pPr>
          </a:lstStyle>
          <a:p>
            <a:endParaRPr lang="en-US" dirty="0"/>
          </a:p>
        </p:txBody>
      </p:sp>
      <p:sp>
        <p:nvSpPr>
          <p:cNvPr id="13" name="Slide Number Placeholder 5"/>
          <p:cNvSpPr>
            <a:spLocks noGrp="1"/>
          </p:cNvSpPr>
          <p:nvPr>
            <p:ph type="sldNum" sz="quarter" idx="11"/>
          </p:nvPr>
        </p:nvSpPr>
        <p:spPr>
          <a:xfrm>
            <a:off x="6641292" y="6356352"/>
            <a:ext cx="2133600" cy="365125"/>
          </a:xfrm>
          <a:prstGeom prst="rect">
            <a:avLst/>
          </a:prstGeom>
        </p:spPr>
        <p:txBody>
          <a:bodyPr vert="horz" lIns="91440" tIns="45720" rIns="91440" bIns="45720" rtlCol="0" anchor="ctr"/>
          <a:lstStyle>
            <a:lvl1pPr algn="r">
              <a:defRPr sz="825">
                <a:solidFill>
                  <a:schemeClr val="tx1"/>
                </a:solidFill>
                <a:latin typeface="Arial"/>
                <a:cs typeface="Arial"/>
              </a:defRPr>
            </a:lvl1pPr>
          </a:lstStyle>
          <a:p>
            <a:fld id="{287F944C-6315-6042-840E-B3BFFC821D31}" type="slidenum">
              <a:rPr lang="en-US" smtClean="0"/>
              <a:pPr/>
              <a:t>‹#›</a:t>
            </a:fld>
            <a:endParaRPr lang="en-US" dirty="0"/>
          </a:p>
        </p:txBody>
      </p:sp>
    </p:spTree>
    <p:extLst>
      <p:ext uri="{BB962C8B-B14F-4D97-AF65-F5344CB8AC3E}">
        <p14:creationId xmlns:p14="http://schemas.microsoft.com/office/powerpoint/2010/main" val="21265523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Date Placeholder 3"/>
          <p:cNvSpPr>
            <a:spLocks noGrp="1"/>
          </p:cNvSpPr>
          <p:nvPr>
            <p:ph type="dt" sz="half" idx="2"/>
          </p:nvPr>
        </p:nvSpPr>
        <p:spPr>
          <a:xfrm>
            <a:off x="6271189" y="6356352"/>
            <a:ext cx="2133600" cy="365125"/>
          </a:xfrm>
          <a:prstGeom prst="rect">
            <a:avLst/>
          </a:prstGeom>
        </p:spPr>
        <p:txBody>
          <a:bodyPr vert="horz" lIns="91440" tIns="45720" rIns="91440" bIns="45720" rtlCol="0" anchor="ctr"/>
          <a:lstStyle>
            <a:lvl1pPr algn="r">
              <a:defRPr sz="600">
                <a:solidFill>
                  <a:schemeClr val="tx1"/>
                </a:solidFill>
                <a:latin typeface="Arial"/>
                <a:cs typeface="Arial"/>
              </a:defRPr>
            </a:lvl1pPr>
          </a:lstStyle>
          <a:p>
            <a:endParaRPr lang="en-US" dirty="0"/>
          </a:p>
        </p:txBody>
      </p:sp>
      <p:sp>
        <p:nvSpPr>
          <p:cNvPr id="9" name="Slide Number Placeholder 5"/>
          <p:cNvSpPr>
            <a:spLocks noGrp="1"/>
          </p:cNvSpPr>
          <p:nvPr>
            <p:ph type="sldNum" sz="quarter" idx="4"/>
          </p:nvPr>
        </p:nvSpPr>
        <p:spPr>
          <a:xfrm>
            <a:off x="6641292" y="6356352"/>
            <a:ext cx="2133600" cy="365125"/>
          </a:xfrm>
          <a:prstGeom prst="rect">
            <a:avLst/>
          </a:prstGeom>
        </p:spPr>
        <p:txBody>
          <a:bodyPr vert="horz" lIns="91440" tIns="45720" rIns="91440" bIns="45720" rtlCol="0" anchor="ctr"/>
          <a:lstStyle>
            <a:lvl1pPr algn="r">
              <a:defRPr sz="825">
                <a:solidFill>
                  <a:schemeClr val="tx1"/>
                </a:solidFill>
                <a:latin typeface="Arial"/>
                <a:cs typeface="Arial"/>
              </a:defRPr>
            </a:lvl1pPr>
          </a:lstStyle>
          <a:p>
            <a:fld id="{287F944C-6315-6042-840E-B3BFFC821D31}" type="slidenum">
              <a:rPr lang="en-US" smtClean="0"/>
              <a:pPr/>
              <a:t>‹#›</a:t>
            </a:fld>
            <a:endParaRPr lang="en-US" dirty="0"/>
          </a:p>
        </p:txBody>
      </p:sp>
    </p:spTree>
    <p:extLst>
      <p:ext uri="{BB962C8B-B14F-4D97-AF65-F5344CB8AC3E}">
        <p14:creationId xmlns:p14="http://schemas.microsoft.com/office/powerpoint/2010/main" val="26365234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p:nvPr userDrawn="1"/>
        </p:nvSpPr>
        <p:spPr>
          <a:xfrm>
            <a:off x="0" y="0"/>
            <a:ext cx="9144000" cy="59436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9" name="Date Placeholder 3"/>
          <p:cNvSpPr>
            <a:spLocks noGrp="1"/>
          </p:cNvSpPr>
          <p:nvPr>
            <p:ph type="dt" sz="half" idx="2"/>
          </p:nvPr>
        </p:nvSpPr>
        <p:spPr>
          <a:xfrm>
            <a:off x="6271189" y="6356352"/>
            <a:ext cx="2133600" cy="365125"/>
          </a:xfrm>
          <a:prstGeom prst="rect">
            <a:avLst/>
          </a:prstGeom>
        </p:spPr>
        <p:txBody>
          <a:bodyPr vert="horz" lIns="91440" tIns="45720" rIns="91440" bIns="45720" rtlCol="0" anchor="ctr"/>
          <a:lstStyle>
            <a:lvl1pPr algn="r">
              <a:defRPr sz="600">
                <a:solidFill>
                  <a:schemeClr val="tx1"/>
                </a:solidFill>
                <a:latin typeface="Arial"/>
                <a:cs typeface="Arial"/>
              </a:defRPr>
            </a:lvl1pPr>
          </a:lstStyle>
          <a:p>
            <a:endParaRPr lang="en-US" dirty="0"/>
          </a:p>
        </p:txBody>
      </p:sp>
      <p:sp>
        <p:nvSpPr>
          <p:cNvPr id="10" name="Slide Number Placeholder 5"/>
          <p:cNvSpPr>
            <a:spLocks noGrp="1"/>
          </p:cNvSpPr>
          <p:nvPr>
            <p:ph type="sldNum" sz="quarter" idx="4"/>
          </p:nvPr>
        </p:nvSpPr>
        <p:spPr>
          <a:xfrm>
            <a:off x="6641292" y="6356352"/>
            <a:ext cx="2133600" cy="365125"/>
          </a:xfrm>
          <a:prstGeom prst="rect">
            <a:avLst/>
          </a:prstGeom>
        </p:spPr>
        <p:txBody>
          <a:bodyPr vert="horz" lIns="91440" tIns="45720" rIns="91440" bIns="45720" rtlCol="0" anchor="ctr"/>
          <a:lstStyle>
            <a:lvl1pPr algn="r">
              <a:defRPr sz="825">
                <a:solidFill>
                  <a:schemeClr val="tx1"/>
                </a:solidFill>
                <a:latin typeface="Arial"/>
                <a:cs typeface="Arial"/>
              </a:defRPr>
            </a:lvl1pPr>
          </a:lstStyle>
          <a:p>
            <a:fld id="{287F944C-6315-6042-840E-B3BFFC821D31}" type="slidenum">
              <a:rPr lang="en-US" smtClean="0"/>
              <a:pPr/>
              <a:t>‹#›</a:t>
            </a:fld>
            <a:endParaRPr lang="en-US" dirty="0"/>
          </a:p>
        </p:txBody>
      </p:sp>
      <p:pic>
        <p:nvPicPr>
          <p:cNvPr id="6" name="Picture 5" descr="STLMHB Brand Signature for PPT FOOTER RGB 042018_nota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1326" y="6207000"/>
            <a:ext cx="1022350" cy="438910"/>
          </a:xfrm>
          <a:prstGeom prst="rect">
            <a:avLst/>
          </a:prstGeom>
        </p:spPr>
      </p:pic>
    </p:spTree>
    <p:extLst>
      <p:ext uri="{BB962C8B-B14F-4D97-AF65-F5344CB8AC3E}">
        <p14:creationId xmlns:p14="http://schemas.microsoft.com/office/powerpoint/2010/main" val="33351003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4"/>
            <a:ext cx="7772400" cy="2387600"/>
          </a:xfrm>
        </p:spPr>
        <p:txBody>
          <a:bodyPr anchor="b"/>
          <a:lstStyle>
            <a:lvl1pPr algn="ctr">
              <a:defRPr sz="5176"/>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070"/>
            </a:lvl1pPr>
            <a:lvl2pPr marL="394432" indent="0" algn="ctr">
              <a:buNone/>
              <a:defRPr sz="1725"/>
            </a:lvl2pPr>
            <a:lvl3pPr marL="788864" indent="0" algn="ctr">
              <a:buNone/>
              <a:defRPr sz="1553"/>
            </a:lvl3pPr>
            <a:lvl4pPr marL="1183297" indent="0" algn="ctr">
              <a:buNone/>
              <a:defRPr sz="1381"/>
            </a:lvl4pPr>
            <a:lvl5pPr marL="1577729" indent="0" algn="ctr">
              <a:buNone/>
              <a:defRPr sz="1381"/>
            </a:lvl5pPr>
            <a:lvl6pPr marL="1972162" indent="0" algn="ctr">
              <a:buNone/>
              <a:defRPr sz="1381"/>
            </a:lvl6pPr>
            <a:lvl7pPr marL="2366594" indent="0" algn="ctr">
              <a:buNone/>
              <a:defRPr sz="1381"/>
            </a:lvl7pPr>
            <a:lvl8pPr marL="2761027" indent="0" algn="ctr">
              <a:buNone/>
              <a:defRPr sz="1381"/>
            </a:lvl8pPr>
            <a:lvl9pPr marL="3155459" indent="0" algn="ctr">
              <a:buNone/>
              <a:defRPr sz="1381"/>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4391A7-4FD7-484D-95B1-462575F3EDB1}" type="datetimeFigureOut">
              <a:rPr lang="en-US" smtClean="0"/>
              <a:t>8/18/2022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602B52-1180-4F8E-B5A9-BE6817DE0000}" type="slidenum">
              <a:rPr lang="en-US" smtClean="0"/>
              <a:t>‹#›</a:t>
            </a:fld>
            <a:endParaRPr lang="en-US" dirty="0"/>
          </a:p>
        </p:txBody>
      </p:sp>
    </p:spTree>
    <p:extLst>
      <p:ext uri="{BB962C8B-B14F-4D97-AF65-F5344CB8AC3E}">
        <p14:creationId xmlns:p14="http://schemas.microsoft.com/office/powerpoint/2010/main" val="42725450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4391A7-4FD7-484D-95B1-462575F3EDB1}" type="datetimeFigureOut">
              <a:rPr lang="en-US" smtClean="0"/>
              <a:t>8/18/2022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602B52-1180-4F8E-B5A9-BE6817DE0000}" type="slidenum">
              <a:rPr lang="en-US" smtClean="0"/>
              <a:t>‹#›</a:t>
            </a:fld>
            <a:endParaRPr lang="en-US" dirty="0"/>
          </a:p>
        </p:txBody>
      </p:sp>
    </p:spTree>
    <p:extLst>
      <p:ext uri="{BB962C8B-B14F-4D97-AF65-F5344CB8AC3E}">
        <p14:creationId xmlns:p14="http://schemas.microsoft.com/office/powerpoint/2010/main" val="30589527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5176"/>
            </a:lvl1pPr>
          </a:lstStyle>
          <a:p>
            <a:r>
              <a:rPr lang="en-US"/>
              <a:t>Click to edit Master title style</a:t>
            </a:r>
            <a:endParaRPr lang="en-US" dirty="0"/>
          </a:p>
        </p:txBody>
      </p:sp>
      <p:sp>
        <p:nvSpPr>
          <p:cNvPr id="3" name="Text Placeholder 2"/>
          <p:cNvSpPr>
            <a:spLocks noGrp="1"/>
          </p:cNvSpPr>
          <p:nvPr>
            <p:ph type="body" idx="1"/>
          </p:nvPr>
        </p:nvSpPr>
        <p:spPr>
          <a:xfrm>
            <a:off x="623888" y="4589465"/>
            <a:ext cx="7886700" cy="1500187"/>
          </a:xfrm>
        </p:spPr>
        <p:txBody>
          <a:bodyPr/>
          <a:lstStyle>
            <a:lvl1pPr marL="0" indent="0">
              <a:buNone/>
              <a:defRPr sz="2070">
                <a:solidFill>
                  <a:schemeClr val="tx1"/>
                </a:solidFill>
              </a:defRPr>
            </a:lvl1pPr>
            <a:lvl2pPr marL="394432" indent="0">
              <a:buNone/>
              <a:defRPr sz="1725">
                <a:solidFill>
                  <a:schemeClr val="tx1">
                    <a:tint val="75000"/>
                  </a:schemeClr>
                </a:solidFill>
              </a:defRPr>
            </a:lvl2pPr>
            <a:lvl3pPr marL="788864" indent="0">
              <a:buNone/>
              <a:defRPr sz="1553">
                <a:solidFill>
                  <a:schemeClr val="tx1">
                    <a:tint val="75000"/>
                  </a:schemeClr>
                </a:solidFill>
              </a:defRPr>
            </a:lvl3pPr>
            <a:lvl4pPr marL="1183297" indent="0">
              <a:buNone/>
              <a:defRPr sz="1381">
                <a:solidFill>
                  <a:schemeClr val="tx1">
                    <a:tint val="75000"/>
                  </a:schemeClr>
                </a:solidFill>
              </a:defRPr>
            </a:lvl4pPr>
            <a:lvl5pPr marL="1577729" indent="0">
              <a:buNone/>
              <a:defRPr sz="1381">
                <a:solidFill>
                  <a:schemeClr val="tx1">
                    <a:tint val="75000"/>
                  </a:schemeClr>
                </a:solidFill>
              </a:defRPr>
            </a:lvl5pPr>
            <a:lvl6pPr marL="1972162" indent="0">
              <a:buNone/>
              <a:defRPr sz="1381">
                <a:solidFill>
                  <a:schemeClr val="tx1">
                    <a:tint val="75000"/>
                  </a:schemeClr>
                </a:solidFill>
              </a:defRPr>
            </a:lvl6pPr>
            <a:lvl7pPr marL="2366594" indent="0">
              <a:buNone/>
              <a:defRPr sz="1381">
                <a:solidFill>
                  <a:schemeClr val="tx1">
                    <a:tint val="75000"/>
                  </a:schemeClr>
                </a:solidFill>
              </a:defRPr>
            </a:lvl7pPr>
            <a:lvl8pPr marL="2761027" indent="0">
              <a:buNone/>
              <a:defRPr sz="1381">
                <a:solidFill>
                  <a:schemeClr val="tx1">
                    <a:tint val="75000"/>
                  </a:schemeClr>
                </a:solidFill>
              </a:defRPr>
            </a:lvl8pPr>
            <a:lvl9pPr marL="3155459" indent="0">
              <a:buNone/>
              <a:defRPr sz="138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4391A7-4FD7-484D-95B1-462575F3EDB1}" type="datetimeFigureOut">
              <a:rPr lang="en-US" smtClean="0"/>
              <a:t>8/18/2022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602B52-1180-4F8E-B5A9-BE6817DE0000}" type="slidenum">
              <a:rPr lang="en-US" smtClean="0"/>
              <a:t>‹#›</a:t>
            </a:fld>
            <a:endParaRPr lang="en-US" dirty="0"/>
          </a:p>
        </p:txBody>
      </p:sp>
    </p:spTree>
    <p:extLst>
      <p:ext uri="{BB962C8B-B14F-4D97-AF65-F5344CB8AC3E}">
        <p14:creationId xmlns:p14="http://schemas.microsoft.com/office/powerpoint/2010/main" val="6783540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4391A7-4FD7-484D-95B1-462575F3EDB1}" type="datetimeFigureOut">
              <a:rPr lang="en-US" smtClean="0"/>
              <a:t>8/18/2022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602B52-1180-4F8E-B5A9-BE6817DE0000}" type="slidenum">
              <a:rPr lang="en-US" smtClean="0"/>
              <a:t>‹#›</a:t>
            </a:fld>
            <a:endParaRPr lang="en-US" dirty="0"/>
          </a:p>
        </p:txBody>
      </p:sp>
    </p:spTree>
    <p:extLst>
      <p:ext uri="{BB962C8B-B14F-4D97-AF65-F5344CB8AC3E}">
        <p14:creationId xmlns:p14="http://schemas.microsoft.com/office/powerpoint/2010/main" val="25421732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7"/>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070" b="1"/>
            </a:lvl1pPr>
            <a:lvl2pPr marL="394432" indent="0">
              <a:buNone/>
              <a:defRPr sz="1725" b="1"/>
            </a:lvl2pPr>
            <a:lvl3pPr marL="788864" indent="0">
              <a:buNone/>
              <a:defRPr sz="1553" b="1"/>
            </a:lvl3pPr>
            <a:lvl4pPr marL="1183297" indent="0">
              <a:buNone/>
              <a:defRPr sz="1381" b="1"/>
            </a:lvl4pPr>
            <a:lvl5pPr marL="1577729" indent="0">
              <a:buNone/>
              <a:defRPr sz="1381" b="1"/>
            </a:lvl5pPr>
            <a:lvl6pPr marL="1972162" indent="0">
              <a:buNone/>
              <a:defRPr sz="1381" b="1"/>
            </a:lvl6pPr>
            <a:lvl7pPr marL="2366594" indent="0">
              <a:buNone/>
              <a:defRPr sz="1381" b="1"/>
            </a:lvl7pPr>
            <a:lvl8pPr marL="2761027" indent="0">
              <a:buNone/>
              <a:defRPr sz="1381" b="1"/>
            </a:lvl8pPr>
            <a:lvl9pPr marL="3155459" indent="0">
              <a:buNone/>
              <a:defRPr sz="1381"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070" b="1"/>
            </a:lvl1pPr>
            <a:lvl2pPr marL="394432" indent="0">
              <a:buNone/>
              <a:defRPr sz="1725" b="1"/>
            </a:lvl2pPr>
            <a:lvl3pPr marL="788864" indent="0">
              <a:buNone/>
              <a:defRPr sz="1553" b="1"/>
            </a:lvl3pPr>
            <a:lvl4pPr marL="1183297" indent="0">
              <a:buNone/>
              <a:defRPr sz="1381" b="1"/>
            </a:lvl4pPr>
            <a:lvl5pPr marL="1577729" indent="0">
              <a:buNone/>
              <a:defRPr sz="1381" b="1"/>
            </a:lvl5pPr>
            <a:lvl6pPr marL="1972162" indent="0">
              <a:buNone/>
              <a:defRPr sz="1381" b="1"/>
            </a:lvl6pPr>
            <a:lvl7pPr marL="2366594" indent="0">
              <a:buNone/>
              <a:defRPr sz="1381" b="1"/>
            </a:lvl7pPr>
            <a:lvl8pPr marL="2761027" indent="0">
              <a:buNone/>
              <a:defRPr sz="1381" b="1"/>
            </a:lvl8pPr>
            <a:lvl9pPr marL="3155459" indent="0">
              <a:buNone/>
              <a:defRPr sz="1381"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4391A7-4FD7-484D-95B1-462575F3EDB1}" type="datetimeFigureOut">
              <a:rPr lang="en-US" smtClean="0"/>
              <a:t>8/18/2022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E602B52-1180-4F8E-B5A9-BE6817DE0000}" type="slidenum">
              <a:rPr lang="en-US" smtClean="0"/>
              <a:t>‹#›</a:t>
            </a:fld>
            <a:endParaRPr lang="en-US" dirty="0"/>
          </a:p>
        </p:txBody>
      </p:sp>
    </p:spTree>
    <p:extLst>
      <p:ext uri="{BB962C8B-B14F-4D97-AF65-F5344CB8AC3E}">
        <p14:creationId xmlns:p14="http://schemas.microsoft.com/office/powerpoint/2010/main" val="31300913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4391A7-4FD7-484D-95B1-462575F3EDB1}" type="datetimeFigureOut">
              <a:rPr lang="en-US" smtClean="0"/>
              <a:t>8/18/2022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E602B52-1180-4F8E-B5A9-BE6817DE0000}" type="slidenum">
              <a:rPr lang="en-US" smtClean="0"/>
              <a:t>‹#›</a:t>
            </a:fld>
            <a:endParaRPr lang="en-US" dirty="0"/>
          </a:p>
        </p:txBody>
      </p:sp>
    </p:spTree>
    <p:extLst>
      <p:ext uri="{BB962C8B-B14F-4D97-AF65-F5344CB8AC3E}">
        <p14:creationId xmlns:p14="http://schemas.microsoft.com/office/powerpoint/2010/main" val="31416037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4391A7-4FD7-484D-95B1-462575F3EDB1}" type="datetimeFigureOut">
              <a:rPr lang="en-US" smtClean="0"/>
              <a:t>8/18/2022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E602B52-1180-4F8E-B5A9-BE6817DE0000}" type="slidenum">
              <a:rPr lang="en-US" smtClean="0"/>
              <a:t>‹#›</a:t>
            </a:fld>
            <a:endParaRPr lang="en-US" dirty="0"/>
          </a:p>
        </p:txBody>
      </p:sp>
    </p:spTree>
    <p:extLst>
      <p:ext uri="{BB962C8B-B14F-4D97-AF65-F5344CB8AC3E}">
        <p14:creationId xmlns:p14="http://schemas.microsoft.com/office/powerpoint/2010/main" val="2217348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10" name="Picture 9" descr="MHB Bcknds B 005.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8" name="Picture 7" descr="STL MHB MASTER LOGO without TAG PERIODS.png"/>
          <p:cNvPicPr>
            <a:picLocks noChangeAspect="1"/>
          </p:cNvPicPr>
          <p:nvPr userDrawn="1"/>
        </p:nvPicPr>
        <p:blipFill rotWithShape="1">
          <a:blip r:embed="rId3" cstate="screen">
            <a:extLst>
              <a:ext uri="{28A0092B-C50C-407E-A947-70E740481C1C}">
                <a14:useLocalDpi xmlns:a14="http://schemas.microsoft.com/office/drawing/2010/main"/>
              </a:ext>
            </a:extLst>
          </a:blip>
          <a:srcRect r="36181"/>
          <a:stretch/>
        </p:blipFill>
        <p:spPr>
          <a:xfrm>
            <a:off x="508000" y="657110"/>
            <a:ext cx="2749550" cy="1117493"/>
          </a:xfrm>
          <a:prstGeom prst="rect">
            <a:avLst/>
          </a:prstGeom>
        </p:spPr>
      </p:pic>
      <p:pic>
        <p:nvPicPr>
          <p:cNvPr id="9" name="Picture 8" descr="STL MHB MASTER LOGO without TAG PERIODS.png"/>
          <p:cNvPicPr>
            <a:picLocks noChangeAspect="1"/>
          </p:cNvPicPr>
          <p:nvPr userDrawn="1"/>
        </p:nvPicPr>
        <p:blipFill rotWithShape="1">
          <a:blip r:embed="rId3" cstate="screen">
            <a:extLst>
              <a:ext uri="{28A0092B-C50C-407E-A947-70E740481C1C}">
                <a14:useLocalDpi xmlns:a14="http://schemas.microsoft.com/office/drawing/2010/main"/>
              </a:ext>
            </a:extLst>
          </a:blip>
          <a:srcRect l="62934" r="-4055"/>
          <a:stretch/>
        </p:blipFill>
        <p:spPr>
          <a:xfrm>
            <a:off x="6762750" y="657110"/>
            <a:ext cx="1771650" cy="1117493"/>
          </a:xfrm>
          <a:prstGeom prst="rect">
            <a:avLst/>
          </a:prstGeom>
        </p:spPr>
      </p:pic>
      <p:sp>
        <p:nvSpPr>
          <p:cNvPr id="2" name="Title 1"/>
          <p:cNvSpPr>
            <a:spLocks noGrp="1"/>
          </p:cNvSpPr>
          <p:nvPr>
            <p:ph type="ctrTitle"/>
          </p:nvPr>
        </p:nvSpPr>
        <p:spPr>
          <a:xfrm>
            <a:off x="486649" y="2679336"/>
            <a:ext cx="6046746" cy="1809336"/>
          </a:xfr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79308" y="6042771"/>
            <a:ext cx="3771069" cy="556471"/>
          </a:xfrm>
        </p:spPr>
        <p:txBody>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0543630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2760"/>
            </a:lvl1pPr>
          </a:lstStyle>
          <a:p>
            <a:r>
              <a:rPr lang="en-US"/>
              <a:t>Click to edit Master title style</a:t>
            </a:r>
            <a:endParaRPr lang="en-US" dirty="0"/>
          </a:p>
        </p:txBody>
      </p:sp>
      <p:sp>
        <p:nvSpPr>
          <p:cNvPr id="3" name="Content Placeholder 2"/>
          <p:cNvSpPr>
            <a:spLocks noGrp="1"/>
          </p:cNvSpPr>
          <p:nvPr>
            <p:ph idx="1"/>
          </p:nvPr>
        </p:nvSpPr>
        <p:spPr>
          <a:xfrm>
            <a:off x="3887391" y="987427"/>
            <a:ext cx="4629150" cy="4873625"/>
          </a:xfrm>
        </p:spPr>
        <p:txBody>
          <a:bodyPr/>
          <a:lstStyle>
            <a:lvl1pPr>
              <a:defRPr sz="2760"/>
            </a:lvl1pPr>
            <a:lvl2pPr>
              <a:defRPr sz="2416"/>
            </a:lvl2pPr>
            <a:lvl3pPr>
              <a:defRPr sz="2070"/>
            </a:lvl3pPr>
            <a:lvl4pPr>
              <a:defRPr sz="1725"/>
            </a:lvl4pPr>
            <a:lvl5pPr>
              <a:defRPr sz="1725"/>
            </a:lvl5pPr>
            <a:lvl6pPr>
              <a:defRPr sz="1725"/>
            </a:lvl6pPr>
            <a:lvl7pPr>
              <a:defRPr sz="1725"/>
            </a:lvl7pPr>
            <a:lvl8pPr>
              <a:defRPr sz="1725"/>
            </a:lvl8pPr>
            <a:lvl9pPr>
              <a:defRPr sz="17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381"/>
            </a:lvl1pPr>
            <a:lvl2pPr marL="394432" indent="0">
              <a:buNone/>
              <a:defRPr sz="1208"/>
            </a:lvl2pPr>
            <a:lvl3pPr marL="788864" indent="0">
              <a:buNone/>
              <a:defRPr sz="1035"/>
            </a:lvl3pPr>
            <a:lvl4pPr marL="1183297" indent="0">
              <a:buNone/>
              <a:defRPr sz="863"/>
            </a:lvl4pPr>
            <a:lvl5pPr marL="1577729" indent="0">
              <a:buNone/>
              <a:defRPr sz="863"/>
            </a:lvl5pPr>
            <a:lvl6pPr marL="1972162" indent="0">
              <a:buNone/>
              <a:defRPr sz="863"/>
            </a:lvl6pPr>
            <a:lvl7pPr marL="2366594" indent="0">
              <a:buNone/>
              <a:defRPr sz="863"/>
            </a:lvl7pPr>
            <a:lvl8pPr marL="2761027" indent="0">
              <a:buNone/>
              <a:defRPr sz="863"/>
            </a:lvl8pPr>
            <a:lvl9pPr marL="3155459" indent="0">
              <a:buNone/>
              <a:defRPr sz="863"/>
            </a:lvl9pPr>
          </a:lstStyle>
          <a:p>
            <a:pPr lvl="0"/>
            <a:r>
              <a:rPr lang="en-US"/>
              <a:t>Click to edit Master text styles</a:t>
            </a:r>
          </a:p>
        </p:txBody>
      </p:sp>
      <p:sp>
        <p:nvSpPr>
          <p:cNvPr id="5" name="Date Placeholder 4"/>
          <p:cNvSpPr>
            <a:spLocks noGrp="1"/>
          </p:cNvSpPr>
          <p:nvPr>
            <p:ph type="dt" sz="half" idx="10"/>
          </p:nvPr>
        </p:nvSpPr>
        <p:spPr/>
        <p:txBody>
          <a:bodyPr/>
          <a:lstStyle/>
          <a:p>
            <a:fld id="{DA4391A7-4FD7-484D-95B1-462575F3EDB1}" type="datetimeFigureOut">
              <a:rPr lang="en-US" smtClean="0"/>
              <a:t>8/18/2022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602B52-1180-4F8E-B5A9-BE6817DE0000}" type="slidenum">
              <a:rPr lang="en-US" smtClean="0"/>
              <a:t>‹#›</a:t>
            </a:fld>
            <a:endParaRPr lang="en-US" dirty="0"/>
          </a:p>
        </p:txBody>
      </p:sp>
    </p:spTree>
    <p:extLst>
      <p:ext uri="{BB962C8B-B14F-4D97-AF65-F5344CB8AC3E}">
        <p14:creationId xmlns:p14="http://schemas.microsoft.com/office/powerpoint/2010/main" val="239517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276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7"/>
            <a:ext cx="4629150" cy="4873625"/>
          </a:xfrm>
        </p:spPr>
        <p:txBody>
          <a:bodyPr anchor="t"/>
          <a:lstStyle>
            <a:lvl1pPr marL="0" indent="0">
              <a:buNone/>
              <a:defRPr sz="2760"/>
            </a:lvl1pPr>
            <a:lvl2pPr marL="394432" indent="0">
              <a:buNone/>
              <a:defRPr sz="2416"/>
            </a:lvl2pPr>
            <a:lvl3pPr marL="788864" indent="0">
              <a:buNone/>
              <a:defRPr sz="2070"/>
            </a:lvl3pPr>
            <a:lvl4pPr marL="1183297" indent="0">
              <a:buNone/>
              <a:defRPr sz="1725"/>
            </a:lvl4pPr>
            <a:lvl5pPr marL="1577729" indent="0">
              <a:buNone/>
              <a:defRPr sz="1725"/>
            </a:lvl5pPr>
            <a:lvl6pPr marL="1972162" indent="0">
              <a:buNone/>
              <a:defRPr sz="1725"/>
            </a:lvl6pPr>
            <a:lvl7pPr marL="2366594" indent="0">
              <a:buNone/>
              <a:defRPr sz="1725"/>
            </a:lvl7pPr>
            <a:lvl8pPr marL="2761027" indent="0">
              <a:buNone/>
              <a:defRPr sz="1725"/>
            </a:lvl8pPr>
            <a:lvl9pPr marL="3155459" indent="0">
              <a:buNone/>
              <a:defRPr sz="1725"/>
            </a:lvl9pPr>
          </a:lstStyle>
          <a:p>
            <a:r>
              <a:rPr lang="en-US" dirty="0"/>
              <a:t>Click icon to add picture</a:t>
            </a:r>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381"/>
            </a:lvl1pPr>
            <a:lvl2pPr marL="394432" indent="0">
              <a:buNone/>
              <a:defRPr sz="1208"/>
            </a:lvl2pPr>
            <a:lvl3pPr marL="788864" indent="0">
              <a:buNone/>
              <a:defRPr sz="1035"/>
            </a:lvl3pPr>
            <a:lvl4pPr marL="1183297" indent="0">
              <a:buNone/>
              <a:defRPr sz="863"/>
            </a:lvl4pPr>
            <a:lvl5pPr marL="1577729" indent="0">
              <a:buNone/>
              <a:defRPr sz="863"/>
            </a:lvl5pPr>
            <a:lvl6pPr marL="1972162" indent="0">
              <a:buNone/>
              <a:defRPr sz="863"/>
            </a:lvl6pPr>
            <a:lvl7pPr marL="2366594" indent="0">
              <a:buNone/>
              <a:defRPr sz="863"/>
            </a:lvl7pPr>
            <a:lvl8pPr marL="2761027" indent="0">
              <a:buNone/>
              <a:defRPr sz="863"/>
            </a:lvl8pPr>
            <a:lvl9pPr marL="3155459" indent="0">
              <a:buNone/>
              <a:defRPr sz="863"/>
            </a:lvl9pPr>
          </a:lstStyle>
          <a:p>
            <a:pPr lvl="0"/>
            <a:r>
              <a:rPr lang="en-US"/>
              <a:t>Click to edit Master text styles</a:t>
            </a:r>
          </a:p>
        </p:txBody>
      </p:sp>
      <p:sp>
        <p:nvSpPr>
          <p:cNvPr id="5" name="Date Placeholder 4"/>
          <p:cNvSpPr>
            <a:spLocks noGrp="1"/>
          </p:cNvSpPr>
          <p:nvPr>
            <p:ph type="dt" sz="half" idx="10"/>
          </p:nvPr>
        </p:nvSpPr>
        <p:spPr/>
        <p:txBody>
          <a:bodyPr/>
          <a:lstStyle/>
          <a:p>
            <a:fld id="{DA4391A7-4FD7-484D-95B1-462575F3EDB1}" type="datetimeFigureOut">
              <a:rPr lang="en-US" smtClean="0"/>
              <a:t>8/18/2022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602B52-1180-4F8E-B5A9-BE6817DE0000}" type="slidenum">
              <a:rPr lang="en-US" smtClean="0"/>
              <a:t>‹#›</a:t>
            </a:fld>
            <a:endParaRPr lang="en-US" dirty="0"/>
          </a:p>
        </p:txBody>
      </p:sp>
    </p:spTree>
    <p:extLst>
      <p:ext uri="{BB962C8B-B14F-4D97-AF65-F5344CB8AC3E}">
        <p14:creationId xmlns:p14="http://schemas.microsoft.com/office/powerpoint/2010/main" val="4208000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4391A7-4FD7-484D-95B1-462575F3EDB1}" type="datetimeFigureOut">
              <a:rPr lang="en-US" smtClean="0"/>
              <a:t>8/18/2022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602B52-1180-4F8E-B5A9-BE6817DE0000}" type="slidenum">
              <a:rPr lang="en-US" smtClean="0"/>
              <a:t>‹#›</a:t>
            </a:fld>
            <a:endParaRPr lang="en-US" dirty="0"/>
          </a:p>
        </p:txBody>
      </p:sp>
    </p:spTree>
    <p:extLst>
      <p:ext uri="{BB962C8B-B14F-4D97-AF65-F5344CB8AC3E}">
        <p14:creationId xmlns:p14="http://schemas.microsoft.com/office/powerpoint/2010/main" val="39640708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6"/>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6"/>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4391A7-4FD7-484D-95B1-462575F3EDB1}" type="datetimeFigureOut">
              <a:rPr lang="en-US" smtClean="0"/>
              <a:t>8/18/2022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602B52-1180-4F8E-B5A9-BE6817DE0000}" type="slidenum">
              <a:rPr lang="en-US" smtClean="0"/>
              <a:t>‹#›</a:t>
            </a:fld>
            <a:endParaRPr lang="en-US" dirty="0"/>
          </a:p>
        </p:txBody>
      </p:sp>
    </p:spTree>
    <p:extLst>
      <p:ext uri="{BB962C8B-B14F-4D97-AF65-F5344CB8AC3E}">
        <p14:creationId xmlns:p14="http://schemas.microsoft.com/office/powerpoint/2010/main" val="49195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4"/>
          </p:nvPr>
        </p:nvSpPr>
        <p:spPr>
          <a:xfrm>
            <a:off x="6641292" y="6356350"/>
            <a:ext cx="2133600" cy="365125"/>
          </a:xfrm>
          <a:prstGeom prst="rect">
            <a:avLst/>
          </a:prstGeom>
        </p:spPr>
        <p:txBody>
          <a:bodyPr vert="horz" lIns="91440" tIns="45720" rIns="91440" bIns="45720" rtlCol="0" anchor="ctr"/>
          <a:lstStyle>
            <a:lvl1pPr algn="r">
              <a:defRPr sz="1100">
                <a:solidFill>
                  <a:schemeClr val="tx1"/>
                </a:solidFill>
                <a:latin typeface="Arial"/>
                <a:cs typeface="Arial"/>
              </a:defRPr>
            </a:lvl1pPr>
          </a:lstStyle>
          <a:p>
            <a:fld id="{287F944C-6315-6042-840E-B3BFFC821D31}" type="slidenum">
              <a:rPr lang="en-US" smtClean="0"/>
              <a:pPr/>
              <a:t>‹#›</a:t>
            </a:fld>
            <a:endParaRPr lang="en-US" dirty="0"/>
          </a:p>
        </p:txBody>
      </p:sp>
    </p:spTree>
    <p:extLst>
      <p:ext uri="{BB962C8B-B14F-4D97-AF65-F5344CB8AC3E}">
        <p14:creationId xmlns:p14="http://schemas.microsoft.com/office/powerpoint/2010/main" val="3761526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15" name="Picture 14" descr="MHB Bcknds E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6629"/>
          </a:xfrm>
          <a:prstGeom prst="rect">
            <a:avLst/>
          </a:prstGeom>
        </p:spPr>
      </p:pic>
      <p:sp>
        <p:nvSpPr>
          <p:cNvPr id="2" name="Title 1"/>
          <p:cNvSpPr>
            <a:spLocks noGrp="1"/>
          </p:cNvSpPr>
          <p:nvPr>
            <p:ph type="title" hasCustomPrompt="1"/>
          </p:nvPr>
        </p:nvSpPr>
        <p:spPr>
          <a:xfrm>
            <a:off x="444501" y="440439"/>
            <a:ext cx="8225094" cy="1746300"/>
          </a:xfrm>
        </p:spPr>
        <p:txBody>
          <a:bodyPr anchor="b"/>
          <a:lstStyle>
            <a:lvl1pPr algn="l">
              <a:defRPr sz="3200" b="0" cap="none">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444501" y="2370846"/>
            <a:ext cx="8225094" cy="1500187"/>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3" name="Date Placeholder 3"/>
          <p:cNvSpPr>
            <a:spLocks noGrp="1"/>
          </p:cNvSpPr>
          <p:nvPr>
            <p:ph type="dt" sz="half" idx="2"/>
          </p:nvPr>
        </p:nvSpPr>
        <p:spPr>
          <a:xfrm>
            <a:off x="6271189" y="6356350"/>
            <a:ext cx="2133600" cy="365125"/>
          </a:xfrm>
          <a:prstGeom prst="rect">
            <a:avLst/>
          </a:prstGeom>
        </p:spPr>
        <p:txBody>
          <a:bodyPr vert="horz" lIns="91440" tIns="45720" rIns="91440" bIns="45720" rtlCol="0" anchor="ctr"/>
          <a:lstStyle>
            <a:lvl1pPr algn="r">
              <a:defRPr sz="800">
                <a:solidFill>
                  <a:schemeClr val="tx1"/>
                </a:solidFill>
                <a:latin typeface="Arial"/>
                <a:cs typeface="Arial"/>
              </a:defRPr>
            </a:lvl1pPr>
          </a:lstStyle>
          <a:p>
            <a:fld id="{945F9967-D669-2044-B7A4-59105BC695C9}" type="datetime4">
              <a:rPr lang="en-US" smtClean="0"/>
              <a:t>August 18, 2022</a:t>
            </a:fld>
            <a:endParaRPr lang="en-US" dirty="0"/>
          </a:p>
        </p:txBody>
      </p:sp>
      <p:sp>
        <p:nvSpPr>
          <p:cNvPr id="14" name="Slide Number Placeholder 5"/>
          <p:cNvSpPr>
            <a:spLocks noGrp="1"/>
          </p:cNvSpPr>
          <p:nvPr>
            <p:ph type="sldNum" sz="quarter" idx="4"/>
          </p:nvPr>
        </p:nvSpPr>
        <p:spPr>
          <a:xfrm>
            <a:off x="6641292" y="6356350"/>
            <a:ext cx="2133600" cy="365125"/>
          </a:xfrm>
          <a:prstGeom prst="rect">
            <a:avLst/>
          </a:prstGeom>
        </p:spPr>
        <p:txBody>
          <a:bodyPr vert="horz" lIns="91440" tIns="45720" rIns="91440" bIns="45720" rtlCol="0" anchor="ctr"/>
          <a:lstStyle>
            <a:lvl1pPr algn="r">
              <a:defRPr sz="1100">
                <a:solidFill>
                  <a:schemeClr val="tx1"/>
                </a:solidFill>
                <a:latin typeface="Arial"/>
                <a:cs typeface="Arial"/>
              </a:defRPr>
            </a:lvl1pPr>
          </a:lstStyle>
          <a:p>
            <a:fld id="{287F944C-6315-6042-840E-B3BFFC821D31}" type="slidenum">
              <a:rPr lang="en-US" smtClean="0"/>
              <a:pPr/>
              <a:t>‹#›</a:t>
            </a:fld>
            <a:endParaRPr lang="en-US" dirty="0"/>
          </a:p>
        </p:txBody>
      </p:sp>
      <p:pic>
        <p:nvPicPr>
          <p:cNvPr id="8" name="Picture 7" descr="STLMHB Brand Signature for PPT FOOTER RGB 042018_notag.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1325" y="6207000"/>
            <a:ext cx="1022350" cy="438910"/>
          </a:xfrm>
          <a:prstGeom prst="rect">
            <a:avLst/>
          </a:prstGeom>
        </p:spPr>
      </p:pic>
    </p:spTree>
    <p:extLst>
      <p:ext uri="{BB962C8B-B14F-4D97-AF65-F5344CB8AC3E}">
        <p14:creationId xmlns:p14="http://schemas.microsoft.com/office/powerpoint/2010/main" val="2746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2_Section Header">
    <p:spTree>
      <p:nvGrpSpPr>
        <p:cNvPr id="1" name=""/>
        <p:cNvGrpSpPr/>
        <p:nvPr/>
      </p:nvGrpSpPr>
      <p:grpSpPr>
        <a:xfrm>
          <a:off x="0" y="0"/>
          <a:ext cx="0" cy="0"/>
          <a:chOff x="0" y="0"/>
          <a:chExt cx="0" cy="0"/>
        </a:xfrm>
      </p:grpSpPr>
      <p:sp>
        <p:nvSpPr>
          <p:cNvPr id="9" name="Rectangle 8"/>
          <p:cNvSpPr/>
          <p:nvPr userDrawn="1"/>
        </p:nvSpPr>
        <p:spPr>
          <a:xfrm>
            <a:off x="0" y="0"/>
            <a:ext cx="9144000" cy="59436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44501" y="440439"/>
            <a:ext cx="8225094" cy="1746300"/>
          </a:xfrm>
        </p:spPr>
        <p:txBody>
          <a:bodyPr anchor="b"/>
          <a:lstStyle>
            <a:lvl1pPr algn="l">
              <a:defRPr sz="3200" b="0" cap="none">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444501" y="2370846"/>
            <a:ext cx="8225094" cy="1500187"/>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8" name="Date Placeholder 3"/>
          <p:cNvSpPr>
            <a:spLocks noGrp="1"/>
          </p:cNvSpPr>
          <p:nvPr>
            <p:ph type="dt" sz="half" idx="2"/>
          </p:nvPr>
        </p:nvSpPr>
        <p:spPr>
          <a:xfrm>
            <a:off x="6271189" y="6356350"/>
            <a:ext cx="2133600" cy="365125"/>
          </a:xfrm>
          <a:prstGeom prst="rect">
            <a:avLst/>
          </a:prstGeom>
        </p:spPr>
        <p:txBody>
          <a:bodyPr vert="horz" lIns="91440" tIns="45720" rIns="91440" bIns="45720" rtlCol="0" anchor="ctr"/>
          <a:lstStyle>
            <a:lvl1pPr algn="r">
              <a:defRPr sz="800">
                <a:solidFill>
                  <a:schemeClr val="tx1"/>
                </a:solidFill>
                <a:latin typeface="Arial"/>
                <a:cs typeface="Arial"/>
              </a:defRPr>
            </a:lvl1pPr>
          </a:lstStyle>
          <a:p>
            <a:fld id="{A8BD8249-E0F5-1049-8541-47EAF4DA503A}" type="datetime4">
              <a:rPr lang="en-US" smtClean="0"/>
              <a:t>August 18, 2022</a:t>
            </a:fld>
            <a:endParaRPr lang="en-US" dirty="0"/>
          </a:p>
        </p:txBody>
      </p:sp>
      <p:sp>
        <p:nvSpPr>
          <p:cNvPr id="13" name="Slide Number Placeholder 5"/>
          <p:cNvSpPr>
            <a:spLocks noGrp="1"/>
          </p:cNvSpPr>
          <p:nvPr>
            <p:ph type="sldNum" sz="quarter" idx="4"/>
          </p:nvPr>
        </p:nvSpPr>
        <p:spPr>
          <a:xfrm>
            <a:off x="6641292" y="6356350"/>
            <a:ext cx="2133600" cy="365125"/>
          </a:xfrm>
          <a:prstGeom prst="rect">
            <a:avLst/>
          </a:prstGeom>
        </p:spPr>
        <p:txBody>
          <a:bodyPr vert="horz" lIns="91440" tIns="45720" rIns="91440" bIns="45720" rtlCol="0" anchor="ctr"/>
          <a:lstStyle>
            <a:lvl1pPr algn="r">
              <a:defRPr sz="1100">
                <a:solidFill>
                  <a:schemeClr val="tx1"/>
                </a:solidFill>
                <a:latin typeface="Arial"/>
                <a:cs typeface="Arial"/>
              </a:defRPr>
            </a:lvl1pPr>
          </a:lstStyle>
          <a:p>
            <a:fld id="{287F944C-6315-6042-840E-B3BFFC821D31}" type="slidenum">
              <a:rPr lang="en-US" smtClean="0"/>
              <a:pPr/>
              <a:t>‹#›</a:t>
            </a:fld>
            <a:endParaRPr lang="en-US" dirty="0"/>
          </a:p>
        </p:txBody>
      </p:sp>
      <p:pic>
        <p:nvPicPr>
          <p:cNvPr id="11" name="Picture 10" descr="STLMHB Brand Signature for PPT FOOTER RGB 042018_nota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1325" y="6207000"/>
            <a:ext cx="1022350" cy="438910"/>
          </a:xfrm>
          <a:prstGeom prst="rect">
            <a:avLst/>
          </a:prstGeom>
        </p:spPr>
      </p:pic>
    </p:spTree>
    <p:extLst>
      <p:ext uri="{BB962C8B-B14F-4D97-AF65-F5344CB8AC3E}">
        <p14:creationId xmlns:p14="http://schemas.microsoft.com/office/powerpoint/2010/main" val="2220010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pic>
        <p:nvPicPr>
          <p:cNvPr id="4" name="Picture 3" descr="MHB Bcknds 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6629"/>
          </a:xfrm>
          <a:prstGeom prst="rect">
            <a:avLst/>
          </a:prstGeom>
        </p:spPr>
      </p:pic>
      <p:sp>
        <p:nvSpPr>
          <p:cNvPr id="2" name="Title 1"/>
          <p:cNvSpPr>
            <a:spLocks noGrp="1"/>
          </p:cNvSpPr>
          <p:nvPr>
            <p:ph type="title" hasCustomPrompt="1"/>
          </p:nvPr>
        </p:nvSpPr>
        <p:spPr>
          <a:xfrm>
            <a:off x="444501" y="440439"/>
            <a:ext cx="8225094" cy="1746300"/>
          </a:xfrm>
        </p:spPr>
        <p:txBody>
          <a:bodyPr anchor="b"/>
          <a:lstStyle>
            <a:lvl1pPr algn="l">
              <a:defRPr sz="3200" b="0" cap="none">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444501" y="2370846"/>
            <a:ext cx="8225094" cy="1500187"/>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8" name="Date Placeholder 3"/>
          <p:cNvSpPr>
            <a:spLocks noGrp="1"/>
          </p:cNvSpPr>
          <p:nvPr>
            <p:ph type="dt" sz="half" idx="2"/>
          </p:nvPr>
        </p:nvSpPr>
        <p:spPr>
          <a:xfrm>
            <a:off x="6271189" y="6356350"/>
            <a:ext cx="2133600" cy="365125"/>
          </a:xfrm>
          <a:prstGeom prst="rect">
            <a:avLst/>
          </a:prstGeom>
        </p:spPr>
        <p:txBody>
          <a:bodyPr vert="horz" lIns="91440" tIns="45720" rIns="91440" bIns="45720" rtlCol="0" anchor="ctr"/>
          <a:lstStyle>
            <a:lvl1pPr algn="r">
              <a:defRPr sz="800">
                <a:solidFill>
                  <a:schemeClr val="tx1"/>
                </a:solidFill>
                <a:latin typeface="Arial"/>
                <a:cs typeface="Arial"/>
              </a:defRPr>
            </a:lvl1pPr>
          </a:lstStyle>
          <a:p>
            <a:fld id="{2A426BFE-2333-0746-A516-6DEF36BCF74C}" type="datetime4">
              <a:rPr lang="en-US" smtClean="0"/>
              <a:t>August 18, 2022</a:t>
            </a:fld>
            <a:endParaRPr lang="en-US" dirty="0"/>
          </a:p>
        </p:txBody>
      </p:sp>
      <p:sp>
        <p:nvSpPr>
          <p:cNvPr id="13" name="Slide Number Placeholder 5"/>
          <p:cNvSpPr>
            <a:spLocks noGrp="1"/>
          </p:cNvSpPr>
          <p:nvPr>
            <p:ph type="sldNum" sz="quarter" idx="4"/>
          </p:nvPr>
        </p:nvSpPr>
        <p:spPr>
          <a:xfrm>
            <a:off x="6641292" y="6356350"/>
            <a:ext cx="2133600" cy="365125"/>
          </a:xfrm>
          <a:prstGeom prst="rect">
            <a:avLst/>
          </a:prstGeom>
        </p:spPr>
        <p:txBody>
          <a:bodyPr vert="horz" lIns="91440" tIns="45720" rIns="91440" bIns="45720" rtlCol="0" anchor="ctr"/>
          <a:lstStyle>
            <a:lvl1pPr algn="r">
              <a:defRPr sz="1100">
                <a:solidFill>
                  <a:schemeClr val="tx1"/>
                </a:solidFill>
                <a:latin typeface="Arial"/>
                <a:cs typeface="Arial"/>
              </a:defRPr>
            </a:lvl1pPr>
          </a:lstStyle>
          <a:p>
            <a:fld id="{287F944C-6315-6042-840E-B3BFFC821D31}" type="slidenum">
              <a:rPr lang="en-US" smtClean="0"/>
              <a:pPr/>
              <a:t>‹#›</a:t>
            </a:fld>
            <a:endParaRPr lang="en-US" dirty="0"/>
          </a:p>
        </p:txBody>
      </p:sp>
      <p:pic>
        <p:nvPicPr>
          <p:cNvPr id="9" name="Picture 8" descr="STLMHB Brand Signature for PPT FOOTER RGB 042018_notag.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1325" y="6207000"/>
            <a:ext cx="1022350" cy="438910"/>
          </a:xfrm>
          <a:prstGeom prst="rect">
            <a:avLst/>
          </a:prstGeom>
        </p:spPr>
      </p:pic>
    </p:spTree>
    <p:extLst>
      <p:ext uri="{BB962C8B-B14F-4D97-AF65-F5344CB8AC3E}">
        <p14:creationId xmlns:p14="http://schemas.microsoft.com/office/powerpoint/2010/main" val="3586290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30300"/>
            <a:ext cx="4038600" cy="4720197"/>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130300"/>
            <a:ext cx="4038600" cy="4720197"/>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p:cNvSpPr>
            <a:spLocks noGrp="1"/>
          </p:cNvSpPr>
          <p:nvPr>
            <p:ph type="dt" sz="half" idx="10"/>
          </p:nvPr>
        </p:nvSpPr>
        <p:spPr>
          <a:xfrm>
            <a:off x="6271189" y="6356350"/>
            <a:ext cx="2133600" cy="365125"/>
          </a:xfrm>
          <a:prstGeom prst="rect">
            <a:avLst/>
          </a:prstGeom>
        </p:spPr>
        <p:txBody>
          <a:bodyPr vert="horz" lIns="91440" tIns="45720" rIns="91440" bIns="45720" rtlCol="0" anchor="ctr"/>
          <a:lstStyle>
            <a:lvl1pPr algn="r">
              <a:defRPr sz="800">
                <a:solidFill>
                  <a:schemeClr val="tx1"/>
                </a:solidFill>
                <a:latin typeface="Arial"/>
                <a:cs typeface="Arial"/>
              </a:defRPr>
            </a:lvl1pPr>
          </a:lstStyle>
          <a:p>
            <a:fld id="{25B8800B-9F5F-F846-B616-8D93E75A6C84}" type="datetime4">
              <a:rPr lang="en-US" smtClean="0"/>
              <a:t>August 18, 2022</a:t>
            </a:fld>
            <a:endParaRPr lang="en-US" dirty="0"/>
          </a:p>
        </p:txBody>
      </p:sp>
      <p:sp>
        <p:nvSpPr>
          <p:cNvPr id="11" name="Slide Number Placeholder 5"/>
          <p:cNvSpPr>
            <a:spLocks noGrp="1"/>
          </p:cNvSpPr>
          <p:nvPr>
            <p:ph type="sldNum" sz="quarter" idx="4"/>
          </p:nvPr>
        </p:nvSpPr>
        <p:spPr>
          <a:xfrm>
            <a:off x="6641292" y="6356350"/>
            <a:ext cx="2133600" cy="365125"/>
          </a:xfrm>
          <a:prstGeom prst="rect">
            <a:avLst/>
          </a:prstGeom>
        </p:spPr>
        <p:txBody>
          <a:bodyPr vert="horz" lIns="91440" tIns="45720" rIns="91440" bIns="45720" rtlCol="0" anchor="ctr"/>
          <a:lstStyle>
            <a:lvl1pPr algn="r">
              <a:defRPr sz="1100">
                <a:solidFill>
                  <a:schemeClr val="tx1"/>
                </a:solidFill>
                <a:latin typeface="Arial"/>
                <a:cs typeface="Arial"/>
              </a:defRPr>
            </a:lvl1pPr>
          </a:lstStyle>
          <a:p>
            <a:fld id="{287F944C-6315-6042-840E-B3BFFC821D31}" type="slidenum">
              <a:rPr lang="en-US" smtClean="0"/>
              <a:pPr/>
              <a:t>‹#›</a:t>
            </a:fld>
            <a:endParaRPr lang="en-US" dirty="0"/>
          </a:p>
        </p:txBody>
      </p:sp>
    </p:spTree>
    <p:extLst>
      <p:ext uri="{BB962C8B-B14F-4D97-AF65-F5344CB8AC3E}">
        <p14:creationId xmlns:p14="http://schemas.microsoft.com/office/powerpoint/2010/main" val="2295572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03313"/>
            <a:ext cx="4040188" cy="505588"/>
          </a:xfrm>
        </p:spPr>
        <p:txBody>
          <a:bodyPr anchor="t"/>
          <a:lstStyle>
            <a:lvl1pPr marL="0" indent="0">
              <a:buNone/>
              <a:defRPr sz="20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82306"/>
            <a:ext cx="4040188" cy="436289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103313"/>
            <a:ext cx="4041775" cy="505588"/>
          </a:xfrm>
        </p:spPr>
        <p:txBody>
          <a:bodyPr anchor="t"/>
          <a:lstStyle>
            <a:lvl1pPr marL="0" indent="0">
              <a:buNone/>
              <a:defRPr sz="20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82306"/>
            <a:ext cx="4041775" cy="436289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3"/>
          <p:cNvSpPr>
            <a:spLocks noGrp="1"/>
          </p:cNvSpPr>
          <p:nvPr>
            <p:ph type="dt" sz="half" idx="10"/>
          </p:nvPr>
        </p:nvSpPr>
        <p:spPr>
          <a:xfrm>
            <a:off x="6271189" y="6356350"/>
            <a:ext cx="2133600" cy="365125"/>
          </a:xfrm>
          <a:prstGeom prst="rect">
            <a:avLst/>
          </a:prstGeom>
        </p:spPr>
        <p:txBody>
          <a:bodyPr vert="horz" lIns="91440" tIns="45720" rIns="91440" bIns="45720" rtlCol="0" anchor="ctr"/>
          <a:lstStyle>
            <a:lvl1pPr algn="r">
              <a:defRPr sz="800">
                <a:solidFill>
                  <a:schemeClr val="tx1"/>
                </a:solidFill>
                <a:latin typeface="Arial"/>
                <a:cs typeface="Arial"/>
              </a:defRPr>
            </a:lvl1pPr>
          </a:lstStyle>
          <a:p>
            <a:fld id="{5FC0CE27-7AC2-F94C-A270-6413DED8A74C}" type="datetime4">
              <a:rPr lang="en-US" smtClean="0"/>
              <a:t>August 18, 2022</a:t>
            </a:fld>
            <a:endParaRPr lang="en-US" dirty="0"/>
          </a:p>
        </p:txBody>
      </p:sp>
      <p:sp>
        <p:nvSpPr>
          <p:cNvPr id="13" name="Slide Number Placeholder 5"/>
          <p:cNvSpPr>
            <a:spLocks noGrp="1"/>
          </p:cNvSpPr>
          <p:nvPr>
            <p:ph type="sldNum" sz="quarter" idx="11"/>
          </p:nvPr>
        </p:nvSpPr>
        <p:spPr>
          <a:xfrm>
            <a:off x="6641292" y="6356350"/>
            <a:ext cx="2133600" cy="365125"/>
          </a:xfrm>
          <a:prstGeom prst="rect">
            <a:avLst/>
          </a:prstGeom>
        </p:spPr>
        <p:txBody>
          <a:bodyPr vert="horz" lIns="91440" tIns="45720" rIns="91440" bIns="45720" rtlCol="0" anchor="ctr"/>
          <a:lstStyle>
            <a:lvl1pPr algn="r">
              <a:defRPr sz="1100">
                <a:solidFill>
                  <a:schemeClr val="tx1"/>
                </a:solidFill>
                <a:latin typeface="Arial"/>
                <a:cs typeface="Arial"/>
              </a:defRPr>
            </a:lvl1pPr>
          </a:lstStyle>
          <a:p>
            <a:fld id="{287F944C-6315-6042-840E-B3BFFC821D31}" type="slidenum">
              <a:rPr lang="en-US" smtClean="0"/>
              <a:pPr/>
              <a:t>‹#›</a:t>
            </a:fld>
            <a:endParaRPr lang="en-US" dirty="0"/>
          </a:p>
        </p:txBody>
      </p:sp>
    </p:spTree>
    <p:extLst>
      <p:ext uri="{BB962C8B-B14F-4D97-AF65-F5344CB8AC3E}">
        <p14:creationId xmlns:p14="http://schemas.microsoft.com/office/powerpoint/2010/main" val="3770468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9" name="Straight Connector 8"/>
          <p:cNvCxnSpPr/>
          <p:nvPr userDrawn="1"/>
        </p:nvCxnSpPr>
        <p:spPr>
          <a:xfrm flipV="1">
            <a:off x="457200" y="1008062"/>
            <a:ext cx="8267700" cy="12700"/>
          </a:xfrm>
          <a:prstGeom prst="line">
            <a:avLst/>
          </a:prstGeom>
          <a:ln w="635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 name="Title Placeholder 1"/>
          <p:cNvSpPr>
            <a:spLocks noGrp="1"/>
          </p:cNvSpPr>
          <p:nvPr>
            <p:ph type="title"/>
          </p:nvPr>
        </p:nvSpPr>
        <p:spPr>
          <a:xfrm>
            <a:off x="457200" y="127000"/>
            <a:ext cx="8229600" cy="853613"/>
          </a:xfrm>
          <a:prstGeom prst="rect">
            <a:avLst/>
          </a:prstGeom>
        </p:spPr>
        <p:txBody>
          <a:bodyPr vert="horz" lIns="0" tIns="0" rIns="0" bIns="0" rtlCol="0" anchor="b">
            <a:noAutofit/>
          </a:bodyPr>
          <a:lstStyle/>
          <a:p>
            <a:r>
              <a:rPr lang="en-US" dirty="0"/>
              <a:t>Click to edit Master title style</a:t>
            </a:r>
          </a:p>
        </p:txBody>
      </p:sp>
      <p:sp>
        <p:nvSpPr>
          <p:cNvPr id="3" name="Text Placeholder 2"/>
          <p:cNvSpPr>
            <a:spLocks noGrp="1"/>
          </p:cNvSpPr>
          <p:nvPr>
            <p:ph type="body" idx="1"/>
          </p:nvPr>
        </p:nvSpPr>
        <p:spPr>
          <a:xfrm>
            <a:off x="457200" y="1134532"/>
            <a:ext cx="8229600" cy="4715965"/>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71189" y="6356350"/>
            <a:ext cx="2133600" cy="365125"/>
          </a:xfrm>
          <a:prstGeom prst="rect">
            <a:avLst/>
          </a:prstGeom>
        </p:spPr>
        <p:txBody>
          <a:bodyPr vert="horz" lIns="91440" tIns="45720" rIns="91440" bIns="45720" rtlCol="0" anchor="ctr"/>
          <a:lstStyle>
            <a:lvl1pPr algn="r">
              <a:defRPr sz="800">
                <a:solidFill>
                  <a:schemeClr val="tx1"/>
                </a:solidFill>
                <a:latin typeface="Arial"/>
                <a:cs typeface="Arial"/>
              </a:defRPr>
            </a:lvl1pPr>
          </a:lstStyle>
          <a:p>
            <a:fld id="{914102CC-2C54-B544-AF45-0E6B8270D4F3}" type="datetime4">
              <a:rPr lang="en-US" smtClean="0"/>
              <a:t>August 18, 2022</a:t>
            </a:fld>
            <a:endParaRPr lang="en-US" dirty="0"/>
          </a:p>
        </p:txBody>
      </p:sp>
      <p:sp>
        <p:nvSpPr>
          <p:cNvPr id="6" name="Slide Number Placeholder 5"/>
          <p:cNvSpPr>
            <a:spLocks noGrp="1"/>
          </p:cNvSpPr>
          <p:nvPr>
            <p:ph type="sldNum" sz="quarter" idx="4"/>
          </p:nvPr>
        </p:nvSpPr>
        <p:spPr>
          <a:xfrm>
            <a:off x="6641292" y="6356350"/>
            <a:ext cx="2133600" cy="365125"/>
          </a:xfrm>
          <a:prstGeom prst="rect">
            <a:avLst/>
          </a:prstGeom>
        </p:spPr>
        <p:txBody>
          <a:bodyPr vert="horz" lIns="91440" tIns="45720" rIns="91440" bIns="45720" rtlCol="0" anchor="ctr"/>
          <a:lstStyle>
            <a:lvl1pPr algn="r">
              <a:defRPr sz="1100">
                <a:solidFill>
                  <a:schemeClr val="tx1"/>
                </a:solidFill>
                <a:latin typeface="Arial"/>
                <a:cs typeface="Arial"/>
              </a:defRPr>
            </a:lvl1pPr>
          </a:lstStyle>
          <a:p>
            <a:fld id="{287F944C-6315-6042-840E-B3BFFC821D31}" type="slidenum">
              <a:rPr lang="en-US" smtClean="0"/>
              <a:pPr/>
              <a:t>‹#›</a:t>
            </a:fld>
            <a:endParaRPr lang="en-US" dirty="0"/>
          </a:p>
        </p:txBody>
      </p:sp>
      <p:pic>
        <p:nvPicPr>
          <p:cNvPr id="5" name="Picture 4" descr="STLMHB Brand Signature for PPT FOOTER RGB 042018_notag.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41325" y="6207000"/>
            <a:ext cx="1022350" cy="438910"/>
          </a:xfrm>
          <a:prstGeom prst="rect">
            <a:avLst/>
          </a:prstGeom>
        </p:spPr>
      </p:pic>
    </p:spTree>
    <p:extLst>
      <p:ext uri="{BB962C8B-B14F-4D97-AF65-F5344CB8AC3E}">
        <p14:creationId xmlns:p14="http://schemas.microsoft.com/office/powerpoint/2010/main" val="2099186449"/>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0" r:id="rId4"/>
    <p:sldLayoutId id="2147483651" r:id="rId5"/>
    <p:sldLayoutId id="2147483659" r:id="rId6"/>
    <p:sldLayoutId id="2147483658" r:id="rId7"/>
    <p:sldLayoutId id="2147483652" r:id="rId8"/>
    <p:sldLayoutId id="2147483653" r:id="rId9"/>
    <p:sldLayoutId id="2147483654" r:id="rId10"/>
    <p:sldLayoutId id="2147483655" r:id="rId11"/>
  </p:sldLayoutIdLst>
  <p:hf hdr="0" ftr="0"/>
  <p:txStyles>
    <p:titleStyle>
      <a:lvl1pPr algn="l" defTabSz="457200" rtl="0" eaLnBrk="1" latinLnBrk="0" hangingPunct="1">
        <a:lnSpc>
          <a:spcPts val="3300"/>
        </a:lnSpc>
        <a:spcBef>
          <a:spcPts val="0"/>
        </a:spcBef>
        <a:buNone/>
        <a:defRPr sz="3200" kern="1200">
          <a:solidFill>
            <a:schemeClr val="tx2"/>
          </a:solidFill>
          <a:latin typeface="+mj-lt"/>
          <a:ea typeface="+mj-ea"/>
          <a:cs typeface="+mj-cs"/>
        </a:defRPr>
      </a:lvl1pPr>
    </p:titleStyle>
    <p:bodyStyle>
      <a:lvl1pPr marL="227013" indent="-227013" algn="l" defTabSz="457200" rtl="0" eaLnBrk="1" latinLnBrk="0" hangingPunct="1">
        <a:spcBef>
          <a:spcPts val="1200"/>
        </a:spcBef>
        <a:buClr>
          <a:schemeClr val="accent1"/>
        </a:buClr>
        <a:buFont typeface="Arial"/>
        <a:buChar char="•"/>
        <a:defRPr sz="2400" kern="1200">
          <a:solidFill>
            <a:schemeClr val="tx2"/>
          </a:solidFill>
          <a:latin typeface="Arial"/>
          <a:ea typeface="+mn-ea"/>
          <a:cs typeface="Arial"/>
        </a:defRPr>
      </a:lvl1pPr>
      <a:lvl2pPr marL="573088" indent="-287338" algn="l" defTabSz="457200" rtl="0" eaLnBrk="1" latinLnBrk="0" hangingPunct="1">
        <a:spcBef>
          <a:spcPts val="1200"/>
        </a:spcBef>
        <a:buClr>
          <a:schemeClr val="accent1"/>
        </a:buClr>
        <a:buFont typeface="Lucida Grande"/>
        <a:buChar char="-"/>
        <a:defRPr sz="2000" kern="1200">
          <a:solidFill>
            <a:schemeClr val="tx2"/>
          </a:solidFill>
          <a:latin typeface="Arial"/>
          <a:ea typeface="+mn-ea"/>
          <a:cs typeface="Arial"/>
        </a:defRPr>
      </a:lvl2pPr>
      <a:lvl3pPr marL="857250" indent="-228600" algn="l" defTabSz="457200" rtl="0" eaLnBrk="1" latinLnBrk="0" hangingPunct="1">
        <a:spcBef>
          <a:spcPts val="1200"/>
        </a:spcBef>
        <a:buClr>
          <a:schemeClr val="accent1"/>
        </a:buClr>
        <a:buFont typeface="Lucida Grande"/>
        <a:buChar char="-"/>
        <a:defRPr sz="1800" kern="1200">
          <a:solidFill>
            <a:schemeClr val="tx2"/>
          </a:solidFill>
          <a:latin typeface="Arial"/>
          <a:ea typeface="+mn-ea"/>
          <a:cs typeface="Arial"/>
        </a:defRPr>
      </a:lvl3pPr>
      <a:lvl4pPr marL="1144588" indent="-228600" algn="l" defTabSz="457200" rtl="0" eaLnBrk="1" latinLnBrk="0" hangingPunct="1">
        <a:spcBef>
          <a:spcPts val="1200"/>
        </a:spcBef>
        <a:buClr>
          <a:schemeClr val="accent1"/>
        </a:buClr>
        <a:buFont typeface="Lucida Grande"/>
        <a:buChar char="-"/>
        <a:defRPr sz="1600" kern="1200">
          <a:solidFill>
            <a:schemeClr val="tx2"/>
          </a:solidFill>
          <a:latin typeface="Arial"/>
          <a:ea typeface="+mn-ea"/>
          <a:cs typeface="Arial"/>
        </a:defRPr>
      </a:lvl4pPr>
      <a:lvl5pPr marL="1433513" indent="-228600" algn="l" defTabSz="457200" rtl="0" eaLnBrk="1" latinLnBrk="0" hangingPunct="1">
        <a:spcBef>
          <a:spcPts val="1200"/>
        </a:spcBef>
        <a:buClr>
          <a:schemeClr val="accent1"/>
        </a:buClr>
        <a:buFont typeface="Lucida Grande"/>
        <a:buChar char="-"/>
        <a:defRPr sz="160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9" name="Straight Connector 8"/>
          <p:cNvCxnSpPr/>
          <p:nvPr userDrawn="1"/>
        </p:nvCxnSpPr>
        <p:spPr>
          <a:xfrm flipV="1">
            <a:off x="457200" y="1008062"/>
            <a:ext cx="8267700" cy="12700"/>
          </a:xfrm>
          <a:prstGeom prst="line">
            <a:avLst/>
          </a:prstGeom>
          <a:ln w="635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 name="Title Placeholder 1"/>
          <p:cNvSpPr>
            <a:spLocks noGrp="1"/>
          </p:cNvSpPr>
          <p:nvPr>
            <p:ph type="title"/>
          </p:nvPr>
        </p:nvSpPr>
        <p:spPr>
          <a:xfrm>
            <a:off x="457200" y="127002"/>
            <a:ext cx="8229600" cy="853613"/>
          </a:xfrm>
          <a:prstGeom prst="rect">
            <a:avLst/>
          </a:prstGeom>
        </p:spPr>
        <p:txBody>
          <a:bodyPr vert="horz" lIns="0" tIns="0" rIns="0" bIns="0" rtlCol="0" anchor="b">
            <a:noAutofit/>
          </a:bodyPr>
          <a:lstStyle/>
          <a:p>
            <a:r>
              <a:rPr lang="en-US" dirty="0"/>
              <a:t>Click to edit Master title style</a:t>
            </a:r>
          </a:p>
        </p:txBody>
      </p:sp>
      <p:sp>
        <p:nvSpPr>
          <p:cNvPr id="3" name="Text Placeholder 2"/>
          <p:cNvSpPr>
            <a:spLocks noGrp="1"/>
          </p:cNvSpPr>
          <p:nvPr>
            <p:ph type="body" idx="1"/>
          </p:nvPr>
        </p:nvSpPr>
        <p:spPr>
          <a:xfrm>
            <a:off x="457200" y="1134534"/>
            <a:ext cx="8229600" cy="4715965"/>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71189" y="6356352"/>
            <a:ext cx="2133600" cy="365125"/>
          </a:xfrm>
          <a:prstGeom prst="rect">
            <a:avLst/>
          </a:prstGeom>
        </p:spPr>
        <p:txBody>
          <a:bodyPr vert="horz" lIns="91440" tIns="45720" rIns="91440" bIns="45720" rtlCol="0" anchor="ctr"/>
          <a:lstStyle>
            <a:lvl1pPr algn="r">
              <a:defRPr sz="600">
                <a:solidFill>
                  <a:schemeClr val="tx1"/>
                </a:solidFill>
                <a:latin typeface="Arial"/>
                <a:cs typeface="Arial"/>
              </a:defRPr>
            </a:lvl1pPr>
          </a:lstStyle>
          <a:p>
            <a:endParaRPr lang="en-US" dirty="0"/>
          </a:p>
        </p:txBody>
      </p:sp>
      <p:sp>
        <p:nvSpPr>
          <p:cNvPr id="6" name="Slide Number Placeholder 5"/>
          <p:cNvSpPr>
            <a:spLocks noGrp="1"/>
          </p:cNvSpPr>
          <p:nvPr>
            <p:ph type="sldNum" sz="quarter" idx="4"/>
          </p:nvPr>
        </p:nvSpPr>
        <p:spPr>
          <a:xfrm>
            <a:off x="6641292" y="6356352"/>
            <a:ext cx="2133600" cy="365125"/>
          </a:xfrm>
          <a:prstGeom prst="rect">
            <a:avLst/>
          </a:prstGeom>
        </p:spPr>
        <p:txBody>
          <a:bodyPr vert="horz" lIns="91440" tIns="45720" rIns="91440" bIns="45720" rtlCol="0" anchor="ctr"/>
          <a:lstStyle>
            <a:lvl1pPr algn="r">
              <a:defRPr sz="825">
                <a:solidFill>
                  <a:schemeClr val="tx1"/>
                </a:solidFill>
                <a:latin typeface="Arial"/>
                <a:cs typeface="Arial"/>
              </a:defRPr>
            </a:lvl1pPr>
          </a:lstStyle>
          <a:p>
            <a:fld id="{287F944C-6315-6042-840E-B3BFFC821D31}" type="slidenum">
              <a:rPr lang="en-US" smtClean="0"/>
              <a:pPr/>
              <a:t>‹#›</a:t>
            </a:fld>
            <a:endParaRPr lang="en-US" dirty="0"/>
          </a:p>
        </p:txBody>
      </p:sp>
      <p:pic>
        <p:nvPicPr>
          <p:cNvPr id="5" name="Picture 4" descr="STLMHB Brand Signature for PPT FOOTER RGB 042018_notag.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41326" y="6207000"/>
            <a:ext cx="1022350" cy="438910"/>
          </a:xfrm>
          <a:prstGeom prst="rect">
            <a:avLst/>
          </a:prstGeom>
        </p:spPr>
      </p:pic>
    </p:spTree>
    <p:extLst>
      <p:ext uri="{BB962C8B-B14F-4D97-AF65-F5344CB8AC3E}">
        <p14:creationId xmlns:p14="http://schemas.microsoft.com/office/powerpoint/2010/main" val="15432858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342900" rtl="0" eaLnBrk="1" latinLnBrk="0" hangingPunct="1">
        <a:lnSpc>
          <a:spcPts val="2475"/>
        </a:lnSpc>
        <a:spcBef>
          <a:spcPts val="0"/>
        </a:spcBef>
        <a:buNone/>
        <a:defRPr sz="2400" kern="1200">
          <a:solidFill>
            <a:schemeClr val="tx2"/>
          </a:solidFill>
          <a:latin typeface="+mj-lt"/>
          <a:ea typeface="+mj-ea"/>
          <a:cs typeface="+mj-cs"/>
        </a:defRPr>
      </a:lvl1pPr>
    </p:titleStyle>
    <p:bodyStyle>
      <a:lvl1pPr marL="170260" indent="-170260" algn="l" defTabSz="342900" rtl="0" eaLnBrk="1" latinLnBrk="0" hangingPunct="1">
        <a:spcBef>
          <a:spcPts val="900"/>
        </a:spcBef>
        <a:buClr>
          <a:schemeClr val="accent1"/>
        </a:buClr>
        <a:buFont typeface="Arial"/>
        <a:buChar char="•"/>
        <a:defRPr sz="1800" kern="1200">
          <a:solidFill>
            <a:schemeClr val="tx2"/>
          </a:solidFill>
          <a:latin typeface="Arial"/>
          <a:ea typeface="+mn-ea"/>
          <a:cs typeface="Arial"/>
        </a:defRPr>
      </a:lvl1pPr>
      <a:lvl2pPr marL="429816" indent="-215504" algn="l" defTabSz="342900" rtl="0" eaLnBrk="1" latinLnBrk="0" hangingPunct="1">
        <a:spcBef>
          <a:spcPts val="900"/>
        </a:spcBef>
        <a:buClr>
          <a:schemeClr val="accent1"/>
        </a:buClr>
        <a:buFont typeface="Lucida Grande"/>
        <a:buChar char="-"/>
        <a:defRPr sz="1500" kern="1200">
          <a:solidFill>
            <a:schemeClr val="tx2"/>
          </a:solidFill>
          <a:latin typeface="Arial"/>
          <a:ea typeface="+mn-ea"/>
          <a:cs typeface="Arial"/>
        </a:defRPr>
      </a:lvl2pPr>
      <a:lvl3pPr marL="642938" indent="-171450" algn="l" defTabSz="342900" rtl="0" eaLnBrk="1" latinLnBrk="0" hangingPunct="1">
        <a:spcBef>
          <a:spcPts val="900"/>
        </a:spcBef>
        <a:buClr>
          <a:schemeClr val="accent1"/>
        </a:buClr>
        <a:buFont typeface="Lucida Grande"/>
        <a:buChar char="-"/>
        <a:defRPr sz="1350" kern="1200">
          <a:solidFill>
            <a:schemeClr val="tx2"/>
          </a:solidFill>
          <a:latin typeface="Arial"/>
          <a:ea typeface="+mn-ea"/>
          <a:cs typeface="Arial"/>
        </a:defRPr>
      </a:lvl3pPr>
      <a:lvl4pPr marL="858441" indent="-171450" algn="l" defTabSz="342900" rtl="0" eaLnBrk="1" latinLnBrk="0" hangingPunct="1">
        <a:spcBef>
          <a:spcPts val="900"/>
        </a:spcBef>
        <a:buClr>
          <a:schemeClr val="accent1"/>
        </a:buClr>
        <a:buFont typeface="Lucida Grande"/>
        <a:buChar char="-"/>
        <a:defRPr sz="1200" kern="1200">
          <a:solidFill>
            <a:schemeClr val="tx2"/>
          </a:solidFill>
          <a:latin typeface="Arial"/>
          <a:ea typeface="+mn-ea"/>
          <a:cs typeface="Arial"/>
        </a:defRPr>
      </a:lvl4pPr>
      <a:lvl5pPr marL="1075135" indent="-171450" algn="l" defTabSz="342900" rtl="0" eaLnBrk="1" latinLnBrk="0" hangingPunct="1">
        <a:spcBef>
          <a:spcPts val="900"/>
        </a:spcBef>
        <a:buClr>
          <a:schemeClr val="accent1"/>
        </a:buClr>
        <a:buFont typeface="Lucida Grande"/>
        <a:buChar char="-"/>
        <a:defRPr sz="1200" kern="1200">
          <a:solidFill>
            <a:schemeClr val="tx2"/>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035">
                <a:solidFill>
                  <a:schemeClr val="tx1">
                    <a:tint val="75000"/>
                  </a:schemeClr>
                </a:solidFill>
              </a:defRPr>
            </a:lvl1pPr>
          </a:lstStyle>
          <a:p>
            <a:fld id="{DA4391A7-4FD7-484D-95B1-462575F3EDB1}" type="datetimeFigureOut">
              <a:rPr lang="en-US" smtClean="0"/>
              <a:t>8/18/2022</a:t>
            </a:fld>
            <a:endParaRPr lang="en-US" dirty="0"/>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03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035">
                <a:solidFill>
                  <a:schemeClr val="tx1">
                    <a:tint val="75000"/>
                  </a:schemeClr>
                </a:solidFill>
              </a:defRPr>
            </a:lvl1pPr>
          </a:lstStyle>
          <a:p>
            <a:fld id="{EE602B52-1180-4F8E-B5A9-BE6817DE0000}" type="slidenum">
              <a:rPr lang="en-US" smtClean="0"/>
              <a:t>‹#›</a:t>
            </a:fld>
            <a:endParaRPr lang="en-US" dirty="0"/>
          </a:p>
        </p:txBody>
      </p:sp>
    </p:spTree>
    <p:extLst>
      <p:ext uri="{BB962C8B-B14F-4D97-AF65-F5344CB8AC3E}">
        <p14:creationId xmlns:p14="http://schemas.microsoft.com/office/powerpoint/2010/main" val="31889415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88864" rtl="0" eaLnBrk="1" latinLnBrk="0" hangingPunct="1">
        <a:lnSpc>
          <a:spcPct val="90000"/>
        </a:lnSpc>
        <a:spcBef>
          <a:spcPct val="0"/>
        </a:spcBef>
        <a:buNone/>
        <a:defRPr sz="3796" kern="1200">
          <a:solidFill>
            <a:schemeClr val="tx1"/>
          </a:solidFill>
          <a:latin typeface="+mj-lt"/>
          <a:ea typeface="+mj-ea"/>
          <a:cs typeface="+mj-cs"/>
        </a:defRPr>
      </a:lvl1pPr>
    </p:titleStyle>
    <p:bodyStyle>
      <a:lvl1pPr marL="197216" indent="-197216" algn="l" defTabSz="788864" rtl="0" eaLnBrk="1" latinLnBrk="0" hangingPunct="1">
        <a:lnSpc>
          <a:spcPct val="90000"/>
        </a:lnSpc>
        <a:spcBef>
          <a:spcPts val="863"/>
        </a:spcBef>
        <a:buFont typeface="Arial" panose="020B0604020202020204" pitchFamily="34" charset="0"/>
        <a:buChar char="•"/>
        <a:defRPr sz="2416" kern="1200">
          <a:solidFill>
            <a:schemeClr val="tx1"/>
          </a:solidFill>
          <a:latin typeface="+mn-lt"/>
          <a:ea typeface="+mn-ea"/>
          <a:cs typeface="+mn-cs"/>
        </a:defRPr>
      </a:lvl1pPr>
      <a:lvl2pPr marL="591649" indent="-197216" algn="l" defTabSz="788864" rtl="0" eaLnBrk="1" latinLnBrk="0" hangingPunct="1">
        <a:lnSpc>
          <a:spcPct val="90000"/>
        </a:lnSpc>
        <a:spcBef>
          <a:spcPts val="431"/>
        </a:spcBef>
        <a:buFont typeface="Arial" panose="020B0604020202020204" pitchFamily="34" charset="0"/>
        <a:buChar char="•"/>
        <a:defRPr sz="2070" kern="1200">
          <a:solidFill>
            <a:schemeClr val="tx1"/>
          </a:solidFill>
          <a:latin typeface="+mn-lt"/>
          <a:ea typeface="+mn-ea"/>
          <a:cs typeface="+mn-cs"/>
        </a:defRPr>
      </a:lvl2pPr>
      <a:lvl3pPr marL="986081" indent="-197216" algn="l" defTabSz="788864" rtl="0" eaLnBrk="1" latinLnBrk="0" hangingPunct="1">
        <a:lnSpc>
          <a:spcPct val="90000"/>
        </a:lnSpc>
        <a:spcBef>
          <a:spcPts val="431"/>
        </a:spcBef>
        <a:buFont typeface="Arial" panose="020B0604020202020204" pitchFamily="34" charset="0"/>
        <a:buChar char="•"/>
        <a:defRPr sz="1725" kern="1200">
          <a:solidFill>
            <a:schemeClr val="tx1"/>
          </a:solidFill>
          <a:latin typeface="+mn-lt"/>
          <a:ea typeface="+mn-ea"/>
          <a:cs typeface="+mn-cs"/>
        </a:defRPr>
      </a:lvl3pPr>
      <a:lvl4pPr marL="1380513" indent="-197216" algn="l" defTabSz="788864" rtl="0" eaLnBrk="1" latinLnBrk="0" hangingPunct="1">
        <a:lnSpc>
          <a:spcPct val="90000"/>
        </a:lnSpc>
        <a:spcBef>
          <a:spcPts val="431"/>
        </a:spcBef>
        <a:buFont typeface="Arial" panose="020B0604020202020204" pitchFamily="34" charset="0"/>
        <a:buChar char="•"/>
        <a:defRPr sz="1553" kern="1200">
          <a:solidFill>
            <a:schemeClr val="tx1"/>
          </a:solidFill>
          <a:latin typeface="+mn-lt"/>
          <a:ea typeface="+mn-ea"/>
          <a:cs typeface="+mn-cs"/>
        </a:defRPr>
      </a:lvl4pPr>
      <a:lvl5pPr marL="1774946" indent="-197216" algn="l" defTabSz="788864" rtl="0" eaLnBrk="1" latinLnBrk="0" hangingPunct="1">
        <a:lnSpc>
          <a:spcPct val="90000"/>
        </a:lnSpc>
        <a:spcBef>
          <a:spcPts val="431"/>
        </a:spcBef>
        <a:buFont typeface="Arial" panose="020B0604020202020204" pitchFamily="34" charset="0"/>
        <a:buChar char="•"/>
        <a:defRPr sz="1553" kern="1200">
          <a:solidFill>
            <a:schemeClr val="tx1"/>
          </a:solidFill>
          <a:latin typeface="+mn-lt"/>
          <a:ea typeface="+mn-ea"/>
          <a:cs typeface="+mn-cs"/>
        </a:defRPr>
      </a:lvl5pPr>
      <a:lvl6pPr marL="2169378" indent="-197216" algn="l" defTabSz="788864" rtl="0" eaLnBrk="1" latinLnBrk="0" hangingPunct="1">
        <a:lnSpc>
          <a:spcPct val="90000"/>
        </a:lnSpc>
        <a:spcBef>
          <a:spcPts val="431"/>
        </a:spcBef>
        <a:buFont typeface="Arial" panose="020B0604020202020204" pitchFamily="34" charset="0"/>
        <a:buChar char="•"/>
        <a:defRPr sz="1553" kern="1200">
          <a:solidFill>
            <a:schemeClr val="tx1"/>
          </a:solidFill>
          <a:latin typeface="+mn-lt"/>
          <a:ea typeface="+mn-ea"/>
          <a:cs typeface="+mn-cs"/>
        </a:defRPr>
      </a:lvl6pPr>
      <a:lvl7pPr marL="2563810" indent="-197216" algn="l" defTabSz="788864" rtl="0" eaLnBrk="1" latinLnBrk="0" hangingPunct="1">
        <a:lnSpc>
          <a:spcPct val="90000"/>
        </a:lnSpc>
        <a:spcBef>
          <a:spcPts val="431"/>
        </a:spcBef>
        <a:buFont typeface="Arial" panose="020B0604020202020204" pitchFamily="34" charset="0"/>
        <a:buChar char="•"/>
        <a:defRPr sz="1553" kern="1200">
          <a:solidFill>
            <a:schemeClr val="tx1"/>
          </a:solidFill>
          <a:latin typeface="+mn-lt"/>
          <a:ea typeface="+mn-ea"/>
          <a:cs typeface="+mn-cs"/>
        </a:defRPr>
      </a:lvl7pPr>
      <a:lvl8pPr marL="2958242" indent="-197216" algn="l" defTabSz="788864" rtl="0" eaLnBrk="1" latinLnBrk="0" hangingPunct="1">
        <a:lnSpc>
          <a:spcPct val="90000"/>
        </a:lnSpc>
        <a:spcBef>
          <a:spcPts val="431"/>
        </a:spcBef>
        <a:buFont typeface="Arial" panose="020B0604020202020204" pitchFamily="34" charset="0"/>
        <a:buChar char="•"/>
        <a:defRPr sz="1553" kern="1200">
          <a:solidFill>
            <a:schemeClr val="tx1"/>
          </a:solidFill>
          <a:latin typeface="+mn-lt"/>
          <a:ea typeface="+mn-ea"/>
          <a:cs typeface="+mn-cs"/>
        </a:defRPr>
      </a:lvl8pPr>
      <a:lvl9pPr marL="3352675" indent="-197216" algn="l" defTabSz="788864" rtl="0" eaLnBrk="1" latinLnBrk="0" hangingPunct="1">
        <a:lnSpc>
          <a:spcPct val="90000"/>
        </a:lnSpc>
        <a:spcBef>
          <a:spcPts val="431"/>
        </a:spcBef>
        <a:buFont typeface="Arial" panose="020B0604020202020204" pitchFamily="34" charset="0"/>
        <a:buChar char="•"/>
        <a:defRPr sz="1553" kern="1200">
          <a:solidFill>
            <a:schemeClr val="tx1"/>
          </a:solidFill>
          <a:latin typeface="+mn-lt"/>
          <a:ea typeface="+mn-ea"/>
          <a:cs typeface="+mn-cs"/>
        </a:defRPr>
      </a:lvl9pPr>
    </p:bodyStyle>
    <p:otherStyle>
      <a:defPPr>
        <a:defRPr lang="en-US"/>
      </a:defPPr>
      <a:lvl1pPr marL="0" algn="l" defTabSz="788864" rtl="0" eaLnBrk="1" latinLnBrk="0" hangingPunct="1">
        <a:defRPr sz="1553" kern="1200">
          <a:solidFill>
            <a:schemeClr val="tx1"/>
          </a:solidFill>
          <a:latin typeface="+mn-lt"/>
          <a:ea typeface="+mn-ea"/>
          <a:cs typeface="+mn-cs"/>
        </a:defRPr>
      </a:lvl1pPr>
      <a:lvl2pPr marL="394432" algn="l" defTabSz="788864" rtl="0" eaLnBrk="1" latinLnBrk="0" hangingPunct="1">
        <a:defRPr sz="1553" kern="1200">
          <a:solidFill>
            <a:schemeClr val="tx1"/>
          </a:solidFill>
          <a:latin typeface="+mn-lt"/>
          <a:ea typeface="+mn-ea"/>
          <a:cs typeface="+mn-cs"/>
        </a:defRPr>
      </a:lvl2pPr>
      <a:lvl3pPr marL="788864" algn="l" defTabSz="788864" rtl="0" eaLnBrk="1" latinLnBrk="0" hangingPunct="1">
        <a:defRPr sz="1553" kern="1200">
          <a:solidFill>
            <a:schemeClr val="tx1"/>
          </a:solidFill>
          <a:latin typeface="+mn-lt"/>
          <a:ea typeface="+mn-ea"/>
          <a:cs typeface="+mn-cs"/>
        </a:defRPr>
      </a:lvl3pPr>
      <a:lvl4pPr marL="1183297" algn="l" defTabSz="788864" rtl="0" eaLnBrk="1" latinLnBrk="0" hangingPunct="1">
        <a:defRPr sz="1553" kern="1200">
          <a:solidFill>
            <a:schemeClr val="tx1"/>
          </a:solidFill>
          <a:latin typeface="+mn-lt"/>
          <a:ea typeface="+mn-ea"/>
          <a:cs typeface="+mn-cs"/>
        </a:defRPr>
      </a:lvl4pPr>
      <a:lvl5pPr marL="1577729" algn="l" defTabSz="788864" rtl="0" eaLnBrk="1" latinLnBrk="0" hangingPunct="1">
        <a:defRPr sz="1553" kern="1200">
          <a:solidFill>
            <a:schemeClr val="tx1"/>
          </a:solidFill>
          <a:latin typeface="+mn-lt"/>
          <a:ea typeface="+mn-ea"/>
          <a:cs typeface="+mn-cs"/>
        </a:defRPr>
      </a:lvl5pPr>
      <a:lvl6pPr marL="1972162" algn="l" defTabSz="788864" rtl="0" eaLnBrk="1" latinLnBrk="0" hangingPunct="1">
        <a:defRPr sz="1553" kern="1200">
          <a:solidFill>
            <a:schemeClr val="tx1"/>
          </a:solidFill>
          <a:latin typeface="+mn-lt"/>
          <a:ea typeface="+mn-ea"/>
          <a:cs typeface="+mn-cs"/>
        </a:defRPr>
      </a:lvl6pPr>
      <a:lvl7pPr marL="2366594" algn="l" defTabSz="788864" rtl="0" eaLnBrk="1" latinLnBrk="0" hangingPunct="1">
        <a:defRPr sz="1553" kern="1200">
          <a:solidFill>
            <a:schemeClr val="tx1"/>
          </a:solidFill>
          <a:latin typeface="+mn-lt"/>
          <a:ea typeface="+mn-ea"/>
          <a:cs typeface="+mn-cs"/>
        </a:defRPr>
      </a:lvl7pPr>
      <a:lvl8pPr marL="2761027" algn="l" defTabSz="788864" rtl="0" eaLnBrk="1" latinLnBrk="0" hangingPunct="1">
        <a:defRPr sz="1553" kern="1200">
          <a:solidFill>
            <a:schemeClr val="tx1"/>
          </a:solidFill>
          <a:latin typeface="+mn-lt"/>
          <a:ea typeface="+mn-ea"/>
          <a:cs typeface="+mn-cs"/>
        </a:defRPr>
      </a:lvl8pPr>
      <a:lvl9pPr marL="3155459" algn="l" defTabSz="788864" rtl="0" eaLnBrk="1" latinLnBrk="0" hangingPunct="1">
        <a:defRPr sz="15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8.sv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2.sv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t">
            <a:noAutofit/>
          </a:bodyPr>
          <a:lstStyle/>
          <a:p>
            <a:br>
              <a:rPr lang="en-US" sz="3200" dirty="0">
                <a:latin typeface="+mj-lt"/>
              </a:rPr>
            </a:br>
            <a:br>
              <a:rPr lang="en-US" sz="3200" dirty="0">
                <a:latin typeface="+mj-lt"/>
              </a:rPr>
            </a:br>
            <a:r>
              <a:rPr lang="en-US" sz="3200" dirty="0">
                <a:latin typeface="+mj-lt"/>
              </a:rPr>
              <a:t>Strategic Plan Update</a:t>
            </a:r>
            <a:br>
              <a:rPr lang="en-US" sz="3200" dirty="0">
                <a:latin typeface="+mj-lt"/>
              </a:rPr>
            </a:br>
            <a:br>
              <a:rPr lang="en-US" sz="3200" dirty="0">
                <a:latin typeface="+mj-lt"/>
              </a:rPr>
            </a:br>
            <a:br>
              <a:rPr lang="en-US" sz="3200" dirty="0">
                <a:latin typeface="Arial" panose="020B0604020202020204" pitchFamily="34" charset="0"/>
              </a:rPr>
            </a:br>
            <a:br>
              <a:rPr lang="en-US" sz="3200" dirty="0">
                <a:latin typeface="Arial" panose="020B0604020202020204" pitchFamily="34" charset="0"/>
              </a:rPr>
            </a:br>
            <a:br>
              <a:rPr lang="en-US" sz="3200" dirty="0">
                <a:latin typeface="Arial" panose="020B0604020202020204" pitchFamily="34" charset="0"/>
              </a:rPr>
            </a:br>
            <a:br>
              <a:rPr lang="en-US" sz="3200" dirty="0">
                <a:latin typeface="Arial" panose="020B0604020202020204" pitchFamily="34" charset="0"/>
              </a:rPr>
            </a:br>
            <a:br>
              <a:rPr lang="en-US" sz="3200" dirty="0">
                <a:latin typeface="+mj-lt"/>
              </a:rPr>
            </a:br>
            <a:r>
              <a:rPr lang="en-US" sz="3200" dirty="0">
                <a:solidFill>
                  <a:schemeClr val="accent4">
                    <a:lumMod val="75000"/>
                  </a:schemeClr>
                </a:solidFill>
                <a:latin typeface="Arial" panose="020B0604020202020204" pitchFamily="34" charset="0"/>
              </a:rPr>
              <a:t> </a:t>
            </a:r>
            <a:br>
              <a:rPr lang="en-US" sz="3600" i="1" dirty="0">
                <a:solidFill>
                  <a:schemeClr val="accent4">
                    <a:lumMod val="75000"/>
                  </a:schemeClr>
                </a:solidFill>
                <a:latin typeface="Arial" panose="020B0604020202020204" pitchFamily="34" charset="0"/>
              </a:rPr>
            </a:br>
            <a:endParaRPr lang="en-US" sz="3600" i="1" dirty="0">
              <a:solidFill>
                <a:schemeClr val="accent4">
                  <a:lumMod val="75000"/>
                </a:schemeClr>
              </a:solidFill>
              <a:effectLst/>
              <a:latin typeface="Arial" panose="020B0604020202020204" pitchFamily="34" charset="0"/>
            </a:endParaRPr>
          </a:p>
        </p:txBody>
      </p:sp>
      <p:sp>
        <p:nvSpPr>
          <p:cNvPr id="3" name="Subtitle 2">
            <a:extLst>
              <a:ext uri="{FF2B5EF4-FFF2-40B4-BE49-F238E27FC236}">
                <a16:creationId xmlns:a16="http://schemas.microsoft.com/office/drawing/2014/main" id="{88F85114-7C66-460F-502C-37B81FD59C7D}"/>
              </a:ext>
            </a:extLst>
          </p:cNvPr>
          <p:cNvSpPr>
            <a:spLocks noGrp="1"/>
          </p:cNvSpPr>
          <p:nvPr>
            <p:ph type="subTitle" idx="1"/>
          </p:nvPr>
        </p:nvSpPr>
        <p:spPr/>
        <p:txBody>
          <a:bodyPr/>
          <a:lstStyle/>
          <a:p>
            <a:r>
              <a:rPr lang="en-US" dirty="0"/>
              <a:t>August 18, 2022</a:t>
            </a:r>
          </a:p>
        </p:txBody>
      </p:sp>
    </p:spTree>
    <p:extLst>
      <p:ext uri="{BB962C8B-B14F-4D97-AF65-F5344CB8AC3E}">
        <p14:creationId xmlns:p14="http://schemas.microsoft.com/office/powerpoint/2010/main" val="2341541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Arrow: Right 68">
            <a:extLst>
              <a:ext uri="{FF2B5EF4-FFF2-40B4-BE49-F238E27FC236}">
                <a16:creationId xmlns:a16="http://schemas.microsoft.com/office/drawing/2014/main" id="{C62D6308-47EF-4C90-8D19-66B51700D153}"/>
              </a:ext>
            </a:extLst>
          </p:cNvPr>
          <p:cNvSpPr/>
          <p:nvPr/>
        </p:nvSpPr>
        <p:spPr>
          <a:xfrm>
            <a:off x="5601418" y="3095916"/>
            <a:ext cx="1585632" cy="617818"/>
          </a:xfrm>
          <a:prstGeom prst="rightArrow">
            <a:avLst/>
          </a:prstGeom>
          <a:solidFill>
            <a:srgbClr val="365695"/>
          </a:solidFill>
          <a:ln>
            <a:solidFill>
              <a:srgbClr val="36569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3788" tIns="26894" rIns="53788" bIns="26894" numCol="1" spcCol="0" rtlCol="0" fromWordArt="0" anchor="ctr" anchorCtr="0" forceAA="0" compatLnSpc="1">
            <a:prstTxWarp prst="textNoShape">
              <a:avLst/>
            </a:prstTxWarp>
            <a:noAutofit/>
          </a:bodyPr>
          <a:lstStyle/>
          <a:p>
            <a:pPr defTabSz="268925"/>
            <a:endParaRPr lang="en-US" sz="1059" dirty="0">
              <a:solidFill>
                <a:prstClr val="white"/>
              </a:solidFill>
              <a:latin typeface="Calibri" panose="020F0502020204030204"/>
            </a:endParaRPr>
          </a:p>
        </p:txBody>
      </p:sp>
      <p:sp>
        <p:nvSpPr>
          <p:cNvPr id="68" name="Arrow: Right 67">
            <a:extLst>
              <a:ext uri="{FF2B5EF4-FFF2-40B4-BE49-F238E27FC236}">
                <a16:creationId xmlns:a16="http://schemas.microsoft.com/office/drawing/2014/main" id="{07223233-1818-4781-B407-B07FDAB81C15}"/>
              </a:ext>
            </a:extLst>
          </p:cNvPr>
          <p:cNvSpPr/>
          <p:nvPr/>
        </p:nvSpPr>
        <p:spPr>
          <a:xfrm>
            <a:off x="1242900" y="3065296"/>
            <a:ext cx="1875118" cy="617818"/>
          </a:xfrm>
          <a:prstGeom prst="rightArrow">
            <a:avLst/>
          </a:prstGeom>
          <a:solidFill>
            <a:srgbClr val="365695"/>
          </a:solidFill>
          <a:ln>
            <a:solidFill>
              <a:srgbClr val="36569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3788" tIns="26894" rIns="53788" bIns="26894" numCol="1" spcCol="0" rtlCol="0" fromWordArt="0" anchor="ctr" anchorCtr="0" forceAA="0" compatLnSpc="1">
            <a:prstTxWarp prst="textNoShape">
              <a:avLst/>
            </a:prstTxWarp>
            <a:noAutofit/>
          </a:bodyPr>
          <a:lstStyle/>
          <a:p>
            <a:pPr defTabSz="268925"/>
            <a:endParaRPr lang="en-US" sz="1059" dirty="0">
              <a:solidFill>
                <a:prstClr val="white"/>
              </a:solidFill>
              <a:latin typeface="Calibri" panose="020F0502020204030204"/>
            </a:endParaRPr>
          </a:p>
        </p:txBody>
      </p:sp>
      <p:grpSp>
        <p:nvGrpSpPr>
          <p:cNvPr id="36" name="Group 35">
            <a:extLst>
              <a:ext uri="{FF2B5EF4-FFF2-40B4-BE49-F238E27FC236}">
                <a16:creationId xmlns:a16="http://schemas.microsoft.com/office/drawing/2014/main" id="{AEBC737E-C7DE-4F1B-AB25-FB8F99CA0E27}"/>
              </a:ext>
            </a:extLst>
          </p:cNvPr>
          <p:cNvGrpSpPr/>
          <p:nvPr/>
        </p:nvGrpSpPr>
        <p:grpSpPr>
          <a:xfrm>
            <a:off x="469509" y="4852672"/>
            <a:ext cx="8500035" cy="1360394"/>
            <a:chOff x="0" y="0"/>
            <a:chExt cx="14450426" cy="2312670"/>
          </a:xfrm>
        </p:grpSpPr>
        <p:sp>
          <p:nvSpPr>
            <p:cNvPr id="37" name="Arrow: Left-Up 36">
              <a:extLst>
                <a:ext uri="{FF2B5EF4-FFF2-40B4-BE49-F238E27FC236}">
                  <a16:creationId xmlns:a16="http://schemas.microsoft.com/office/drawing/2014/main" id="{1653D454-1B9C-4610-9BAE-3D841AB8CF89}"/>
                </a:ext>
              </a:extLst>
            </p:cNvPr>
            <p:cNvSpPr/>
            <p:nvPr/>
          </p:nvSpPr>
          <p:spPr>
            <a:xfrm>
              <a:off x="19050" y="0"/>
              <a:ext cx="14431376" cy="1729105"/>
            </a:xfrm>
            <a:prstGeom prst="leftUpArrow">
              <a:avLst/>
            </a:prstGeom>
            <a:solidFill>
              <a:srgbClr val="365695"/>
            </a:solidFill>
            <a:ln>
              <a:solidFill>
                <a:srgbClr val="36569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3788" tIns="26894" rIns="53788" bIns="26894" numCol="1" spcCol="0" rtlCol="0" fromWordArt="0" anchor="ctr" anchorCtr="0" forceAA="0" compatLnSpc="1">
              <a:prstTxWarp prst="textNoShape">
                <a:avLst/>
              </a:prstTxWarp>
              <a:noAutofit/>
            </a:bodyPr>
            <a:lstStyle/>
            <a:p>
              <a:pPr algn="ctr" defTabSz="268925">
                <a:lnSpc>
                  <a:spcPct val="107000"/>
                </a:lnSpc>
                <a:spcAft>
                  <a:spcPts val="471"/>
                </a:spcAft>
              </a:pPr>
              <a:r>
                <a:rPr lang="en-US" sz="647" dirty="0">
                  <a:solidFill>
                    <a:prstClr val="white"/>
                  </a:solidFill>
                  <a:latin typeface="Calibri" panose="020F0502020204030204"/>
                  <a:ea typeface="Calibri" panose="020F0502020204030204" pitchFamily="34" charset="0"/>
                  <a:cs typeface="Times New Roman" panose="02020603050405020304" pitchFamily="18" charset="0"/>
                </a:rPr>
                <a:t>MHB is a learning organization that uses feedback for continuous improvement</a:t>
              </a:r>
            </a:p>
          </p:txBody>
        </p:sp>
        <p:grpSp>
          <p:nvGrpSpPr>
            <p:cNvPr id="38" name="Group 37">
              <a:extLst>
                <a:ext uri="{FF2B5EF4-FFF2-40B4-BE49-F238E27FC236}">
                  <a16:creationId xmlns:a16="http://schemas.microsoft.com/office/drawing/2014/main" id="{64407135-42A5-43B8-8FDC-43E704B7A5DB}"/>
                </a:ext>
              </a:extLst>
            </p:cNvPr>
            <p:cNvGrpSpPr/>
            <p:nvPr/>
          </p:nvGrpSpPr>
          <p:grpSpPr>
            <a:xfrm>
              <a:off x="0" y="1779270"/>
              <a:ext cx="14434820" cy="533400"/>
              <a:chOff x="0" y="0"/>
              <a:chExt cx="14434820" cy="533400"/>
            </a:xfrm>
          </p:grpSpPr>
          <p:sp>
            <p:nvSpPr>
              <p:cNvPr id="39" name="Flowchart: Process 38">
                <a:extLst>
                  <a:ext uri="{FF2B5EF4-FFF2-40B4-BE49-F238E27FC236}">
                    <a16:creationId xmlns:a16="http://schemas.microsoft.com/office/drawing/2014/main" id="{40DA0CCA-6660-4A79-AED8-9B9A02ED61FE}"/>
                  </a:ext>
                </a:extLst>
              </p:cNvPr>
              <p:cNvSpPr/>
              <p:nvPr/>
            </p:nvSpPr>
            <p:spPr>
              <a:xfrm>
                <a:off x="4602480" y="0"/>
                <a:ext cx="4370070" cy="533400"/>
              </a:xfrm>
              <a:prstGeom prst="flowChartProcess">
                <a:avLst/>
              </a:prstGeom>
              <a:solidFill>
                <a:srgbClr val="A15EA5"/>
              </a:solidFill>
              <a:ln>
                <a:solidFill>
                  <a:srgbClr val="A15EA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3788" tIns="26894" rIns="53788" bIns="26894" numCol="1" spcCol="0" rtlCol="0" fromWordArt="0" anchor="ctr" anchorCtr="0" forceAA="0" compatLnSpc="1">
                <a:prstTxWarp prst="textNoShape">
                  <a:avLst/>
                </a:prstTxWarp>
                <a:noAutofit/>
              </a:bodyPr>
              <a:lstStyle/>
              <a:p>
                <a:pPr algn="ctr" defTabSz="268925">
                  <a:lnSpc>
                    <a:spcPct val="107000"/>
                  </a:lnSpc>
                </a:pPr>
                <a:r>
                  <a:rPr lang="en-US" sz="941" b="1" dirty="0">
                    <a:solidFill>
                      <a:prstClr val="white"/>
                    </a:solidFill>
                    <a:latin typeface="Calibri" panose="020F0502020204030204"/>
                    <a:ea typeface="Calibri" panose="020F0502020204030204" pitchFamily="34" charset="0"/>
                    <a:cs typeface="Times New Roman" panose="02020603050405020304" pitchFamily="18" charset="0"/>
                  </a:rPr>
                  <a:t>Interventions </a:t>
                </a:r>
                <a:endParaRPr lang="en-US" sz="647" dirty="0">
                  <a:solidFill>
                    <a:prstClr val="white"/>
                  </a:solidFill>
                  <a:latin typeface="Calibri" panose="020F0502020204030204"/>
                  <a:ea typeface="Calibri" panose="020F0502020204030204" pitchFamily="34" charset="0"/>
                  <a:cs typeface="Times New Roman" panose="02020603050405020304" pitchFamily="18" charset="0"/>
                </a:endParaRPr>
              </a:p>
              <a:p>
                <a:pPr algn="ctr" defTabSz="268925">
                  <a:lnSpc>
                    <a:spcPct val="107000"/>
                  </a:lnSpc>
                </a:pPr>
                <a:r>
                  <a:rPr lang="en-US" sz="529" i="1" dirty="0">
                    <a:solidFill>
                      <a:srgbClr val="FFFFFF"/>
                    </a:solidFill>
                    <a:latin typeface="Calibri" panose="020F0502020204030204"/>
                    <a:ea typeface="Calibri" panose="020F0502020204030204" pitchFamily="34" charset="0"/>
                    <a:cs typeface="Times New Roman" panose="02020603050405020304" pitchFamily="18" charset="0"/>
                  </a:rPr>
                  <a:t>Adapted from the University of Pennsylvania’s Center for High Impact Philanthropy</a:t>
                </a:r>
                <a:endParaRPr lang="en-US" sz="647" dirty="0">
                  <a:solidFill>
                    <a:prstClr val="white"/>
                  </a:solidFill>
                  <a:latin typeface="Calibri" panose="020F0502020204030204"/>
                  <a:ea typeface="Calibri" panose="020F0502020204030204" pitchFamily="34" charset="0"/>
                  <a:cs typeface="Times New Roman" panose="02020603050405020304" pitchFamily="18" charset="0"/>
                </a:endParaRPr>
              </a:p>
            </p:txBody>
          </p:sp>
          <p:sp>
            <p:nvSpPr>
              <p:cNvPr id="40" name="Rectangle 39">
                <a:extLst>
                  <a:ext uri="{FF2B5EF4-FFF2-40B4-BE49-F238E27FC236}">
                    <a16:creationId xmlns:a16="http://schemas.microsoft.com/office/drawing/2014/main" id="{2BA4FD3B-B672-4619-94AF-69F55A38C13E}"/>
                  </a:ext>
                </a:extLst>
              </p:cNvPr>
              <p:cNvSpPr/>
              <p:nvPr/>
            </p:nvSpPr>
            <p:spPr>
              <a:xfrm>
                <a:off x="2672080" y="0"/>
                <a:ext cx="1360805" cy="533400"/>
              </a:xfrm>
              <a:prstGeom prst="rect">
                <a:avLst/>
              </a:prstGeom>
              <a:solidFill>
                <a:srgbClr val="09A9C1"/>
              </a:solidFill>
              <a:ln>
                <a:solidFill>
                  <a:srgbClr val="09A9C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3788" tIns="26894" rIns="53788" bIns="26894" numCol="1" spcCol="0" rtlCol="0" fromWordArt="0" anchor="ctr" anchorCtr="0" forceAA="0" compatLnSpc="1">
                <a:prstTxWarp prst="textNoShape">
                  <a:avLst/>
                </a:prstTxWarp>
                <a:noAutofit/>
              </a:bodyPr>
              <a:lstStyle/>
              <a:p>
                <a:pPr algn="ctr" defTabSz="268925">
                  <a:lnSpc>
                    <a:spcPct val="107000"/>
                  </a:lnSpc>
                  <a:spcAft>
                    <a:spcPts val="471"/>
                  </a:spcAft>
                </a:pPr>
                <a:r>
                  <a:rPr lang="en-US" sz="941" b="1" dirty="0">
                    <a:solidFill>
                      <a:srgbClr val="FFFFFF"/>
                    </a:solidFill>
                    <a:latin typeface="Calibri" panose="020F0502020204030204"/>
                    <a:ea typeface="Calibri" panose="020F0502020204030204" pitchFamily="34" charset="0"/>
                    <a:cs typeface="Times New Roman" panose="02020603050405020304" pitchFamily="18" charset="0"/>
                  </a:rPr>
                  <a:t>Key Factors</a:t>
                </a:r>
                <a:endParaRPr lang="en-US" sz="647" dirty="0">
                  <a:solidFill>
                    <a:prstClr val="white"/>
                  </a:solidFill>
                  <a:latin typeface="Calibri" panose="020F0502020204030204"/>
                  <a:ea typeface="Calibri" panose="020F0502020204030204" pitchFamily="34" charset="0"/>
                  <a:cs typeface="Times New Roman" panose="02020603050405020304" pitchFamily="18" charset="0"/>
                </a:endParaRPr>
              </a:p>
            </p:txBody>
          </p:sp>
          <p:sp>
            <p:nvSpPr>
              <p:cNvPr id="41" name="Rectangle 40">
                <a:extLst>
                  <a:ext uri="{FF2B5EF4-FFF2-40B4-BE49-F238E27FC236}">
                    <a16:creationId xmlns:a16="http://schemas.microsoft.com/office/drawing/2014/main" id="{5447E0CA-852E-4331-861B-50997760A9A3}"/>
                  </a:ext>
                </a:extLst>
              </p:cNvPr>
              <p:cNvSpPr/>
              <p:nvPr/>
            </p:nvSpPr>
            <p:spPr>
              <a:xfrm>
                <a:off x="0" y="0"/>
                <a:ext cx="2433955" cy="533400"/>
              </a:xfrm>
              <a:prstGeom prst="rect">
                <a:avLst/>
              </a:prstGeom>
              <a:solidFill>
                <a:srgbClr val="8A8C8E"/>
              </a:solidFill>
              <a:ln>
                <a:solidFill>
                  <a:srgbClr val="8A8C8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3788" tIns="26894" rIns="53788" bIns="26894" numCol="1" spcCol="0" rtlCol="0" fromWordArt="0" anchor="ctr" anchorCtr="0" forceAA="0" compatLnSpc="1">
                <a:prstTxWarp prst="textNoShape">
                  <a:avLst/>
                </a:prstTxWarp>
                <a:noAutofit/>
              </a:bodyPr>
              <a:lstStyle/>
              <a:p>
                <a:pPr algn="ctr" defTabSz="268925">
                  <a:lnSpc>
                    <a:spcPct val="107000"/>
                  </a:lnSpc>
                  <a:spcAft>
                    <a:spcPts val="471"/>
                  </a:spcAft>
                </a:pPr>
                <a:r>
                  <a:rPr lang="en-US" sz="941" b="1" dirty="0">
                    <a:solidFill>
                      <a:prstClr val="white"/>
                    </a:solidFill>
                    <a:latin typeface="Calibri" panose="020F0502020204030204"/>
                    <a:ea typeface="Calibri" panose="020F0502020204030204" pitchFamily="34" charset="0"/>
                    <a:cs typeface="Times New Roman" panose="02020603050405020304" pitchFamily="18" charset="0"/>
                  </a:rPr>
                  <a:t>Strategic Approach</a:t>
                </a:r>
                <a:endParaRPr lang="en-US" sz="647" dirty="0">
                  <a:solidFill>
                    <a:prstClr val="white"/>
                  </a:solidFill>
                  <a:latin typeface="Calibri" panose="020F0502020204030204"/>
                  <a:ea typeface="Calibri" panose="020F0502020204030204" pitchFamily="34" charset="0"/>
                  <a:cs typeface="Times New Roman" panose="02020603050405020304" pitchFamily="18" charset="0"/>
                </a:endParaRPr>
              </a:p>
            </p:txBody>
          </p:sp>
          <p:sp>
            <p:nvSpPr>
              <p:cNvPr id="42" name="Flowchart: Process 41">
                <a:extLst>
                  <a:ext uri="{FF2B5EF4-FFF2-40B4-BE49-F238E27FC236}">
                    <a16:creationId xmlns:a16="http://schemas.microsoft.com/office/drawing/2014/main" id="{E00BDB84-F3EE-43AC-9832-1DBD358FE37B}"/>
                  </a:ext>
                </a:extLst>
              </p:cNvPr>
              <p:cNvSpPr/>
              <p:nvPr/>
            </p:nvSpPr>
            <p:spPr>
              <a:xfrm>
                <a:off x="9448800" y="0"/>
                <a:ext cx="1247775" cy="533400"/>
              </a:xfrm>
              <a:prstGeom prst="flowChartProcess">
                <a:avLst/>
              </a:prstGeom>
              <a:solidFill>
                <a:srgbClr val="CDE629"/>
              </a:solidFill>
              <a:ln>
                <a:solidFill>
                  <a:srgbClr val="CDE62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3788" tIns="26894" rIns="53788" bIns="26894" numCol="1" spcCol="0" rtlCol="0" fromWordArt="0" anchor="ctr" anchorCtr="0" forceAA="0" compatLnSpc="1">
                <a:prstTxWarp prst="textNoShape">
                  <a:avLst/>
                </a:prstTxWarp>
                <a:noAutofit/>
              </a:bodyPr>
              <a:lstStyle/>
              <a:p>
                <a:pPr algn="ctr" defTabSz="268925">
                  <a:lnSpc>
                    <a:spcPct val="107000"/>
                  </a:lnSpc>
                  <a:spcAft>
                    <a:spcPts val="471"/>
                  </a:spcAft>
                </a:pPr>
                <a:r>
                  <a:rPr lang="en-US" sz="823" b="1" dirty="0">
                    <a:solidFill>
                      <a:srgbClr val="000000"/>
                    </a:solidFill>
                    <a:latin typeface="Calibri" panose="020F0502020204030204"/>
                    <a:ea typeface="Calibri" panose="020F0502020204030204" pitchFamily="34" charset="0"/>
                    <a:cs typeface="Times New Roman" panose="02020603050405020304" pitchFamily="18" charset="0"/>
                  </a:rPr>
                  <a:t>Measurement</a:t>
                </a:r>
                <a:endParaRPr lang="en-US" sz="647" dirty="0">
                  <a:solidFill>
                    <a:prstClr val="white"/>
                  </a:solidFill>
                  <a:latin typeface="Calibri" panose="020F0502020204030204"/>
                  <a:ea typeface="Calibri" panose="020F0502020204030204" pitchFamily="34" charset="0"/>
                  <a:cs typeface="Times New Roman" panose="02020603050405020304" pitchFamily="18" charset="0"/>
                </a:endParaRPr>
              </a:p>
            </p:txBody>
          </p:sp>
          <p:sp>
            <p:nvSpPr>
              <p:cNvPr id="43" name="Flowchart: Process 42">
                <a:extLst>
                  <a:ext uri="{FF2B5EF4-FFF2-40B4-BE49-F238E27FC236}">
                    <a16:creationId xmlns:a16="http://schemas.microsoft.com/office/drawing/2014/main" id="{9A37559F-DBB6-488F-8875-CED7D6011928}"/>
                  </a:ext>
                </a:extLst>
              </p:cNvPr>
              <p:cNvSpPr/>
              <p:nvPr/>
            </p:nvSpPr>
            <p:spPr>
              <a:xfrm>
                <a:off x="11155680" y="0"/>
                <a:ext cx="3279140" cy="533400"/>
              </a:xfrm>
              <a:prstGeom prst="flowChartProcess">
                <a:avLst/>
              </a:prstGeom>
              <a:solidFill>
                <a:srgbClr val="8A8C8E"/>
              </a:solidFill>
              <a:ln>
                <a:solidFill>
                  <a:srgbClr val="8A8C8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3788" tIns="26894" rIns="53788" bIns="26894" numCol="1" spcCol="0" rtlCol="0" fromWordArt="0" anchor="ctr" anchorCtr="0" forceAA="0" compatLnSpc="1">
                <a:prstTxWarp prst="textNoShape">
                  <a:avLst/>
                </a:prstTxWarp>
                <a:noAutofit/>
              </a:bodyPr>
              <a:lstStyle/>
              <a:p>
                <a:pPr algn="ctr" defTabSz="268925">
                  <a:lnSpc>
                    <a:spcPct val="107000"/>
                  </a:lnSpc>
                  <a:spcAft>
                    <a:spcPts val="471"/>
                  </a:spcAft>
                </a:pPr>
                <a:r>
                  <a:rPr lang="en-US" sz="941" b="1" dirty="0">
                    <a:solidFill>
                      <a:prstClr val="white"/>
                    </a:solidFill>
                    <a:latin typeface="Calibri" panose="020F0502020204030204"/>
                    <a:ea typeface="Calibri" panose="020F0502020204030204" pitchFamily="34" charset="0"/>
                    <a:cs typeface="Times New Roman" panose="02020603050405020304" pitchFamily="18" charset="0"/>
                  </a:rPr>
                  <a:t>Outcomes </a:t>
                </a:r>
                <a:endParaRPr lang="en-US" sz="647" dirty="0">
                  <a:solidFill>
                    <a:prstClr val="white"/>
                  </a:solidFill>
                  <a:latin typeface="Calibri" panose="020F0502020204030204"/>
                  <a:ea typeface="Calibri" panose="020F0502020204030204" pitchFamily="34" charset="0"/>
                  <a:cs typeface="Times New Roman" panose="02020603050405020304" pitchFamily="18" charset="0"/>
                </a:endParaRPr>
              </a:p>
            </p:txBody>
          </p:sp>
        </p:grpSp>
      </p:grpSp>
      <p:grpSp>
        <p:nvGrpSpPr>
          <p:cNvPr id="44" name="Group 43">
            <a:extLst>
              <a:ext uri="{FF2B5EF4-FFF2-40B4-BE49-F238E27FC236}">
                <a16:creationId xmlns:a16="http://schemas.microsoft.com/office/drawing/2014/main" id="{43DB761B-E0AC-47BF-BF2F-550D2F9C5A01}"/>
              </a:ext>
            </a:extLst>
          </p:cNvPr>
          <p:cNvGrpSpPr/>
          <p:nvPr/>
        </p:nvGrpSpPr>
        <p:grpSpPr>
          <a:xfrm>
            <a:off x="104944" y="1494064"/>
            <a:ext cx="1710018" cy="3651997"/>
            <a:chOff x="0" y="0"/>
            <a:chExt cx="2907030" cy="6208395"/>
          </a:xfrm>
        </p:grpSpPr>
        <p:sp>
          <p:nvSpPr>
            <p:cNvPr id="45" name="Flowchart: Connector 44">
              <a:extLst>
                <a:ext uri="{FF2B5EF4-FFF2-40B4-BE49-F238E27FC236}">
                  <a16:creationId xmlns:a16="http://schemas.microsoft.com/office/drawing/2014/main" id="{78F42FFF-13A4-478B-96E4-206602156894}"/>
                </a:ext>
              </a:extLst>
            </p:cNvPr>
            <p:cNvSpPr/>
            <p:nvPr/>
          </p:nvSpPr>
          <p:spPr>
            <a:xfrm>
              <a:off x="619760" y="0"/>
              <a:ext cx="2287270" cy="2251710"/>
            </a:xfrm>
            <a:prstGeom prst="flowChartConnector">
              <a:avLst/>
            </a:prstGeom>
            <a:solidFill>
              <a:srgbClr val="A15EA5"/>
            </a:solidFill>
            <a:ln>
              <a:solidFill>
                <a:srgbClr val="A15EA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3788" tIns="26894" rIns="53788" bIns="26894" numCol="1" spcCol="0" rtlCol="0" fromWordArt="0" anchor="ctr" anchorCtr="0" forceAA="0" compatLnSpc="1">
              <a:prstTxWarp prst="textNoShape">
                <a:avLst/>
              </a:prstTxWarp>
              <a:noAutofit/>
            </a:bodyPr>
            <a:lstStyle/>
            <a:p>
              <a:pPr algn="ctr" defTabSz="268925">
                <a:lnSpc>
                  <a:spcPct val="107000"/>
                </a:lnSpc>
                <a:spcAft>
                  <a:spcPts val="471"/>
                </a:spcAft>
              </a:pPr>
              <a:r>
                <a:rPr lang="en-US" sz="706" b="1" dirty="0">
                  <a:solidFill>
                    <a:prstClr val="white"/>
                  </a:solidFill>
                  <a:latin typeface="Calibri" panose="020F0502020204030204"/>
                  <a:ea typeface="Calibri" panose="020F0502020204030204" pitchFamily="34" charset="0"/>
                  <a:cs typeface="Times New Roman" panose="02020603050405020304" pitchFamily="18" charset="0"/>
                </a:rPr>
                <a:t>PARTNERING </a:t>
              </a:r>
              <a:endParaRPr lang="en-US" sz="647" dirty="0">
                <a:solidFill>
                  <a:prstClr val="white"/>
                </a:solidFill>
                <a:latin typeface="Calibri" panose="020F0502020204030204"/>
                <a:ea typeface="Calibri" panose="020F0502020204030204" pitchFamily="34" charset="0"/>
                <a:cs typeface="Times New Roman" panose="02020603050405020304" pitchFamily="18" charset="0"/>
              </a:endParaRPr>
            </a:p>
            <a:p>
              <a:pPr algn="ctr" defTabSz="268925">
                <a:lnSpc>
                  <a:spcPct val="107000"/>
                </a:lnSpc>
                <a:spcAft>
                  <a:spcPts val="471"/>
                </a:spcAft>
              </a:pPr>
              <a:r>
                <a:rPr lang="en-US" sz="529" b="1" dirty="0">
                  <a:solidFill>
                    <a:prstClr val="white"/>
                  </a:solidFill>
                  <a:latin typeface="Calibri" panose="020F0502020204030204"/>
                  <a:ea typeface="Calibri" panose="020F0502020204030204" pitchFamily="34" charset="0"/>
                  <a:cs typeface="Times New Roman" panose="02020603050405020304" pitchFamily="18" charset="0"/>
                </a:rPr>
                <a:t> </a:t>
              </a:r>
              <a:r>
                <a:rPr lang="en-US" sz="529" dirty="0">
                  <a:solidFill>
                    <a:prstClr val="white"/>
                  </a:solidFill>
                  <a:latin typeface="Calibri" panose="020F0502020204030204"/>
                  <a:ea typeface="Calibri" panose="020F0502020204030204" pitchFamily="34" charset="0"/>
                  <a:cs typeface="Times New Roman" panose="02020603050405020304" pitchFamily="18" charset="0"/>
                </a:rPr>
                <a:t>By leveraging other funding sources and regional relationships, MHB supports multi-sector partnerships to build equitable, just systems of behavioral health and related services</a:t>
              </a:r>
              <a:endParaRPr lang="en-US" sz="647" dirty="0">
                <a:solidFill>
                  <a:prstClr val="white"/>
                </a:solidFill>
                <a:latin typeface="Calibri" panose="020F0502020204030204"/>
                <a:ea typeface="Calibri" panose="020F0502020204030204" pitchFamily="34" charset="0"/>
                <a:cs typeface="Times New Roman" panose="02020603050405020304" pitchFamily="18" charset="0"/>
              </a:endParaRPr>
            </a:p>
          </p:txBody>
        </p:sp>
        <p:sp>
          <p:nvSpPr>
            <p:cNvPr id="46" name="Flowchart: Connector 45">
              <a:extLst>
                <a:ext uri="{FF2B5EF4-FFF2-40B4-BE49-F238E27FC236}">
                  <a16:creationId xmlns:a16="http://schemas.microsoft.com/office/drawing/2014/main" id="{8D2B8295-7CBD-404E-B291-309BB8D02320}"/>
                </a:ext>
              </a:extLst>
            </p:cNvPr>
            <p:cNvSpPr/>
            <p:nvPr/>
          </p:nvSpPr>
          <p:spPr>
            <a:xfrm>
              <a:off x="518160" y="3901440"/>
              <a:ext cx="2306955" cy="2306955"/>
            </a:xfrm>
            <a:prstGeom prst="flowChartConnector">
              <a:avLst/>
            </a:prstGeom>
            <a:solidFill>
              <a:srgbClr val="CDDC29"/>
            </a:solidFill>
            <a:ln>
              <a:solidFill>
                <a:srgbClr val="CDDC2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3788" tIns="26894" rIns="53788" bIns="26894" numCol="1" spcCol="0" rtlCol="0" fromWordArt="0" anchor="ctr" anchorCtr="0" forceAA="0" compatLnSpc="1">
              <a:prstTxWarp prst="textNoShape">
                <a:avLst/>
              </a:prstTxWarp>
              <a:noAutofit/>
            </a:bodyPr>
            <a:lstStyle/>
            <a:p>
              <a:pPr algn="ctr" defTabSz="268925">
                <a:lnSpc>
                  <a:spcPct val="107000"/>
                </a:lnSpc>
                <a:spcAft>
                  <a:spcPts val="471"/>
                </a:spcAft>
              </a:pPr>
              <a:r>
                <a:rPr lang="en-US" sz="706" b="1" dirty="0">
                  <a:solidFill>
                    <a:srgbClr val="000000"/>
                  </a:solidFill>
                  <a:latin typeface="Calibri" panose="020F0502020204030204"/>
                  <a:ea typeface="Calibri" panose="020F0502020204030204" pitchFamily="34" charset="0"/>
                  <a:cs typeface="Times New Roman" panose="02020603050405020304" pitchFamily="18" charset="0"/>
                </a:rPr>
                <a:t>EMPOWERING</a:t>
              </a:r>
              <a:endParaRPr lang="en-US" sz="647" dirty="0">
                <a:solidFill>
                  <a:prstClr val="white"/>
                </a:solidFill>
                <a:latin typeface="Calibri" panose="020F0502020204030204"/>
                <a:ea typeface="Calibri" panose="020F0502020204030204" pitchFamily="34" charset="0"/>
                <a:cs typeface="Times New Roman" panose="02020603050405020304" pitchFamily="18" charset="0"/>
              </a:endParaRPr>
            </a:p>
            <a:p>
              <a:pPr algn="ctr" defTabSz="268925">
                <a:lnSpc>
                  <a:spcPct val="107000"/>
                </a:lnSpc>
                <a:spcAft>
                  <a:spcPts val="471"/>
                </a:spcAft>
              </a:pPr>
              <a:r>
                <a:rPr lang="en-US" sz="529" dirty="0">
                  <a:solidFill>
                    <a:srgbClr val="000000"/>
                  </a:solidFill>
                  <a:latin typeface="Calibri" panose="020F0502020204030204"/>
                  <a:ea typeface="Calibri" panose="020F0502020204030204" pitchFamily="34" charset="0"/>
                  <a:cs typeface="Times New Roman" panose="02020603050405020304" pitchFamily="18" charset="0"/>
                </a:rPr>
                <a:t> Community-driven solutions inform MHB’s efforts by highlighting gaps, inequitable root causes, and opportunities for innovation</a:t>
              </a:r>
              <a:endParaRPr lang="en-US" sz="647" dirty="0">
                <a:solidFill>
                  <a:prstClr val="white"/>
                </a:solidFill>
                <a:latin typeface="Calibri" panose="020F0502020204030204"/>
                <a:ea typeface="Calibri" panose="020F0502020204030204" pitchFamily="34" charset="0"/>
                <a:cs typeface="Times New Roman" panose="02020603050405020304" pitchFamily="18" charset="0"/>
              </a:endParaRPr>
            </a:p>
          </p:txBody>
        </p:sp>
        <p:sp>
          <p:nvSpPr>
            <p:cNvPr id="47" name="Flowchart: Connector 46">
              <a:extLst>
                <a:ext uri="{FF2B5EF4-FFF2-40B4-BE49-F238E27FC236}">
                  <a16:creationId xmlns:a16="http://schemas.microsoft.com/office/drawing/2014/main" id="{C36D7A9D-E093-4855-A020-C9F34D4AF560}"/>
                </a:ext>
              </a:extLst>
            </p:cNvPr>
            <p:cNvSpPr/>
            <p:nvPr/>
          </p:nvSpPr>
          <p:spPr>
            <a:xfrm>
              <a:off x="0" y="1991360"/>
              <a:ext cx="2275368" cy="2275368"/>
            </a:xfrm>
            <a:prstGeom prst="flowChartConnector">
              <a:avLst/>
            </a:prstGeom>
            <a:solidFill>
              <a:srgbClr val="09A9C1"/>
            </a:solidFill>
            <a:ln>
              <a:solidFill>
                <a:srgbClr val="09A9C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3788" tIns="26894" rIns="53788" bIns="26894" numCol="1" spcCol="0" rtlCol="0" fromWordArt="0" anchor="ctr" anchorCtr="0" forceAA="0" compatLnSpc="1">
              <a:prstTxWarp prst="textNoShape">
                <a:avLst/>
              </a:prstTxWarp>
              <a:noAutofit/>
            </a:bodyPr>
            <a:lstStyle/>
            <a:p>
              <a:pPr algn="ctr" defTabSz="268925">
                <a:lnSpc>
                  <a:spcPct val="107000"/>
                </a:lnSpc>
                <a:spcAft>
                  <a:spcPts val="471"/>
                </a:spcAft>
              </a:pPr>
              <a:r>
                <a:rPr lang="en-US" sz="706" b="1" dirty="0">
                  <a:solidFill>
                    <a:prstClr val="white"/>
                  </a:solidFill>
                  <a:latin typeface="Calibri" panose="020F0502020204030204"/>
                  <a:ea typeface="Calibri" panose="020F0502020204030204" pitchFamily="34" charset="0"/>
                  <a:cs typeface="Times New Roman" panose="02020603050405020304" pitchFamily="18" charset="0"/>
                </a:rPr>
                <a:t>INVESTING</a:t>
              </a:r>
              <a:endParaRPr lang="en-US" sz="647" dirty="0">
                <a:solidFill>
                  <a:prstClr val="white"/>
                </a:solidFill>
                <a:latin typeface="Calibri" panose="020F0502020204030204"/>
                <a:ea typeface="Calibri" panose="020F0502020204030204" pitchFamily="34" charset="0"/>
                <a:cs typeface="Times New Roman" panose="02020603050405020304" pitchFamily="18" charset="0"/>
              </a:endParaRPr>
            </a:p>
            <a:p>
              <a:pPr algn="ctr" defTabSz="268925">
                <a:lnSpc>
                  <a:spcPct val="107000"/>
                </a:lnSpc>
                <a:spcAft>
                  <a:spcPts val="471"/>
                </a:spcAft>
              </a:pPr>
              <a:r>
                <a:rPr lang="en-US" sz="529" dirty="0">
                  <a:solidFill>
                    <a:prstClr val="white"/>
                  </a:solidFill>
                  <a:latin typeface="Calibri" panose="020F0502020204030204"/>
                  <a:ea typeface="Calibri" panose="020F0502020204030204" pitchFamily="34" charset="0"/>
                  <a:cs typeface="Times New Roman" panose="02020603050405020304" pitchFamily="18" charset="0"/>
                </a:rPr>
                <a:t> MHB builds capacity in the City of St. Louis  through funding, relationship building, and technical assistance for organizations who serve behavioral health needs of City residents</a:t>
              </a:r>
              <a:endParaRPr lang="en-US" sz="647" dirty="0">
                <a:solidFill>
                  <a:prstClr val="white"/>
                </a:solidFill>
                <a:latin typeface="Calibri" panose="020F0502020204030204"/>
                <a:ea typeface="Calibri" panose="020F0502020204030204" pitchFamily="34" charset="0"/>
                <a:cs typeface="Times New Roman" panose="02020603050405020304" pitchFamily="18" charset="0"/>
              </a:endParaRPr>
            </a:p>
          </p:txBody>
        </p:sp>
      </p:grpSp>
      <p:grpSp>
        <p:nvGrpSpPr>
          <p:cNvPr id="48" name="Group 47">
            <a:extLst>
              <a:ext uri="{FF2B5EF4-FFF2-40B4-BE49-F238E27FC236}">
                <a16:creationId xmlns:a16="http://schemas.microsoft.com/office/drawing/2014/main" id="{B4DA5DDD-3A72-4094-94F0-3DFEE0ADF0FB}"/>
              </a:ext>
            </a:extLst>
          </p:cNvPr>
          <p:cNvGrpSpPr/>
          <p:nvPr/>
        </p:nvGrpSpPr>
        <p:grpSpPr>
          <a:xfrm>
            <a:off x="2071576" y="1600200"/>
            <a:ext cx="784412" cy="3657600"/>
            <a:chOff x="0" y="0"/>
            <a:chExt cx="1333500" cy="6217920"/>
          </a:xfrm>
        </p:grpSpPr>
        <p:sp>
          <p:nvSpPr>
            <p:cNvPr id="49" name="Rectangle 48">
              <a:extLst>
                <a:ext uri="{FF2B5EF4-FFF2-40B4-BE49-F238E27FC236}">
                  <a16:creationId xmlns:a16="http://schemas.microsoft.com/office/drawing/2014/main" id="{AD24CE68-1A6A-441F-A010-DCEAAFF27A29}"/>
                </a:ext>
              </a:extLst>
            </p:cNvPr>
            <p:cNvSpPr/>
            <p:nvPr/>
          </p:nvSpPr>
          <p:spPr>
            <a:xfrm>
              <a:off x="0" y="0"/>
              <a:ext cx="1333500" cy="1963258"/>
            </a:xfrm>
            <a:prstGeom prst="rect">
              <a:avLst/>
            </a:prstGeom>
            <a:solidFill>
              <a:srgbClr val="09A9C1"/>
            </a:solidFill>
            <a:ln>
              <a:solidFill>
                <a:srgbClr val="8A8C8E"/>
              </a:solidFill>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53788" tIns="26894" rIns="53788" bIns="26894" numCol="1" spcCol="0" rtlCol="0" fromWordArt="0" anchor="ctr" anchorCtr="0" forceAA="0" compatLnSpc="1">
              <a:prstTxWarp prst="textNoShape">
                <a:avLst/>
              </a:prstTxWarp>
              <a:noAutofit/>
            </a:bodyPr>
            <a:lstStyle/>
            <a:p>
              <a:pPr algn="ctr" defTabSz="268925">
                <a:lnSpc>
                  <a:spcPct val="107000"/>
                </a:lnSpc>
                <a:spcAft>
                  <a:spcPts val="471"/>
                </a:spcAft>
              </a:pPr>
              <a:r>
                <a:rPr lang="en-US" sz="647" b="1" dirty="0">
                  <a:solidFill>
                    <a:prstClr val="white"/>
                  </a:solidFill>
                  <a:latin typeface="Calibri" panose="020F0502020204030204"/>
                  <a:ea typeface="Calibri" panose="020F0502020204030204" pitchFamily="34" charset="0"/>
                  <a:cs typeface="Times New Roman" panose="02020603050405020304" pitchFamily="18" charset="0"/>
                </a:rPr>
                <a:t>Policy &amp; System Changes</a:t>
              </a:r>
              <a:r>
                <a:rPr lang="en-US" sz="647" dirty="0">
                  <a:solidFill>
                    <a:prstClr val="white"/>
                  </a:solidFill>
                  <a:latin typeface="Calibri" panose="020F0502020204030204"/>
                  <a:ea typeface="Calibri" panose="020F0502020204030204" pitchFamily="34" charset="0"/>
                  <a:cs typeface="Times New Roman" panose="02020603050405020304" pitchFamily="18" charset="0"/>
                </a:rPr>
                <a:t> </a:t>
              </a:r>
              <a:r>
                <a:rPr lang="en-US" sz="647" b="1" dirty="0">
                  <a:solidFill>
                    <a:prstClr val="white"/>
                  </a:solidFill>
                  <a:latin typeface="Calibri" panose="020F0502020204030204"/>
                  <a:ea typeface="Calibri" panose="020F0502020204030204" pitchFamily="34" charset="0"/>
                  <a:cs typeface="Times New Roman" panose="02020603050405020304" pitchFamily="18" charset="0"/>
                </a:rPr>
                <a:t>reflect:</a:t>
              </a:r>
              <a:endParaRPr lang="en-US" sz="647" dirty="0">
                <a:solidFill>
                  <a:prstClr val="white"/>
                </a:solidFill>
                <a:latin typeface="Calibri" panose="020F0502020204030204"/>
                <a:ea typeface="Calibri" panose="020F0502020204030204" pitchFamily="34" charset="0"/>
                <a:cs typeface="Times New Roman" panose="02020603050405020304" pitchFamily="18" charset="0"/>
              </a:endParaRPr>
            </a:p>
            <a:p>
              <a:pPr algn="ctr" defTabSz="268925">
                <a:lnSpc>
                  <a:spcPct val="107000"/>
                </a:lnSpc>
              </a:pPr>
              <a:r>
                <a:rPr lang="en-US" sz="529" b="1" dirty="0">
                  <a:solidFill>
                    <a:prstClr val="white"/>
                  </a:solidFill>
                  <a:latin typeface="Calibri" panose="020F0502020204030204"/>
                  <a:ea typeface="Calibri" panose="020F0502020204030204" pitchFamily="34" charset="0"/>
                  <a:cs typeface="Times New Roman" panose="02020603050405020304" pitchFamily="18" charset="0"/>
                </a:rPr>
                <a:t>- community-driven priorities</a:t>
              </a:r>
              <a:endParaRPr lang="en-US" sz="647" dirty="0">
                <a:solidFill>
                  <a:prstClr val="white"/>
                </a:solidFill>
                <a:latin typeface="Calibri" panose="020F0502020204030204"/>
                <a:ea typeface="Calibri" panose="020F0502020204030204" pitchFamily="34" charset="0"/>
                <a:cs typeface="Times New Roman" panose="02020603050405020304" pitchFamily="18" charset="0"/>
              </a:endParaRPr>
            </a:p>
            <a:p>
              <a:pPr algn="ctr" defTabSz="268925">
                <a:lnSpc>
                  <a:spcPct val="107000"/>
                </a:lnSpc>
              </a:pPr>
              <a:r>
                <a:rPr lang="en-US" sz="529" b="1" dirty="0">
                  <a:solidFill>
                    <a:prstClr val="white"/>
                  </a:solidFill>
                  <a:latin typeface="Calibri" panose="020F0502020204030204"/>
                  <a:ea typeface="Calibri" panose="020F0502020204030204" pitchFamily="34" charset="0"/>
                  <a:cs typeface="Times New Roman" panose="02020603050405020304" pitchFamily="18" charset="0"/>
                </a:rPr>
                <a:t>- changes to the social determinant of behavioral health</a:t>
              </a:r>
              <a:endParaRPr lang="en-US" sz="647" dirty="0">
                <a:solidFill>
                  <a:prstClr val="white"/>
                </a:solidFill>
                <a:latin typeface="Calibri" panose="020F0502020204030204"/>
                <a:ea typeface="Calibri" panose="020F0502020204030204" pitchFamily="34" charset="0"/>
                <a:cs typeface="Times New Roman" panose="02020603050405020304" pitchFamily="18" charset="0"/>
              </a:endParaRPr>
            </a:p>
            <a:p>
              <a:pPr algn="ctr" defTabSz="268925">
                <a:lnSpc>
                  <a:spcPct val="107000"/>
                </a:lnSpc>
              </a:pPr>
              <a:r>
                <a:rPr lang="en-US" sz="529" b="1" dirty="0">
                  <a:solidFill>
                    <a:prstClr val="white"/>
                  </a:solidFill>
                  <a:latin typeface="Calibri" panose="020F0502020204030204"/>
                  <a:ea typeface="Calibri" panose="020F0502020204030204" pitchFamily="34" charset="0"/>
                  <a:cs typeface="Times New Roman" panose="02020603050405020304" pitchFamily="18" charset="0"/>
                </a:rPr>
                <a:t>-a  shared regional vision of health equity and racial justice</a:t>
              </a:r>
              <a:endParaRPr lang="en-US" sz="647" dirty="0">
                <a:solidFill>
                  <a:prstClr val="white"/>
                </a:solidFill>
                <a:latin typeface="Calibri" panose="020F0502020204030204"/>
                <a:ea typeface="Calibri" panose="020F0502020204030204" pitchFamily="34" charset="0"/>
                <a:cs typeface="Times New Roman" panose="02020603050405020304" pitchFamily="18" charset="0"/>
              </a:endParaRPr>
            </a:p>
          </p:txBody>
        </p:sp>
        <p:sp>
          <p:nvSpPr>
            <p:cNvPr id="50" name="Rectangle 49">
              <a:extLst>
                <a:ext uri="{FF2B5EF4-FFF2-40B4-BE49-F238E27FC236}">
                  <a16:creationId xmlns:a16="http://schemas.microsoft.com/office/drawing/2014/main" id="{2C2FE9CE-3321-4F33-8234-CC4AB535EDFE}"/>
                </a:ext>
              </a:extLst>
            </p:cNvPr>
            <p:cNvSpPr/>
            <p:nvPr/>
          </p:nvSpPr>
          <p:spPr>
            <a:xfrm>
              <a:off x="0" y="4236720"/>
              <a:ext cx="1333500" cy="1981200"/>
            </a:xfrm>
            <a:prstGeom prst="rect">
              <a:avLst/>
            </a:prstGeom>
            <a:solidFill>
              <a:srgbClr val="09A9C1"/>
            </a:solidFill>
            <a:ln>
              <a:solidFill>
                <a:srgbClr val="8A8C8E"/>
              </a:solidFill>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53788" tIns="26894" rIns="53788" bIns="26894" numCol="1" spcCol="0" rtlCol="0" fromWordArt="0" anchor="ctr" anchorCtr="0" forceAA="0" compatLnSpc="1">
              <a:prstTxWarp prst="textNoShape">
                <a:avLst/>
              </a:prstTxWarp>
              <a:noAutofit/>
            </a:bodyPr>
            <a:lstStyle/>
            <a:p>
              <a:pPr algn="ctr" defTabSz="268925">
                <a:lnSpc>
                  <a:spcPct val="107000"/>
                </a:lnSpc>
                <a:spcAft>
                  <a:spcPts val="471"/>
                </a:spcAft>
              </a:pPr>
              <a:r>
                <a:rPr lang="en-US" sz="647" b="1" dirty="0">
                  <a:solidFill>
                    <a:prstClr val="white"/>
                  </a:solidFill>
                  <a:latin typeface="Calibri" panose="020F0502020204030204"/>
                  <a:ea typeface="Calibri" panose="020F0502020204030204" pitchFamily="34" charset="0"/>
                  <a:cs typeface="Times New Roman" panose="02020603050405020304" pitchFamily="18" charset="0"/>
                </a:rPr>
                <a:t>Behavioral Health Services &amp; Prevention Efforts are:</a:t>
              </a:r>
              <a:endParaRPr lang="en-US" sz="647" dirty="0">
                <a:solidFill>
                  <a:prstClr val="white"/>
                </a:solidFill>
                <a:latin typeface="Calibri" panose="020F0502020204030204"/>
                <a:ea typeface="Calibri" panose="020F0502020204030204" pitchFamily="34" charset="0"/>
                <a:cs typeface="Times New Roman" panose="02020603050405020304" pitchFamily="18" charset="0"/>
              </a:endParaRPr>
            </a:p>
            <a:p>
              <a:pPr algn="ctr" defTabSz="268925">
                <a:lnSpc>
                  <a:spcPct val="107000"/>
                </a:lnSpc>
              </a:pPr>
              <a:r>
                <a:rPr lang="en-US" sz="647" b="1" dirty="0">
                  <a:solidFill>
                    <a:prstClr val="white"/>
                  </a:solidFill>
                  <a:latin typeface="Calibri" panose="020F0502020204030204"/>
                  <a:ea typeface="Calibri" panose="020F0502020204030204" pitchFamily="34" charset="0"/>
                  <a:cs typeface="Times New Roman" panose="02020603050405020304" pitchFamily="18" charset="0"/>
                </a:rPr>
                <a:t>- </a:t>
              </a:r>
              <a:r>
                <a:rPr lang="en-US" sz="529" b="1" dirty="0">
                  <a:solidFill>
                    <a:prstClr val="white"/>
                  </a:solidFill>
                  <a:latin typeface="Calibri" panose="020F0502020204030204"/>
                  <a:ea typeface="Calibri" panose="020F0502020204030204" pitchFamily="34" charset="0"/>
                  <a:cs typeface="Times New Roman" panose="02020603050405020304" pitchFamily="18" charset="0"/>
                </a:rPr>
                <a:t>evidence-based &amp; trauma-informed</a:t>
              </a:r>
              <a:endParaRPr lang="en-US" sz="647" dirty="0">
                <a:solidFill>
                  <a:prstClr val="white"/>
                </a:solidFill>
                <a:latin typeface="Calibri" panose="020F0502020204030204"/>
                <a:ea typeface="Calibri" panose="020F0502020204030204" pitchFamily="34" charset="0"/>
                <a:cs typeface="Times New Roman" panose="02020603050405020304" pitchFamily="18" charset="0"/>
              </a:endParaRPr>
            </a:p>
            <a:p>
              <a:pPr algn="ctr" defTabSz="268925">
                <a:lnSpc>
                  <a:spcPct val="107000"/>
                </a:lnSpc>
              </a:pPr>
              <a:r>
                <a:rPr lang="en-US" sz="529" b="1" dirty="0">
                  <a:solidFill>
                    <a:prstClr val="white"/>
                  </a:solidFill>
                  <a:latin typeface="Calibri" panose="020F0502020204030204"/>
                  <a:ea typeface="Calibri" panose="020F0502020204030204" pitchFamily="34" charset="0"/>
                  <a:cs typeface="Times New Roman" panose="02020603050405020304" pitchFamily="18" charset="0"/>
                </a:rPr>
                <a:t>- driven by community priorities and those most impacted</a:t>
              </a:r>
              <a:endParaRPr lang="en-US" sz="647" dirty="0">
                <a:solidFill>
                  <a:prstClr val="white"/>
                </a:solidFill>
                <a:latin typeface="Calibri" panose="020F0502020204030204"/>
                <a:ea typeface="Calibri" panose="020F0502020204030204" pitchFamily="34" charset="0"/>
                <a:cs typeface="Times New Roman" panose="02020603050405020304" pitchFamily="18" charset="0"/>
              </a:endParaRPr>
            </a:p>
            <a:p>
              <a:pPr algn="ctr" defTabSz="268925">
                <a:lnSpc>
                  <a:spcPct val="107000"/>
                </a:lnSpc>
                <a:spcAft>
                  <a:spcPts val="471"/>
                </a:spcAft>
              </a:pPr>
              <a:r>
                <a:rPr lang="en-US" sz="529" b="1" dirty="0">
                  <a:solidFill>
                    <a:prstClr val="white"/>
                  </a:solidFill>
                  <a:latin typeface="Calibri" panose="020F0502020204030204"/>
                  <a:ea typeface="Calibri" panose="020F0502020204030204" pitchFamily="34" charset="0"/>
                  <a:cs typeface="Times New Roman" panose="02020603050405020304" pitchFamily="18" charset="0"/>
                </a:rPr>
                <a:t>- improved continuously</a:t>
              </a:r>
              <a:endParaRPr lang="en-US" sz="647" dirty="0">
                <a:solidFill>
                  <a:prstClr val="white"/>
                </a:solidFill>
                <a:latin typeface="Calibri" panose="020F0502020204030204"/>
                <a:ea typeface="Calibri" panose="020F0502020204030204" pitchFamily="34" charset="0"/>
                <a:cs typeface="Times New Roman" panose="02020603050405020304" pitchFamily="18" charset="0"/>
              </a:endParaRPr>
            </a:p>
          </p:txBody>
        </p:sp>
        <p:sp>
          <p:nvSpPr>
            <p:cNvPr id="51" name="Rectangle 50">
              <a:extLst>
                <a:ext uri="{FF2B5EF4-FFF2-40B4-BE49-F238E27FC236}">
                  <a16:creationId xmlns:a16="http://schemas.microsoft.com/office/drawing/2014/main" id="{E3190724-0747-44C4-AE5B-414CB1F0AF46}"/>
                </a:ext>
              </a:extLst>
            </p:cNvPr>
            <p:cNvSpPr/>
            <p:nvPr/>
          </p:nvSpPr>
          <p:spPr>
            <a:xfrm>
              <a:off x="0" y="2113280"/>
              <a:ext cx="1333500" cy="1981200"/>
            </a:xfrm>
            <a:prstGeom prst="rect">
              <a:avLst/>
            </a:prstGeom>
            <a:solidFill>
              <a:srgbClr val="09A9C1"/>
            </a:solidFill>
            <a:ln>
              <a:solidFill>
                <a:srgbClr val="8A8C8E"/>
              </a:solidFill>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53788" tIns="26894" rIns="53788" bIns="26894" numCol="1" spcCol="0" rtlCol="0" fromWordArt="0" anchor="ctr" anchorCtr="0" forceAA="0" compatLnSpc="1">
              <a:prstTxWarp prst="textNoShape">
                <a:avLst/>
              </a:prstTxWarp>
              <a:noAutofit/>
            </a:bodyPr>
            <a:lstStyle/>
            <a:p>
              <a:pPr algn="ctr" defTabSz="268925">
                <a:lnSpc>
                  <a:spcPct val="107000"/>
                </a:lnSpc>
                <a:spcAft>
                  <a:spcPts val="471"/>
                </a:spcAft>
              </a:pPr>
              <a:r>
                <a:rPr lang="en-US" sz="647" b="1" dirty="0">
                  <a:solidFill>
                    <a:prstClr val="white"/>
                  </a:solidFill>
                  <a:latin typeface="Calibri" panose="020F0502020204030204"/>
                  <a:ea typeface="Calibri" panose="020F0502020204030204" pitchFamily="34" charset="0"/>
                  <a:cs typeface="Times New Roman" panose="02020603050405020304" pitchFamily="18" charset="0"/>
                </a:rPr>
                <a:t>Communities, Services &amp; Systems</a:t>
              </a:r>
              <a:r>
                <a:rPr lang="en-US" sz="647" dirty="0">
                  <a:solidFill>
                    <a:prstClr val="white"/>
                  </a:solidFill>
                  <a:latin typeface="Calibri" panose="020F0502020204030204"/>
                  <a:ea typeface="Calibri" panose="020F0502020204030204" pitchFamily="34" charset="0"/>
                  <a:cs typeface="Times New Roman" panose="02020603050405020304" pitchFamily="18" charset="0"/>
                </a:rPr>
                <a:t> </a:t>
              </a:r>
              <a:r>
                <a:rPr lang="en-US" sz="647" b="1" dirty="0">
                  <a:solidFill>
                    <a:prstClr val="white"/>
                  </a:solidFill>
                  <a:latin typeface="Calibri" panose="020F0502020204030204"/>
                  <a:ea typeface="Calibri" panose="020F0502020204030204" pitchFamily="34" charset="0"/>
                  <a:cs typeface="Times New Roman" panose="02020603050405020304" pitchFamily="18" charset="0"/>
                </a:rPr>
                <a:t>provide:</a:t>
              </a:r>
              <a:endParaRPr lang="en-US" sz="647" dirty="0">
                <a:solidFill>
                  <a:prstClr val="white"/>
                </a:solidFill>
                <a:latin typeface="Calibri" panose="020F0502020204030204"/>
                <a:ea typeface="Calibri" panose="020F0502020204030204" pitchFamily="34" charset="0"/>
                <a:cs typeface="Times New Roman" panose="02020603050405020304" pitchFamily="18" charset="0"/>
              </a:endParaRPr>
            </a:p>
            <a:p>
              <a:pPr algn="ctr" defTabSz="268925">
                <a:lnSpc>
                  <a:spcPct val="107000"/>
                </a:lnSpc>
              </a:pPr>
              <a:r>
                <a:rPr lang="en-US" sz="529" b="1" dirty="0">
                  <a:solidFill>
                    <a:prstClr val="white"/>
                  </a:solidFill>
                  <a:latin typeface="Calibri" panose="020F0502020204030204"/>
                  <a:ea typeface="Calibri" panose="020F0502020204030204" pitchFamily="34" charset="0"/>
                  <a:cs typeface="Times New Roman" panose="02020603050405020304" pitchFamily="18" charset="0"/>
                </a:rPr>
                <a:t>- increased access</a:t>
              </a:r>
              <a:endParaRPr lang="en-US" sz="647" dirty="0">
                <a:solidFill>
                  <a:prstClr val="white"/>
                </a:solidFill>
                <a:latin typeface="Calibri" panose="020F0502020204030204"/>
                <a:ea typeface="Calibri" panose="020F0502020204030204" pitchFamily="34" charset="0"/>
                <a:cs typeface="Times New Roman" panose="02020603050405020304" pitchFamily="18" charset="0"/>
              </a:endParaRPr>
            </a:p>
            <a:p>
              <a:pPr algn="ctr" defTabSz="268925">
                <a:lnSpc>
                  <a:spcPct val="107000"/>
                </a:lnSpc>
              </a:pPr>
              <a:r>
                <a:rPr lang="en-US" sz="529" b="1" dirty="0">
                  <a:solidFill>
                    <a:prstClr val="white"/>
                  </a:solidFill>
                  <a:latin typeface="Calibri" panose="020F0502020204030204"/>
                  <a:ea typeface="Calibri" panose="020F0502020204030204" pitchFamily="34" charset="0"/>
                  <a:cs typeface="Times New Roman" panose="02020603050405020304" pitchFamily="18" charset="0"/>
                </a:rPr>
                <a:t>- increased coordination of care</a:t>
              </a:r>
              <a:endParaRPr lang="en-US" sz="647" dirty="0">
                <a:solidFill>
                  <a:prstClr val="white"/>
                </a:solidFill>
                <a:latin typeface="Calibri" panose="020F0502020204030204"/>
                <a:ea typeface="Calibri" panose="020F0502020204030204" pitchFamily="34" charset="0"/>
                <a:cs typeface="Times New Roman" panose="02020603050405020304" pitchFamily="18" charset="0"/>
              </a:endParaRPr>
            </a:p>
            <a:p>
              <a:pPr algn="ctr" defTabSz="268925">
                <a:lnSpc>
                  <a:spcPct val="107000"/>
                </a:lnSpc>
              </a:pPr>
              <a:r>
                <a:rPr lang="en-US" sz="529" b="1" dirty="0">
                  <a:solidFill>
                    <a:prstClr val="white"/>
                  </a:solidFill>
                  <a:latin typeface="Calibri" panose="020F0502020204030204"/>
                  <a:ea typeface="Calibri" panose="020F0502020204030204" pitchFamily="34" charset="0"/>
                  <a:cs typeface="Times New Roman" panose="02020603050405020304" pitchFamily="18" charset="0"/>
                </a:rPr>
                <a:t>- improved quality of care</a:t>
              </a:r>
              <a:endParaRPr lang="en-US" sz="647" dirty="0">
                <a:solidFill>
                  <a:prstClr val="white"/>
                </a:solidFill>
                <a:latin typeface="Calibri" panose="020F0502020204030204"/>
                <a:ea typeface="Calibri" panose="020F0502020204030204" pitchFamily="34" charset="0"/>
                <a:cs typeface="Times New Roman" panose="02020603050405020304" pitchFamily="18" charset="0"/>
              </a:endParaRPr>
            </a:p>
            <a:p>
              <a:pPr algn="ctr" defTabSz="268925">
                <a:lnSpc>
                  <a:spcPct val="107000"/>
                </a:lnSpc>
              </a:pPr>
              <a:r>
                <a:rPr lang="en-US" sz="529" b="1" dirty="0">
                  <a:solidFill>
                    <a:prstClr val="white"/>
                  </a:solidFill>
                  <a:latin typeface="Calibri" panose="020F0502020204030204"/>
                  <a:ea typeface="Calibri" panose="020F0502020204030204" pitchFamily="34" charset="0"/>
                  <a:cs typeface="Times New Roman" panose="02020603050405020304" pitchFamily="18" charset="0"/>
                </a:rPr>
                <a:t>- increased community capacity to shape outcomes</a:t>
              </a:r>
              <a:endParaRPr lang="en-US" sz="647" dirty="0">
                <a:solidFill>
                  <a:prstClr val="white"/>
                </a:solidFill>
                <a:latin typeface="Calibri" panose="020F0502020204030204"/>
                <a:ea typeface="Calibri" panose="020F0502020204030204" pitchFamily="34" charset="0"/>
                <a:cs typeface="Times New Roman" panose="02020603050405020304" pitchFamily="18" charset="0"/>
              </a:endParaRPr>
            </a:p>
          </p:txBody>
        </p:sp>
      </p:grpSp>
      <p:grpSp>
        <p:nvGrpSpPr>
          <p:cNvPr id="52" name="Group 51">
            <a:extLst>
              <a:ext uri="{FF2B5EF4-FFF2-40B4-BE49-F238E27FC236}">
                <a16:creationId xmlns:a16="http://schemas.microsoft.com/office/drawing/2014/main" id="{5FEF3F0F-E515-4A45-A8D3-3DEEB50D9617}"/>
              </a:ext>
            </a:extLst>
          </p:cNvPr>
          <p:cNvGrpSpPr/>
          <p:nvPr/>
        </p:nvGrpSpPr>
        <p:grpSpPr>
          <a:xfrm>
            <a:off x="6838344" y="1899397"/>
            <a:ext cx="2122020" cy="3053229"/>
            <a:chOff x="0" y="0"/>
            <a:chExt cx="3607804" cy="5190490"/>
          </a:xfrm>
        </p:grpSpPr>
        <p:sp>
          <p:nvSpPr>
            <p:cNvPr id="53" name="Flowchart: Connector 52">
              <a:extLst>
                <a:ext uri="{FF2B5EF4-FFF2-40B4-BE49-F238E27FC236}">
                  <a16:creationId xmlns:a16="http://schemas.microsoft.com/office/drawing/2014/main" id="{30DCE5A8-3D1D-4532-867F-FA1496E434CE}"/>
                </a:ext>
              </a:extLst>
            </p:cNvPr>
            <p:cNvSpPr/>
            <p:nvPr/>
          </p:nvSpPr>
          <p:spPr>
            <a:xfrm>
              <a:off x="0" y="2428240"/>
              <a:ext cx="2762250" cy="2762250"/>
            </a:xfrm>
            <a:prstGeom prst="flowChartConnector">
              <a:avLst/>
            </a:prstGeom>
            <a:solidFill>
              <a:srgbClr val="09A9C1"/>
            </a:solidFill>
            <a:ln w="12700" cap="flat" cmpd="sng" algn="ctr">
              <a:solidFill>
                <a:srgbClr val="09A9C1"/>
              </a:solidFill>
              <a:prstDash val="solid"/>
              <a:miter lim="800000"/>
            </a:ln>
            <a:effectLst/>
          </p:spPr>
          <p:txBody>
            <a:bodyPr rot="0" spcFirstLastPara="0" vert="horz" wrap="square" lIns="53788" tIns="26894" rIns="53788" bIns="26894" numCol="1" spcCol="0" rtlCol="0" fromWordArt="0" anchor="ctr" anchorCtr="0" forceAA="0" compatLnSpc="1">
              <a:prstTxWarp prst="textNoShape">
                <a:avLst/>
              </a:prstTxWarp>
              <a:noAutofit/>
            </a:bodyPr>
            <a:lstStyle/>
            <a:p>
              <a:pPr algn="ctr" defTabSz="268925">
                <a:lnSpc>
                  <a:spcPct val="107000"/>
                </a:lnSpc>
                <a:spcAft>
                  <a:spcPts val="471"/>
                </a:spcAft>
              </a:pPr>
              <a:r>
                <a:rPr lang="en-US" sz="706"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INTERMEDIATE OUTCOMES</a:t>
              </a:r>
              <a:endParaRPr lang="en-US" sz="647"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ctr" defTabSz="268925">
                <a:lnSpc>
                  <a:spcPct val="107000"/>
                </a:lnSpc>
                <a:spcAft>
                  <a:spcPts val="471"/>
                </a:spcAft>
              </a:pPr>
              <a:r>
                <a:rPr lang="en-US" sz="647" dirty="0">
                  <a:solidFill>
                    <a:srgbClr val="FFFFFF"/>
                  </a:solidFill>
                  <a:latin typeface="Calibri" panose="020F0502020204030204" pitchFamily="34" charset="0"/>
                  <a:ea typeface="Calibri" panose="020F0502020204030204" pitchFamily="34" charset="0"/>
                  <a:cs typeface="Times New Roman" panose="02020603050405020304" pitchFamily="18" charset="0"/>
                </a:rPr>
                <a:t>Adults have skills, resources, and opportunities that  support their behavioral health and experience safety and success with their  behavioral health, at home, their purpose, and in community</a:t>
              </a:r>
              <a:endParaRPr lang="en-US" sz="647"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4" name="Flowchart: Connector 53">
              <a:extLst>
                <a:ext uri="{FF2B5EF4-FFF2-40B4-BE49-F238E27FC236}">
                  <a16:creationId xmlns:a16="http://schemas.microsoft.com/office/drawing/2014/main" id="{2AC51A8C-939C-491C-A3D9-AA79829F21E2}"/>
                </a:ext>
              </a:extLst>
            </p:cNvPr>
            <p:cNvSpPr/>
            <p:nvPr/>
          </p:nvSpPr>
          <p:spPr>
            <a:xfrm>
              <a:off x="0" y="0"/>
              <a:ext cx="2673350" cy="2673350"/>
            </a:xfrm>
            <a:prstGeom prst="flowChartConnector">
              <a:avLst/>
            </a:prstGeom>
            <a:solidFill>
              <a:srgbClr val="09A9C1"/>
            </a:solidFill>
            <a:ln w="12700" cap="flat" cmpd="sng" algn="ctr">
              <a:solidFill>
                <a:srgbClr val="09A9C1"/>
              </a:solidFill>
              <a:prstDash val="solid"/>
              <a:miter lim="800000"/>
            </a:ln>
            <a:effectLst/>
          </p:spPr>
          <p:txBody>
            <a:bodyPr rot="0" spcFirstLastPara="0" vert="horz" wrap="square" lIns="53788" tIns="26894" rIns="53788" bIns="26894" numCol="1" spcCol="0" rtlCol="0" fromWordArt="0" anchor="ctr" anchorCtr="0" forceAA="0" compatLnSpc="1">
              <a:prstTxWarp prst="textNoShape">
                <a:avLst/>
              </a:prstTxWarp>
              <a:noAutofit/>
            </a:bodyPr>
            <a:lstStyle/>
            <a:p>
              <a:pPr algn="ctr" defTabSz="268925">
                <a:lnSpc>
                  <a:spcPct val="107000"/>
                </a:lnSpc>
                <a:spcAft>
                  <a:spcPts val="471"/>
                </a:spcAft>
              </a:pPr>
              <a:r>
                <a:rPr lang="en-US" sz="706"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INTERMEDIATE OUTCOMES</a:t>
              </a:r>
              <a:endParaRPr lang="en-US" sz="647"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ctr" defTabSz="268925">
                <a:lnSpc>
                  <a:spcPct val="107000"/>
                </a:lnSpc>
                <a:spcAft>
                  <a:spcPts val="471"/>
                </a:spcAft>
              </a:pPr>
              <a:r>
                <a:rPr lang="en-US" sz="647" dirty="0">
                  <a:solidFill>
                    <a:srgbClr val="FFFFFF"/>
                  </a:solidFill>
                  <a:latin typeface="Calibri" panose="020F0502020204030204" pitchFamily="34" charset="0"/>
                  <a:ea typeface="Calibri" panose="020F0502020204030204" pitchFamily="34" charset="0"/>
                  <a:cs typeface="Times New Roman" panose="02020603050405020304" pitchFamily="18" charset="0"/>
                </a:rPr>
                <a:t>Children and youth build their social emotional skills and experience safe and healthy relationships, strong and nurturing families, and bonds with school and community</a:t>
              </a:r>
              <a:endParaRPr lang="en-US" sz="647"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5" name="Rectangle 54">
              <a:extLst>
                <a:ext uri="{FF2B5EF4-FFF2-40B4-BE49-F238E27FC236}">
                  <a16:creationId xmlns:a16="http://schemas.microsoft.com/office/drawing/2014/main" id="{455D0FD7-468A-49E2-89B5-63A2B6C82F9C}"/>
                </a:ext>
              </a:extLst>
            </p:cNvPr>
            <p:cNvSpPr/>
            <p:nvPr/>
          </p:nvSpPr>
          <p:spPr>
            <a:xfrm>
              <a:off x="2306320" y="1016000"/>
              <a:ext cx="1301484" cy="3338624"/>
            </a:xfrm>
            <a:prstGeom prst="rect">
              <a:avLst/>
            </a:prstGeom>
            <a:solidFill>
              <a:srgbClr val="365695"/>
            </a:solidFill>
            <a:ln>
              <a:solidFill>
                <a:srgbClr val="36569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3788" tIns="26894" rIns="53788" bIns="26894" numCol="1" spcCol="0" rtlCol="0" fromWordArt="0" anchor="ctr" anchorCtr="0" forceAA="0" compatLnSpc="1">
              <a:prstTxWarp prst="textNoShape">
                <a:avLst/>
              </a:prstTxWarp>
              <a:noAutofit/>
            </a:bodyPr>
            <a:lstStyle/>
            <a:p>
              <a:pPr algn="ctr" defTabSz="268925">
                <a:lnSpc>
                  <a:spcPct val="107000"/>
                </a:lnSpc>
                <a:spcAft>
                  <a:spcPts val="471"/>
                </a:spcAft>
              </a:pPr>
              <a:r>
                <a:rPr lang="en-US" sz="823" b="1" i="1" dirty="0">
                  <a:solidFill>
                    <a:prstClr val="white"/>
                  </a:solidFill>
                  <a:latin typeface="Calibri" panose="020F0502020204030204"/>
                  <a:ea typeface="Calibri" panose="020F0502020204030204" pitchFamily="34" charset="0"/>
                  <a:cs typeface="Times New Roman" panose="02020603050405020304" pitchFamily="18" charset="0"/>
                </a:rPr>
                <a:t>LONG TERM OUTCOME</a:t>
              </a:r>
              <a:endParaRPr lang="en-US" sz="647" dirty="0">
                <a:solidFill>
                  <a:prstClr val="white"/>
                </a:solidFill>
                <a:latin typeface="Calibri" panose="020F0502020204030204"/>
                <a:ea typeface="Calibri" panose="020F0502020204030204" pitchFamily="34" charset="0"/>
                <a:cs typeface="Times New Roman" panose="02020603050405020304" pitchFamily="18" charset="0"/>
              </a:endParaRPr>
            </a:p>
            <a:p>
              <a:pPr algn="ctr" defTabSz="268925">
                <a:lnSpc>
                  <a:spcPct val="107000"/>
                </a:lnSpc>
                <a:spcAft>
                  <a:spcPts val="471"/>
                </a:spcAft>
              </a:pPr>
              <a:r>
                <a:rPr lang="en-US" sz="706" i="1" dirty="0">
                  <a:solidFill>
                    <a:prstClr val="white"/>
                  </a:solidFill>
                  <a:latin typeface="Calibri" panose="020F0502020204030204"/>
                  <a:ea typeface="Calibri" panose="020F0502020204030204" pitchFamily="34" charset="0"/>
                  <a:cs typeface="Times New Roman" panose="02020603050405020304" pitchFamily="18" charset="0"/>
                </a:rPr>
                <a:t>St. Louis is a healthier and more equitable community when all children, youth, and adults feel safe, emotionally healthy, and socially connected</a:t>
              </a:r>
              <a:endParaRPr lang="en-US" sz="647" dirty="0">
                <a:solidFill>
                  <a:prstClr val="white"/>
                </a:solidFill>
                <a:latin typeface="Calibri" panose="020F0502020204030204"/>
                <a:ea typeface="Calibri" panose="020F0502020204030204" pitchFamily="34" charset="0"/>
                <a:cs typeface="Times New Roman" panose="02020603050405020304" pitchFamily="18" charset="0"/>
              </a:endParaRPr>
            </a:p>
          </p:txBody>
        </p:sp>
      </p:grpSp>
      <p:grpSp>
        <p:nvGrpSpPr>
          <p:cNvPr id="56" name="Group 55">
            <a:extLst>
              <a:ext uri="{FF2B5EF4-FFF2-40B4-BE49-F238E27FC236}">
                <a16:creationId xmlns:a16="http://schemas.microsoft.com/office/drawing/2014/main" id="{D8BE5281-05EC-47E7-A068-E5A6923CB503}"/>
              </a:ext>
            </a:extLst>
          </p:cNvPr>
          <p:cNvGrpSpPr/>
          <p:nvPr/>
        </p:nvGrpSpPr>
        <p:grpSpPr>
          <a:xfrm>
            <a:off x="3112603" y="1792195"/>
            <a:ext cx="2658782" cy="3160432"/>
            <a:chOff x="0" y="0"/>
            <a:chExt cx="4519945" cy="5372735"/>
          </a:xfrm>
        </p:grpSpPr>
        <p:sp>
          <p:nvSpPr>
            <p:cNvPr id="57" name="Flowchart: Connector 56">
              <a:extLst>
                <a:ext uri="{FF2B5EF4-FFF2-40B4-BE49-F238E27FC236}">
                  <a16:creationId xmlns:a16="http://schemas.microsoft.com/office/drawing/2014/main" id="{25B0B1E8-BA71-41F7-AC85-5243B7BEAD27}"/>
                </a:ext>
              </a:extLst>
            </p:cNvPr>
            <p:cNvSpPr/>
            <p:nvPr/>
          </p:nvSpPr>
          <p:spPr>
            <a:xfrm>
              <a:off x="0" y="1554480"/>
              <a:ext cx="2062170" cy="2062170"/>
            </a:xfrm>
            <a:prstGeom prst="flowChartConnector">
              <a:avLst/>
            </a:prstGeom>
            <a:solidFill>
              <a:srgbClr val="A15EA5"/>
            </a:solidFill>
            <a:ln w="12700" cap="flat" cmpd="sng" algn="ctr">
              <a:solidFill>
                <a:srgbClr val="A15EA5"/>
              </a:solidFill>
              <a:prstDash val="solid"/>
              <a:miter lim="800000"/>
            </a:ln>
            <a:effectLst/>
          </p:spPr>
          <p:txBody>
            <a:bodyPr rot="0" spcFirstLastPara="0" vert="horz" wrap="square" lIns="53788" tIns="26894" rIns="53788" bIns="26894" numCol="1" spcCol="0" rtlCol="0" fromWordArt="0" anchor="ctr" anchorCtr="0" forceAA="0" compatLnSpc="1">
              <a:prstTxWarp prst="textNoShape">
                <a:avLst/>
              </a:prstTxWarp>
              <a:noAutofit/>
            </a:bodyPr>
            <a:lstStyle/>
            <a:p>
              <a:pPr algn="ctr" defTabSz="268925">
                <a:lnSpc>
                  <a:spcPct val="107000"/>
                </a:lnSpc>
              </a:pPr>
              <a:r>
                <a:rPr lang="en-US" sz="706"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TRANSFORM THE LANDSCAPE</a:t>
              </a:r>
              <a:endParaRPr lang="en-US" sz="647"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ctr" defTabSz="268925">
                <a:lnSpc>
                  <a:spcPct val="107000"/>
                </a:lnSpc>
              </a:pPr>
              <a:r>
                <a:rPr lang="en-US" sz="588" dirty="0">
                  <a:solidFill>
                    <a:srgbClr val="FFFFFF"/>
                  </a:solidFill>
                  <a:latin typeface="Calibri" panose="020F0502020204030204" pitchFamily="34" charset="0"/>
                  <a:ea typeface="Calibri" panose="020F0502020204030204" pitchFamily="34" charset="0"/>
                  <a:cs typeface="Times New Roman" panose="02020603050405020304" pitchFamily="18" charset="0"/>
                </a:rPr>
                <a:t>Fund innovation and higher risk efforts to create transformative change</a:t>
              </a:r>
              <a:endParaRPr lang="en-US" sz="647"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ctr" defTabSz="268925">
                <a:lnSpc>
                  <a:spcPct val="107000"/>
                </a:lnSpc>
                <a:spcAft>
                  <a:spcPts val="471"/>
                </a:spcAft>
              </a:pPr>
              <a:r>
                <a:rPr lang="en-US" sz="647" dirty="0">
                  <a:solidFill>
                    <a:srgbClr val="FFFFFF"/>
                  </a:solidFill>
                  <a:latin typeface="Calibri" panose="020F0502020204030204" pitchFamily="34" charset="0"/>
                  <a:ea typeface="Calibri" panose="020F0502020204030204" pitchFamily="34" charset="0"/>
                  <a:cs typeface="Times New Roman" panose="02020603050405020304" pitchFamily="18" charset="0"/>
                </a:rPr>
                <a:t> </a:t>
              </a:r>
              <a:endParaRPr lang="en-US" sz="647"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8" name="Flowchart: Connector 57">
              <a:extLst>
                <a:ext uri="{FF2B5EF4-FFF2-40B4-BE49-F238E27FC236}">
                  <a16:creationId xmlns:a16="http://schemas.microsoft.com/office/drawing/2014/main" id="{472D6726-29A8-4EF7-9111-F9CB63610B63}"/>
                </a:ext>
              </a:extLst>
            </p:cNvPr>
            <p:cNvSpPr/>
            <p:nvPr/>
          </p:nvSpPr>
          <p:spPr>
            <a:xfrm>
              <a:off x="1178560" y="0"/>
              <a:ext cx="2147570" cy="2147570"/>
            </a:xfrm>
            <a:prstGeom prst="flowChartConnector">
              <a:avLst/>
            </a:prstGeom>
            <a:solidFill>
              <a:srgbClr val="A15EA5"/>
            </a:solidFill>
            <a:ln>
              <a:solidFill>
                <a:srgbClr val="A15EA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3788" tIns="26894" rIns="53788" bIns="26894" numCol="1" spcCol="0" rtlCol="0" fromWordArt="0" anchor="ctr" anchorCtr="0" forceAA="0" compatLnSpc="1">
              <a:prstTxWarp prst="textNoShape">
                <a:avLst/>
              </a:prstTxWarp>
              <a:noAutofit/>
            </a:bodyPr>
            <a:lstStyle/>
            <a:p>
              <a:pPr algn="ctr" defTabSz="268925">
                <a:lnSpc>
                  <a:spcPct val="107000"/>
                </a:lnSpc>
                <a:spcAft>
                  <a:spcPts val="471"/>
                </a:spcAft>
              </a:pPr>
              <a:r>
                <a:rPr lang="en-US" sz="706" b="1" dirty="0">
                  <a:solidFill>
                    <a:prstClr val="white"/>
                  </a:solidFill>
                  <a:latin typeface="Calibri" panose="020F0502020204030204"/>
                  <a:ea typeface="Calibri" panose="020F0502020204030204" pitchFamily="34" charset="0"/>
                  <a:cs typeface="Times New Roman" panose="02020603050405020304" pitchFamily="18" charset="0"/>
                </a:rPr>
                <a:t>FOCUS ON YOUNG PEOPLE</a:t>
              </a:r>
              <a:endParaRPr lang="en-US" sz="647" dirty="0">
                <a:solidFill>
                  <a:prstClr val="white"/>
                </a:solidFill>
                <a:latin typeface="Calibri" panose="020F0502020204030204"/>
                <a:ea typeface="Calibri" panose="020F0502020204030204" pitchFamily="34" charset="0"/>
                <a:cs typeface="Times New Roman" panose="02020603050405020304" pitchFamily="18" charset="0"/>
              </a:endParaRPr>
            </a:p>
            <a:p>
              <a:pPr algn="ctr" defTabSz="268925">
                <a:lnSpc>
                  <a:spcPct val="107000"/>
                </a:lnSpc>
                <a:spcAft>
                  <a:spcPts val="471"/>
                </a:spcAft>
              </a:pPr>
              <a:r>
                <a:rPr lang="en-US" sz="588" dirty="0">
                  <a:solidFill>
                    <a:prstClr val="white"/>
                  </a:solidFill>
                  <a:latin typeface="Calibri" panose="020F0502020204030204"/>
                  <a:ea typeface="Calibri" panose="020F0502020204030204" pitchFamily="34" charset="0"/>
                  <a:cs typeface="Times New Roman" panose="02020603050405020304" pitchFamily="18" charset="0"/>
                </a:rPr>
                <a:t>Intervene early to prevent or lessen the severity of mental health or substance use disorders</a:t>
              </a:r>
              <a:endParaRPr lang="en-US" sz="647" dirty="0">
                <a:solidFill>
                  <a:prstClr val="white"/>
                </a:solidFill>
                <a:latin typeface="Calibri" panose="020F0502020204030204"/>
                <a:ea typeface="Calibri" panose="020F0502020204030204" pitchFamily="34" charset="0"/>
                <a:cs typeface="Times New Roman" panose="02020603050405020304" pitchFamily="18" charset="0"/>
              </a:endParaRPr>
            </a:p>
          </p:txBody>
        </p:sp>
        <p:sp>
          <p:nvSpPr>
            <p:cNvPr id="59" name="Flowchart: Connector 58">
              <a:extLst>
                <a:ext uri="{FF2B5EF4-FFF2-40B4-BE49-F238E27FC236}">
                  <a16:creationId xmlns:a16="http://schemas.microsoft.com/office/drawing/2014/main" id="{1C73C0E1-9718-4BCF-B970-2D282B440605}"/>
                </a:ext>
              </a:extLst>
            </p:cNvPr>
            <p:cNvSpPr/>
            <p:nvPr/>
          </p:nvSpPr>
          <p:spPr>
            <a:xfrm>
              <a:off x="2164080" y="3210560"/>
              <a:ext cx="2162175" cy="2162175"/>
            </a:xfrm>
            <a:prstGeom prst="flowChartConnector">
              <a:avLst/>
            </a:prstGeom>
            <a:solidFill>
              <a:srgbClr val="A15EA5"/>
            </a:solidFill>
            <a:ln w="12700" cap="flat" cmpd="sng" algn="ctr">
              <a:solidFill>
                <a:srgbClr val="A15EA5"/>
              </a:solidFill>
              <a:prstDash val="solid"/>
              <a:miter lim="800000"/>
            </a:ln>
            <a:effectLst/>
          </p:spPr>
          <p:txBody>
            <a:bodyPr rot="0" spcFirstLastPara="0" vert="horz" wrap="square" lIns="53788" tIns="26894" rIns="53788" bIns="26894" numCol="1" spcCol="0" rtlCol="0" fromWordArt="0" anchor="ctr" anchorCtr="0" forceAA="0" compatLnSpc="1">
              <a:prstTxWarp prst="textNoShape">
                <a:avLst/>
              </a:prstTxWarp>
              <a:noAutofit/>
            </a:bodyPr>
            <a:lstStyle/>
            <a:p>
              <a:pPr algn="ctr" defTabSz="268925">
                <a:lnSpc>
                  <a:spcPct val="107000"/>
                </a:lnSpc>
              </a:pPr>
              <a:r>
                <a:rPr lang="en-US" sz="706"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SUPPORT THE MOST SERIOUS DISORDERS</a:t>
              </a:r>
              <a:endParaRPr lang="en-US" sz="647"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ctr" defTabSz="268925">
                <a:lnSpc>
                  <a:spcPct val="107000"/>
                </a:lnSpc>
              </a:pPr>
              <a:r>
                <a:rPr lang="en-US" sz="588" dirty="0">
                  <a:solidFill>
                    <a:srgbClr val="FFFFFF"/>
                  </a:solidFill>
                  <a:latin typeface="Calibri" panose="020F0502020204030204" pitchFamily="34" charset="0"/>
                  <a:ea typeface="Calibri" panose="020F0502020204030204" pitchFamily="34" charset="0"/>
                  <a:cs typeface="Times New Roman" panose="02020603050405020304" pitchFamily="18" charset="0"/>
                </a:rPr>
                <a:t>Provide trauma-informed care at an increased level of intensity, consistency, and stability</a:t>
              </a:r>
              <a:endParaRPr lang="en-US" sz="647"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ctr" defTabSz="268925">
                <a:lnSpc>
                  <a:spcPct val="107000"/>
                </a:lnSpc>
                <a:spcAft>
                  <a:spcPts val="471"/>
                </a:spcAft>
              </a:pPr>
              <a:r>
                <a:rPr lang="en-US" sz="647" dirty="0">
                  <a:solidFill>
                    <a:srgbClr val="FFFFFF"/>
                  </a:solidFill>
                  <a:latin typeface="Calibri" panose="020F0502020204030204" pitchFamily="34" charset="0"/>
                  <a:ea typeface="Calibri" panose="020F0502020204030204" pitchFamily="34" charset="0"/>
                  <a:cs typeface="Times New Roman" panose="02020603050405020304" pitchFamily="18" charset="0"/>
                </a:rPr>
                <a:t> </a:t>
              </a:r>
              <a:endParaRPr lang="en-US" sz="647"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0" name="Flowchart: Connector 59">
              <a:extLst>
                <a:ext uri="{FF2B5EF4-FFF2-40B4-BE49-F238E27FC236}">
                  <a16:creationId xmlns:a16="http://schemas.microsoft.com/office/drawing/2014/main" id="{14FF32D7-14CB-499E-9582-60D11CC8D4E7}"/>
                </a:ext>
              </a:extLst>
            </p:cNvPr>
            <p:cNvSpPr/>
            <p:nvPr/>
          </p:nvSpPr>
          <p:spPr>
            <a:xfrm>
              <a:off x="2479040" y="1544320"/>
              <a:ext cx="2040905" cy="2040905"/>
            </a:xfrm>
            <a:prstGeom prst="flowChartConnector">
              <a:avLst/>
            </a:prstGeom>
            <a:solidFill>
              <a:srgbClr val="A15EA5"/>
            </a:solidFill>
            <a:ln w="12700" cap="flat" cmpd="sng" algn="ctr">
              <a:solidFill>
                <a:srgbClr val="A15EA5"/>
              </a:solidFill>
              <a:prstDash val="solid"/>
              <a:miter lim="800000"/>
            </a:ln>
            <a:effectLst/>
          </p:spPr>
          <p:txBody>
            <a:bodyPr rot="0" spcFirstLastPara="0" vert="horz" wrap="square" lIns="53788" tIns="26894" rIns="53788" bIns="26894" numCol="1" spcCol="0" rtlCol="0" fromWordArt="0" anchor="ctr" anchorCtr="0" forceAA="0" compatLnSpc="1">
              <a:prstTxWarp prst="textNoShape">
                <a:avLst/>
              </a:prstTxWarp>
              <a:noAutofit/>
            </a:bodyPr>
            <a:lstStyle/>
            <a:p>
              <a:pPr algn="ctr" defTabSz="268925">
                <a:lnSpc>
                  <a:spcPct val="107000"/>
                </a:lnSpc>
              </a:pPr>
              <a:r>
                <a:rPr lang="en-US" sz="706"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HELP THE MOST AFFECTED POPULATIONS</a:t>
              </a:r>
              <a:endParaRPr lang="en-US" sz="647"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ctr" defTabSz="268925">
                <a:lnSpc>
                  <a:spcPct val="107000"/>
                </a:lnSpc>
              </a:pPr>
              <a:r>
                <a:rPr lang="en-US" sz="588" dirty="0">
                  <a:solidFill>
                    <a:srgbClr val="FFFFFF"/>
                  </a:solidFill>
                  <a:latin typeface="Calibri" panose="020F0502020204030204" pitchFamily="34" charset="0"/>
                  <a:ea typeface="Calibri" panose="020F0502020204030204" pitchFamily="34" charset="0"/>
                  <a:cs typeface="Times New Roman" panose="02020603050405020304" pitchFamily="18" charset="0"/>
                </a:rPr>
                <a:t>Address barriers to make care more accessible for </a:t>
              </a:r>
              <a:endParaRPr lang="en-US" sz="647"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ctr" defTabSz="268925">
                <a:lnSpc>
                  <a:spcPct val="107000"/>
                </a:lnSpc>
                <a:spcAft>
                  <a:spcPts val="471"/>
                </a:spcAft>
              </a:pPr>
              <a:r>
                <a:rPr lang="en-US" sz="588" dirty="0">
                  <a:solidFill>
                    <a:srgbClr val="FFFFFF"/>
                  </a:solidFill>
                  <a:latin typeface="Calibri" panose="020F0502020204030204" pitchFamily="34" charset="0"/>
                  <a:ea typeface="Calibri" panose="020F0502020204030204" pitchFamily="34" charset="0"/>
                  <a:cs typeface="Times New Roman" panose="02020603050405020304" pitchFamily="18" charset="0"/>
                </a:rPr>
                <a:t>those most impacted</a:t>
              </a:r>
              <a:endParaRPr lang="en-US" sz="647"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1" name="Flowchart: Connector 60">
              <a:extLst>
                <a:ext uri="{FF2B5EF4-FFF2-40B4-BE49-F238E27FC236}">
                  <a16:creationId xmlns:a16="http://schemas.microsoft.com/office/drawing/2014/main" id="{F20EEA27-67D0-4C0B-8B9F-44C0C221639A}"/>
                </a:ext>
              </a:extLst>
            </p:cNvPr>
            <p:cNvSpPr/>
            <p:nvPr/>
          </p:nvSpPr>
          <p:spPr>
            <a:xfrm>
              <a:off x="152400" y="3129280"/>
              <a:ext cx="2238375" cy="2238375"/>
            </a:xfrm>
            <a:prstGeom prst="flowChartConnector">
              <a:avLst/>
            </a:prstGeom>
            <a:solidFill>
              <a:srgbClr val="A15EA5"/>
            </a:solidFill>
            <a:ln w="12700" cap="flat" cmpd="sng" algn="ctr">
              <a:solidFill>
                <a:srgbClr val="A15EA5"/>
              </a:solidFill>
              <a:prstDash val="solid"/>
              <a:miter lim="800000"/>
            </a:ln>
            <a:effectLst/>
          </p:spPr>
          <p:txBody>
            <a:bodyPr rot="0" spcFirstLastPara="0" vert="horz" wrap="square" lIns="53788" tIns="26894" rIns="53788" bIns="26894" numCol="1" spcCol="0" rtlCol="0" fromWordArt="0" anchor="ctr" anchorCtr="0" forceAA="0" compatLnSpc="1">
              <a:prstTxWarp prst="textNoShape">
                <a:avLst/>
              </a:prstTxWarp>
              <a:noAutofit/>
            </a:bodyPr>
            <a:lstStyle/>
            <a:p>
              <a:pPr algn="ctr" defTabSz="268925">
                <a:lnSpc>
                  <a:spcPct val="107000"/>
                </a:lnSpc>
              </a:pPr>
              <a:r>
                <a:rPr lang="en-US" sz="706"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EXPAND ACCESS TO THE FULL RANGE OF WHAT WORKS</a:t>
              </a:r>
              <a:endParaRPr lang="en-US" sz="647"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ctr" defTabSz="268925">
                <a:lnSpc>
                  <a:spcPct val="107000"/>
                </a:lnSpc>
              </a:pPr>
              <a:r>
                <a:rPr lang="en-US" sz="588" dirty="0">
                  <a:solidFill>
                    <a:srgbClr val="FFFFFF"/>
                  </a:solidFill>
                  <a:latin typeface="Calibri" panose="020F0502020204030204" pitchFamily="34" charset="0"/>
                  <a:ea typeface="Calibri" panose="020F0502020204030204" pitchFamily="34" charset="0"/>
                  <a:cs typeface="Times New Roman" panose="02020603050405020304" pitchFamily="18" charset="0"/>
                </a:rPr>
                <a:t>Increase availability of effective evidence-based care in clinical settings and evidence-based/promising practices in non-clinical settings</a:t>
              </a:r>
              <a:endParaRPr lang="en-US" sz="647"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ctr" defTabSz="268925">
                <a:lnSpc>
                  <a:spcPct val="107000"/>
                </a:lnSpc>
                <a:spcAft>
                  <a:spcPts val="471"/>
                </a:spcAft>
              </a:pPr>
              <a:r>
                <a:rPr lang="en-US" sz="647" dirty="0">
                  <a:solidFill>
                    <a:srgbClr val="FFFFFF"/>
                  </a:solidFill>
                  <a:latin typeface="Calibri" panose="020F0502020204030204" pitchFamily="34" charset="0"/>
                  <a:ea typeface="Calibri" panose="020F0502020204030204" pitchFamily="34" charset="0"/>
                  <a:cs typeface="Times New Roman" panose="02020603050405020304" pitchFamily="18" charset="0"/>
                </a:rPr>
                <a:t> </a:t>
              </a:r>
              <a:endParaRPr lang="en-US" sz="647"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2" name="Flowchart: Connector 61">
              <a:extLst>
                <a:ext uri="{FF2B5EF4-FFF2-40B4-BE49-F238E27FC236}">
                  <a16:creationId xmlns:a16="http://schemas.microsoft.com/office/drawing/2014/main" id="{F8419D88-65E6-44ED-B727-C2DCA0665468}"/>
                </a:ext>
              </a:extLst>
            </p:cNvPr>
            <p:cNvSpPr/>
            <p:nvPr/>
          </p:nvSpPr>
          <p:spPr>
            <a:xfrm>
              <a:off x="1676400" y="2306320"/>
              <a:ext cx="1238250" cy="1238250"/>
            </a:xfrm>
            <a:prstGeom prst="flowChartConnector">
              <a:avLst/>
            </a:prstGeom>
            <a:solidFill>
              <a:srgbClr val="CDDC29"/>
            </a:solidFill>
            <a:ln>
              <a:solidFill>
                <a:srgbClr val="CDDC2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3788" tIns="26894" rIns="53788" bIns="26894" numCol="1" spcCol="0" rtlCol="0" fromWordArt="0" anchor="ctr" anchorCtr="0" forceAA="0" compatLnSpc="1">
              <a:prstTxWarp prst="textNoShape">
                <a:avLst/>
              </a:prstTxWarp>
              <a:noAutofit/>
            </a:bodyPr>
            <a:lstStyle/>
            <a:p>
              <a:pPr algn="ctr" defTabSz="268925">
                <a:lnSpc>
                  <a:spcPct val="107000"/>
                </a:lnSpc>
                <a:spcAft>
                  <a:spcPts val="471"/>
                </a:spcAft>
              </a:pPr>
              <a:r>
                <a:rPr lang="en-US" sz="823" b="1" dirty="0">
                  <a:solidFill>
                    <a:srgbClr val="000000"/>
                  </a:solidFill>
                  <a:latin typeface="Calibri" panose="020F0502020204030204"/>
                  <a:ea typeface="Calibri" panose="020F0502020204030204" pitchFamily="34" charset="0"/>
                  <a:cs typeface="Times New Roman" panose="02020603050405020304" pitchFamily="18" charset="0"/>
                </a:rPr>
                <a:t>PEOPLE AT THE CENTER</a:t>
              </a:r>
              <a:endParaRPr lang="en-US" sz="647" dirty="0">
                <a:solidFill>
                  <a:prstClr val="white"/>
                </a:solidFill>
                <a:latin typeface="Calibri" panose="020F0502020204030204"/>
                <a:ea typeface="Calibri" panose="020F0502020204030204" pitchFamily="34" charset="0"/>
                <a:cs typeface="Times New Roman" panose="02020603050405020304" pitchFamily="18" charset="0"/>
              </a:endParaRPr>
            </a:p>
          </p:txBody>
        </p:sp>
      </p:grpSp>
      <p:grpSp>
        <p:nvGrpSpPr>
          <p:cNvPr id="63" name="Group 62">
            <a:extLst>
              <a:ext uri="{FF2B5EF4-FFF2-40B4-BE49-F238E27FC236}">
                <a16:creationId xmlns:a16="http://schemas.microsoft.com/office/drawing/2014/main" id="{EA31E97C-BF67-41DE-B81F-2684055B52D0}"/>
              </a:ext>
            </a:extLst>
          </p:cNvPr>
          <p:cNvGrpSpPr/>
          <p:nvPr/>
        </p:nvGrpSpPr>
        <p:grpSpPr>
          <a:xfrm>
            <a:off x="5992103" y="1664634"/>
            <a:ext cx="751915" cy="3614644"/>
            <a:chOff x="0" y="0"/>
            <a:chExt cx="1278255" cy="6144895"/>
          </a:xfrm>
        </p:grpSpPr>
        <p:sp>
          <p:nvSpPr>
            <p:cNvPr id="64" name="Rectangle 63">
              <a:extLst>
                <a:ext uri="{FF2B5EF4-FFF2-40B4-BE49-F238E27FC236}">
                  <a16:creationId xmlns:a16="http://schemas.microsoft.com/office/drawing/2014/main" id="{117A574A-8217-42B5-B20A-AACB2D33BCD2}"/>
                </a:ext>
              </a:extLst>
            </p:cNvPr>
            <p:cNvSpPr/>
            <p:nvPr/>
          </p:nvSpPr>
          <p:spPr>
            <a:xfrm>
              <a:off x="0" y="1544320"/>
              <a:ext cx="1276350" cy="1447800"/>
            </a:xfrm>
            <a:prstGeom prst="rect">
              <a:avLst/>
            </a:prstGeom>
            <a:solidFill>
              <a:srgbClr val="CDE629"/>
            </a:solidFill>
            <a:ln>
              <a:solidFill>
                <a:srgbClr val="CDE629"/>
              </a:solidFill>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53788" tIns="26894" rIns="53788" bIns="26894" numCol="1" spcCol="0" rtlCol="0" fromWordArt="0" anchor="ctr" anchorCtr="0" forceAA="0" compatLnSpc="1">
              <a:prstTxWarp prst="textNoShape">
                <a:avLst/>
              </a:prstTxWarp>
              <a:noAutofit/>
            </a:bodyPr>
            <a:lstStyle/>
            <a:p>
              <a:pPr algn="ctr" defTabSz="268925">
                <a:lnSpc>
                  <a:spcPct val="107000"/>
                </a:lnSpc>
                <a:spcAft>
                  <a:spcPts val="471"/>
                </a:spcAft>
              </a:pPr>
              <a:r>
                <a:rPr lang="en-US" sz="647" b="1" dirty="0">
                  <a:solidFill>
                    <a:srgbClr val="000000"/>
                  </a:solidFill>
                  <a:latin typeface="Calibri" panose="020F0502020204030204"/>
                  <a:ea typeface="Calibri" panose="020F0502020204030204" pitchFamily="34" charset="0"/>
                  <a:cs typeface="Times New Roman" panose="02020603050405020304" pitchFamily="18" charset="0"/>
                </a:rPr>
                <a:t>Children and youths’ experiences of trauma &amp; violence are addressed and reduced</a:t>
              </a:r>
              <a:endParaRPr lang="en-US" sz="647" dirty="0">
                <a:solidFill>
                  <a:prstClr val="white"/>
                </a:solidFill>
                <a:latin typeface="Calibri" panose="020F0502020204030204"/>
                <a:ea typeface="Calibri" panose="020F0502020204030204" pitchFamily="34" charset="0"/>
                <a:cs typeface="Times New Roman" panose="02020603050405020304" pitchFamily="18" charset="0"/>
              </a:endParaRPr>
            </a:p>
          </p:txBody>
        </p:sp>
        <p:sp>
          <p:nvSpPr>
            <p:cNvPr id="65" name="Rectangle 64">
              <a:extLst>
                <a:ext uri="{FF2B5EF4-FFF2-40B4-BE49-F238E27FC236}">
                  <a16:creationId xmlns:a16="http://schemas.microsoft.com/office/drawing/2014/main" id="{7A957AE4-875C-443A-BAAA-38A83273192F}"/>
                </a:ext>
              </a:extLst>
            </p:cNvPr>
            <p:cNvSpPr/>
            <p:nvPr/>
          </p:nvSpPr>
          <p:spPr>
            <a:xfrm>
              <a:off x="0" y="0"/>
              <a:ext cx="1276350" cy="1447800"/>
            </a:xfrm>
            <a:prstGeom prst="rect">
              <a:avLst/>
            </a:prstGeom>
            <a:solidFill>
              <a:srgbClr val="CDE629"/>
            </a:solidFill>
            <a:ln w="12700" cap="flat" cmpd="sng" algn="ctr">
              <a:solidFill>
                <a:srgbClr val="CDE629"/>
              </a:solidFill>
              <a:prstDash val="solid"/>
              <a:miter lim="800000"/>
            </a:ln>
            <a:effectLst/>
          </p:spPr>
          <p:txBody>
            <a:bodyPr rot="0" spcFirstLastPara="0" vert="horz" wrap="square" lIns="53788" tIns="26894" rIns="53788" bIns="26894" numCol="1" spcCol="0" rtlCol="0" fromWordArt="0" anchor="ctr" anchorCtr="0" forceAA="0" compatLnSpc="1">
              <a:prstTxWarp prst="textNoShape">
                <a:avLst/>
              </a:prstTxWarp>
              <a:noAutofit/>
            </a:bodyPr>
            <a:lstStyle/>
            <a:p>
              <a:pPr algn="ctr" defTabSz="268925">
                <a:lnSpc>
                  <a:spcPct val="107000"/>
                </a:lnSpc>
                <a:spcAft>
                  <a:spcPts val="471"/>
                </a:spcAft>
              </a:pPr>
              <a:r>
                <a:rPr lang="en-US" sz="647" b="1" dirty="0">
                  <a:solidFill>
                    <a:prstClr val="black"/>
                  </a:solidFill>
                  <a:latin typeface="Calibri" panose="020F0502020204030204" pitchFamily="34" charset="0"/>
                  <a:ea typeface="Calibri" panose="020F0502020204030204" pitchFamily="34" charset="0"/>
                  <a:cs typeface="Times New Roman" panose="02020603050405020304" pitchFamily="18" charset="0"/>
                </a:rPr>
                <a:t>Young children are socially emotionally healthy and ready for kindergarten</a:t>
              </a:r>
              <a:endParaRPr lang="en-US" sz="647"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6" name="Rectangle 65">
              <a:extLst>
                <a:ext uri="{FF2B5EF4-FFF2-40B4-BE49-F238E27FC236}">
                  <a16:creationId xmlns:a16="http://schemas.microsoft.com/office/drawing/2014/main" id="{75DFD057-C199-4750-8FA7-81405D81FA14}"/>
                </a:ext>
              </a:extLst>
            </p:cNvPr>
            <p:cNvSpPr/>
            <p:nvPr/>
          </p:nvSpPr>
          <p:spPr>
            <a:xfrm>
              <a:off x="30480" y="4592320"/>
              <a:ext cx="1247775" cy="1552575"/>
            </a:xfrm>
            <a:prstGeom prst="rect">
              <a:avLst/>
            </a:prstGeom>
            <a:solidFill>
              <a:srgbClr val="CDE629"/>
            </a:solidFill>
            <a:ln w="12700" cap="flat" cmpd="sng" algn="ctr">
              <a:solidFill>
                <a:srgbClr val="CDE629"/>
              </a:solidFill>
              <a:prstDash val="solid"/>
              <a:miter lim="800000"/>
            </a:ln>
            <a:effectLst/>
          </p:spPr>
          <p:txBody>
            <a:bodyPr rot="0" spcFirstLastPara="0" vert="horz" wrap="square" lIns="53788" tIns="26894" rIns="53788" bIns="26894" numCol="1" spcCol="0" rtlCol="0" fromWordArt="0" anchor="ctr" anchorCtr="0" forceAA="0" compatLnSpc="1">
              <a:prstTxWarp prst="textNoShape">
                <a:avLst/>
              </a:prstTxWarp>
              <a:noAutofit/>
            </a:bodyPr>
            <a:lstStyle/>
            <a:p>
              <a:pPr algn="ctr" defTabSz="268925">
                <a:lnSpc>
                  <a:spcPct val="107000"/>
                </a:lnSpc>
                <a:spcAft>
                  <a:spcPts val="471"/>
                </a:spcAft>
              </a:pPr>
              <a:r>
                <a:rPr lang="en-US" sz="647"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Children, youth, and adults with mental health and/or substance use conditions initiate and sustain healthy behaviors</a:t>
              </a:r>
              <a:endParaRPr lang="en-US" sz="647"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7" name="Rectangle 66">
              <a:extLst>
                <a:ext uri="{FF2B5EF4-FFF2-40B4-BE49-F238E27FC236}">
                  <a16:creationId xmlns:a16="http://schemas.microsoft.com/office/drawing/2014/main" id="{571DB5B9-5FC6-4591-ADF7-DAAEE5D42020}"/>
                </a:ext>
              </a:extLst>
            </p:cNvPr>
            <p:cNvSpPr/>
            <p:nvPr/>
          </p:nvSpPr>
          <p:spPr>
            <a:xfrm>
              <a:off x="30480" y="3068320"/>
              <a:ext cx="1247775" cy="1447800"/>
            </a:xfrm>
            <a:prstGeom prst="rect">
              <a:avLst/>
            </a:prstGeom>
            <a:solidFill>
              <a:srgbClr val="CDE629"/>
            </a:solidFill>
            <a:ln w="12700" cap="flat" cmpd="sng" algn="ctr">
              <a:solidFill>
                <a:srgbClr val="CDE629"/>
              </a:solidFill>
              <a:prstDash val="solid"/>
              <a:miter lim="800000"/>
            </a:ln>
            <a:effectLst/>
          </p:spPr>
          <p:txBody>
            <a:bodyPr rot="0" spcFirstLastPara="0" vert="horz" wrap="square" lIns="53788" tIns="26894" rIns="53788" bIns="26894" numCol="1" spcCol="0" rtlCol="0" fromWordArt="0" anchor="ctr" anchorCtr="0" forceAA="0" compatLnSpc="1">
              <a:prstTxWarp prst="textNoShape">
                <a:avLst/>
              </a:prstTxWarp>
              <a:noAutofit/>
            </a:bodyPr>
            <a:lstStyle/>
            <a:p>
              <a:pPr algn="ctr" defTabSz="268925">
                <a:lnSpc>
                  <a:spcPct val="107000"/>
                </a:lnSpc>
                <a:spcAft>
                  <a:spcPts val="471"/>
                </a:spcAft>
              </a:pPr>
              <a:r>
                <a:rPr lang="en-US" sz="647"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Disparities in behavioral health equity and racial justice for People of Color are addressed and reduced</a:t>
              </a:r>
              <a:endParaRPr lang="en-US" sz="647"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grpSp>
      <p:pic>
        <p:nvPicPr>
          <p:cNvPr id="70" name="Picture 69" descr="A close-up of a logo&#10;&#10;Description automatically generated with low confidence">
            <a:extLst>
              <a:ext uri="{FF2B5EF4-FFF2-40B4-BE49-F238E27FC236}">
                <a16:creationId xmlns:a16="http://schemas.microsoft.com/office/drawing/2014/main" id="{3338EE0F-01E9-4741-9722-C332A808EF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709" y="809871"/>
            <a:ext cx="1195294" cy="358588"/>
          </a:xfrm>
          <a:prstGeom prst="rect">
            <a:avLst/>
          </a:prstGeom>
        </p:spPr>
      </p:pic>
      <p:sp>
        <p:nvSpPr>
          <p:cNvPr id="71" name="Text Box 2">
            <a:extLst>
              <a:ext uri="{FF2B5EF4-FFF2-40B4-BE49-F238E27FC236}">
                <a16:creationId xmlns:a16="http://schemas.microsoft.com/office/drawing/2014/main" id="{256A8442-052B-491C-BBF2-A10C17468340}"/>
              </a:ext>
            </a:extLst>
          </p:cNvPr>
          <p:cNvSpPr txBox="1">
            <a:spLocks noChangeArrowheads="1"/>
          </p:cNvSpPr>
          <p:nvPr/>
        </p:nvSpPr>
        <p:spPr bwMode="auto">
          <a:xfrm>
            <a:off x="1766777" y="772961"/>
            <a:ext cx="1451162" cy="508990"/>
          </a:xfrm>
          <a:prstGeom prst="rect">
            <a:avLst/>
          </a:prstGeom>
          <a:solidFill>
            <a:srgbClr val="FFFFFF"/>
          </a:solidFill>
          <a:ln w="9525">
            <a:noFill/>
            <a:miter lim="800000"/>
            <a:headEnd/>
            <a:tailEnd/>
          </a:ln>
        </p:spPr>
        <p:txBody>
          <a:bodyPr rot="0" vert="horz" wrap="square" lIns="53788" tIns="26894" rIns="53788" bIns="26894" anchor="t" anchorCtr="0">
            <a:spAutoFit/>
          </a:bodyPr>
          <a:lstStyle/>
          <a:p>
            <a:pPr defTabSz="268925">
              <a:lnSpc>
                <a:spcPct val="107000"/>
              </a:lnSpc>
              <a:spcAft>
                <a:spcPts val="471"/>
              </a:spcAft>
            </a:pPr>
            <a:r>
              <a:rPr lang="en-US" sz="1412" b="1" dirty="0">
                <a:solidFill>
                  <a:srgbClr val="365695"/>
                </a:solidFill>
                <a:latin typeface="Calibri" panose="020F0502020204030204" pitchFamily="34" charset="0"/>
                <a:ea typeface="Calibri" panose="020F0502020204030204" pitchFamily="34" charset="0"/>
                <a:cs typeface="Times New Roman" panose="02020603050405020304" pitchFamily="18" charset="0"/>
              </a:rPr>
              <a:t>Saint Louis MHB’s Theory of Change</a:t>
            </a:r>
            <a:endParaRPr lang="en-US" sz="647"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2" name="Text Box 2">
            <a:extLst>
              <a:ext uri="{FF2B5EF4-FFF2-40B4-BE49-F238E27FC236}">
                <a16:creationId xmlns:a16="http://schemas.microsoft.com/office/drawing/2014/main" id="{92BD9CE6-A3FD-49C6-9AF0-8C83DB3E5241}"/>
              </a:ext>
            </a:extLst>
          </p:cNvPr>
          <p:cNvSpPr txBox="1">
            <a:spLocks noChangeArrowheads="1"/>
          </p:cNvSpPr>
          <p:nvPr/>
        </p:nvSpPr>
        <p:spPr bwMode="auto">
          <a:xfrm>
            <a:off x="3176322" y="760506"/>
            <a:ext cx="5698191" cy="677956"/>
          </a:xfrm>
          <a:prstGeom prst="rect">
            <a:avLst/>
          </a:prstGeom>
          <a:solidFill>
            <a:srgbClr val="FFFFFF"/>
          </a:solidFill>
          <a:ln w="9525">
            <a:noFill/>
            <a:miter lim="800000"/>
            <a:headEnd/>
            <a:tailEnd/>
          </a:ln>
        </p:spPr>
        <p:txBody>
          <a:bodyPr rot="0" vert="horz" wrap="square" lIns="53788" tIns="26894" rIns="53788" bIns="26894" anchor="t" anchorCtr="0">
            <a:noAutofit/>
          </a:bodyPr>
          <a:lstStyle/>
          <a:p>
            <a:pPr defTabSz="268925">
              <a:lnSpc>
                <a:spcPct val="107000"/>
              </a:lnSpc>
              <a:spcAft>
                <a:spcPts val="471"/>
              </a:spcAft>
            </a:pPr>
            <a:r>
              <a:rPr lang="en-US" sz="529" b="1" dirty="0">
                <a:solidFill>
                  <a:srgbClr val="365695"/>
                </a:solidFill>
                <a:latin typeface="Calibri" panose="020F0502020204030204" pitchFamily="34" charset="0"/>
                <a:ea typeface="Calibri" panose="020F0502020204030204" pitchFamily="34" charset="0"/>
                <a:cs typeface="Times New Roman" panose="02020603050405020304" pitchFamily="18" charset="0"/>
              </a:rPr>
              <a:t>COMMUNITY CONTEXT</a:t>
            </a:r>
            <a:r>
              <a:rPr lang="en-US" sz="529" dirty="0">
                <a:solidFill>
                  <a:srgbClr val="365695"/>
                </a:solidFill>
                <a:latin typeface="Calibri" panose="020F0502020204030204" pitchFamily="34" charset="0"/>
                <a:ea typeface="Calibri" panose="020F0502020204030204" pitchFamily="34" charset="0"/>
                <a:cs typeface="Times New Roman" panose="02020603050405020304" pitchFamily="18" charset="0"/>
              </a:rPr>
              <a:t>—Since 2008, the City of St. Louis’ population has experienced improvements in factors of economic and community well-being (such as median household incomes, unemployment, violent crime, and most behavioral health emergency room visits).  However, other key factors, like that of housing instability and homelessness, poverty rates and behavioral health hospital utilization have persisted or grown, with the data continuing to highlight the racial disparities in our region stemming from structurally and historically inequitable policies and biases.  Regardless of the direction of change, most behavioral health risk indicators and outcomes for St. Louis City are far worse when compared with neighboring St. Louis County and the State of Missouri.  Thus, City residents face greater challenges and greater behavioral health needs than their counterparts.  Moreover, certain areas of the City, primarily in the eastern areas of far North and far South City experience the greatest impact.  Most recently, these outcomes and racial disparities have been further exacerbated by the COVID-19 pandemic, increasing the need for behavioral health and related safety net supports. </a:t>
            </a:r>
            <a:endParaRPr lang="en-US" sz="647"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16865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C7A27-7C07-C8A9-686F-FFBA398363FF}"/>
              </a:ext>
            </a:extLst>
          </p:cNvPr>
          <p:cNvSpPr>
            <a:spLocks noGrp="1"/>
          </p:cNvSpPr>
          <p:nvPr>
            <p:ph type="title"/>
          </p:nvPr>
        </p:nvSpPr>
        <p:spPr/>
        <p:txBody>
          <a:bodyPr/>
          <a:lstStyle/>
          <a:p>
            <a:r>
              <a:rPr lang="en-US" dirty="0"/>
              <a:t>3. </a:t>
            </a:r>
            <a:r>
              <a:rPr lang="en-US" sz="3200" i="0" u="none" strike="noStrike" baseline="0" dirty="0">
                <a:solidFill>
                  <a:srgbClr val="4D4D4D"/>
                </a:solidFill>
                <a:latin typeface="+mn-lt"/>
              </a:rPr>
              <a:t>Maximize All Resources for Greatest Impact</a:t>
            </a:r>
            <a:endParaRPr lang="en-US" dirty="0"/>
          </a:p>
        </p:txBody>
      </p:sp>
      <p:sp>
        <p:nvSpPr>
          <p:cNvPr id="3" name="Content Placeholder 2">
            <a:extLst>
              <a:ext uri="{FF2B5EF4-FFF2-40B4-BE49-F238E27FC236}">
                <a16:creationId xmlns:a16="http://schemas.microsoft.com/office/drawing/2014/main" id="{C10888B9-EA8F-E347-F6FB-123E3391B2B2}"/>
              </a:ext>
            </a:extLst>
          </p:cNvPr>
          <p:cNvSpPr>
            <a:spLocks noGrp="1"/>
          </p:cNvSpPr>
          <p:nvPr>
            <p:ph idx="1"/>
          </p:nvPr>
        </p:nvSpPr>
        <p:spPr>
          <a:xfrm>
            <a:off x="457200" y="1134532"/>
            <a:ext cx="6822831" cy="4715965"/>
          </a:xfrm>
        </p:spPr>
        <p:txBody>
          <a:bodyPr/>
          <a:lstStyle/>
          <a:p>
            <a:pPr marL="0" indent="0">
              <a:buNone/>
            </a:pPr>
            <a:r>
              <a:rPr lang="en-US" sz="2000" dirty="0">
                <a:solidFill>
                  <a:schemeClr val="tx1"/>
                </a:solidFill>
                <a:latin typeface="+mn-lt"/>
              </a:rPr>
              <a:t>MILESTONES - </a:t>
            </a:r>
          </a:p>
          <a:p>
            <a:pPr marL="457200" indent="-457200">
              <a:buFont typeface="+mj-lt"/>
              <a:buAutoNum type="arabicPeriod" startAt="10"/>
            </a:pPr>
            <a:r>
              <a:rPr lang="en-US" sz="2000" dirty="0">
                <a:solidFill>
                  <a:schemeClr val="tx1"/>
                </a:solidFill>
                <a:latin typeface="+mn-lt"/>
              </a:rPr>
              <a:t>Verify advisability of establishing an affiliated 501c3 entity and implement next steps based on recommendations</a:t>
            </a:r>
          </a:p>
          <a:p>
            <a:pPr marL="457200" indent="-457200">
              <a:buFont typeface="+mj-lt"/>
              <a:buAutoNum type="arabicPeriod" startAt="10"/>
            </a:pPr>
            <a:r>
              <a:rPr lang="en-US" sz="2000" b="0" u="none" strike="noStrike" kern="1200" baseline="0" dirty="0">
                <a:solidFill>
                  <a:schemeClr val="dk1"/>
                </a:solidFill>
                <a:latin typeface="+mn-lt"/>
              </a:rPr>
              <a:t>Design and maintain data system that captures MHB Theory of Change &amp; reports on grantee data including outcomes and indicators for each program area</a:t>
            </a:r>
            <a:endParaRPr lang="en-US" sz="2000" dirty="0">
              <a:solidFill>
                <a:schemeClr val="dk1"/>
              </a:solidFill>
              <a:latin typeface="+mn-lt"/>
              <a:cs typeface="+mn-cs"/>
            </a:endParaRPr>
          </a:p>
          <a:p>
            <a:pPr marL="457200" indent="-457200">
              <a:buFont typeface="+mj-lt"/>
              <a:buAutoNum type="arabicPeriod" startAt="10"/>
            </a:pPr>
            <a:r>
              <a:rPr lang="en-US" sz="2000" b="0" u="none" strike="noStrike" kern="1200" baseline="0" dirty="0">
                <a:solidFill>
                  <a:schemeClr val="dk1"/>
                </a:solidFill>
                <a:latin typeface="+mn-lt"/>
              </a:rPr>
              <a:t>Develop fund allocation that supports key MHB equity and best practice priorities</a:t>
            </a:r>
          </a:p>
          <a:p>
            <a:pPr marL="457200" indent="-457200">
              <a:buFont typeface="+mj-lt"/>
              <a:buAutoNum type="arabicPeriod" startAt="10"/>
            </a:pPr>
            <a:r>
              <a:rPr lang="en-US" sz="2000" b="0" u="none" strike="noStrike" kern="1200" baseline="0" dirty="0">
                <a:solidFill>
                  <a:schemeClr val="dk1"/>
                </a:solidFill>
                <a:latin typeface="+mn-lt"/>
              </a:rPr>
              <a:t>Train and engage trustees and staff to advance key Strategic Plan goals </a:t>
            </a:r>
            <a:endParaRPr lang="en-US" sz="2000" i="1" dirty="0">
              <a:solidFill>
                <a:schemeClr val="dk1"/>
              </a:solidFill>
              <a:latin typeface="+mn-lt"/>
            </a:endParaRPr>
          </a:p>
          <a:p>
            <a:pPr marL="803275" lvl="1" indent="-457200"/>
            <a:r>
              <a:rPr lang="en-US" sz="1800" b="0" i="1" u="none" strike="noStrike" kern="1200" baseline="0" dirty="0">
                <a:solidFill>
                  <a:schemeClr val="tx1"/>
                </a:solidFill>
                <a:latin typeface="+mn-lt"/>
                <a:ea typeface="+mn-ea"/>
                <a:cs typeface="+mn-cs"/>
              </a:rPr>
              <a:t>Maximize human capital -Make most effective use of trustee and staff expertise.</a:t>
            </a:r>
            <a:endParaRPr lang="en-US" sz="1800" b="0" i="0" u="none" strike="noStrike" kern="1200" baseline="0" dirty="0">
              <a:solidFill>
                <a:schemeClr val="tx1"/>
              </a:solidFill>
              <a:latin typeface="+mn-lt"/>
              <a:ea typeface="+mn-ea"/>
              <a:cs typeface="+mn-cs"/>
            </a:endParaRPr>
          </a:p>
          <a:p>
            <a:pPr marL="457200" indent="-457200">
              <a:buFont typeface="+mj-lt"/>
              <a:buAutoNum type="arabicPeriod" startAt="10"/>
            </a:pPr>
            <a:endParaRPr lang="en-US" sz="2400" b="0" i="0" u="none" strike="noStrike" kern="1200" baseline="0" dirty="0">
              <a:solidFill>
                <a:schemeClr val="dk1"/>
              </a:solidFill>
              <a:latin typeface="+mn-lt"/>
              <a:ea typeface="+mn-ea"/>
              <a:cs typeface="+mn-cs"/>
            </a:endParaRPr>
          </a:p>
          <a:p>
            <a:pPr marL="457200" indent="-457200">
              <a:buFont typeface="+mj-lt"/>
              <a:buAutoNum type="arabicPeriod" startAt="10"/>
            </a:pPr>
            <a:endParaRPr lang="en-US" sz="2400" b="0" i="0" u="none" strike="noStrike" kern="1200" baseline="0" dirty="0">
              <a:solidFill>
                <a:schemeClr val="dk1"/>
              </a:solidFill>
              <a:latin typeface="+mn-lt"/>
              <a:ea typeface="+mn-ea"/>
              <a:cs typeface="+mn-cs"/>
            </a:endParaRPr>
          </a:p>
          <a:p>
            <a:pPr marL="457200" indent="-457200">
              <a:buFont typeface="+mj-lt"/>
              <a:buAutoNum type="arabicPeriod"/>
            </a:pPr>
            <a:endParaRPr lang="en-US" sz="2400" b="0" u="none" strike="noStrike" kern="1200" baseline="0" dirty="0">
              <a:solidFill>
                <a:schemeClr val="dk1"/>
              </a:solidFill>
            </a:endParaRPr>
          </a:p>
          <a:p>
            <a:pPr marL="457200" indent="-457200">
              <a:buFont typeface="+mj-lt"/>
              <a:buAutoNum type="arabicPeriod"/>
            </a:pPr>
            <a:endParaRPr lang="en-US" sz="2400" b="0" u="none" strike="noStrike" kern="1200" baseline="0" dirty="0">
              <a:solidFill>
                <a:schemeClr val="dk1"/>
              </a:solidFill>
            </a:endParaRPr>
          </a:p>
          <a:p>
            <a:endParaRPr lang="en-US" dirty="0"/>
          </a:p>
        </p:txBody>
      </p:sp>
      <p:sp>
        <p:nvSpPr>
          <p:cNvPr id="4" name="Slide Number Placeholder 3">
            <a:extLst>
              <a:ext uri="{FF2B5EF4-FFF2-40B4-BE49-F238E27FC236}">
                <a16:creationId xmlns:a16="http://schemas.microsoft.com/office/drawing/2014/main" id="{2CBE230C-A57F-E8DD-8E50-09685CD11D64}"/>
              </a:ext>
            </a:extLst>
          </p:cNvPr>
          <p:cNvSpPr>
            <a:spLocks noGrp="1"/>
          </p:cNvSpPr>
          <p:nvPr>
            <p:ph type="sldNum" sz="quarter" idx="4"/>
          </p:nvPr>
        </p:nvSpPr>
        <p:spPr/>
        <p:txBody>
          <a:bodyPr/>
          <a:lstStyle/>
          <a:p>
            <a:fld id="{287F944C-6315-6042-840E-B3BFFC821D31}" type="slidenum">
              <a:rPr lang="en-US" smtClean="0"/>
              <a:pPr/>
              <a:t>11</a:t>
            </a:fld>
            <a:endParaRPr lang="en-US" dirty="0"/>
          </a:p>
        </p:txBody>
      </p:sp>
      <p:pic>
        <p:nvPicPr>
          <p:cNvPr id="9" name="Graphic 8" descr="No sign with solid fill">
            <a:extLst>
              <a:ext uri="{FF2B5EF4-FFF2-40B4-BE49-F238E27FC236}">
                <a16:creationId xmlns:a16="http://schemas.microsoft.com/office/drawing/2014/main" id="{296F2F0E-CF17-562D-A298-80E876EDB20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32247" y="1544222"/>
            <a:ext cx="751689" cy="751689"/>
          </a:xfrm>
          <a:prstGeom prst="rect">
            <a:avLst/>
          </a:prstGeom>
        </p:spPr>
      </p:pic>
      <p:pic>
        <p:nvPicPr>
          <p:cNvPr id="11" name="Graphic 10" descr="Download with solid fill">
            <a:extLst>
              <a:ext uri="{FF2B5EF4-FFF2-40B4-BE49-F238E27FC236}">
                <a16:creationId xmlns:a16="http://schemas.microsoft.com/office/drawing/2014/main" id="{7D23E503-902A-F98B-F656-7EAA7248326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6200000">
            <a:off x="7244326" y="2532729"/>
            <a:ext cx="914400" cy="914400"/>
          </a:xfrm>
          <a:prstGeom prst="rect">
            <a:avLst/>
          </a:prstGeom>
        </p:spPr>
      </p:pic>
      <p:pic>
        <p:nvPicPr>
          <p:cNvPr id="5" name="Graphic 4" descr="Download with solid fill">
            <a:extLst>
              <a:ext uri="{FF2B5EF4-FFF2-40B4-BE49-F238E27FC236}">
                <a16:creationId xmlns:a16="http://schemas.microsoft.com/office/drawing/2014/main" id="{3F6DBD56-A572-6048-E972-66C4C4D720E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6200000">
            <a:off x="7244326" y="3492514"/>
            <a:ext cx="914400" cy="914400"/>
          </a:xfrm>
          <a:prstGeom prst="rect">
            <a:avLst/>
          </a:prstGeom>
        </p:spPr>
      </p:pic>
      <p:pic>
        <p:nvPicPr>
          <p:cNvPr id="8" name="Graphic 7" descr="Download with solid fill">
            <a:extLst>
              <a:ext uri="{FF2B5EF4-FFF2-40B4-BE49-F238E27FC236}">
                <a16:creationId xmlns:a16="http://schemas.microsoft.com/office/drawing/2014/main" id="{E7DE4B9F-1BCF-9927-1760-BC32EB76F56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6200000">
            <a:off x="7250891" y="4482165"/>
            <a:ext cx="914400" cy="914400"/>
          </a:xfrm>
          <a:prstGeom prst="rect">
            <a:avLst/>
          </a:prstGeom>
        </p:spPr>
      </p:pic>
    </p:spTree>
    <p:extLst>
      <p:ext uri="{BB962C8B-B14F-4D97-AF65-F5344CB8AC3E}">
        <p14:creationId xmlns:p14="http://schemas.microsoft.com/office/powerpoint/2010/main" val="533072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0B164-06CC-4B91-A92D-EA0D36999A93}"/>
              </a:ext>
            </a:extLst>
          </p:cNvPr>
          <p:cNvSpPr>
            <a:spLocks noGrp="1"/>
          </p:cNvSpPr>
          <p:nvPr>
            <p:ph type="title"/>
          </p:nvPr>
        </p:nvSpPr>
        <p:spPr/>
        <p:txBody>
          <a:bodyPr/>
          <a:lstStyle/>
          <a:p>
            <a:r>
              <a:rPr lang="en-US" dirty="0"/>
              <a:t>3. </a:t>
            </a:r>
            <a:r>
              <a:rPr lang="en-US" sz="3200" i="0" u="none" strike="noStrike" baseline="0" dirty="0">
                <a:solidFill>
                  <a:srgbClr val="4D4D4D"/>
                </a:solidFill>
                <a:latin typeface="+mn-lt"/>
              </a:rPr>
              <a:t>Maximize All Resources for Greatest Impact</a:t>
            </a:r>
            <a:endParaRPr lang="en-US" dirty="0"/>
          </a:p>
        </p:txBody>
      </p:sp>
      <p:sp>
        <p:nvSpPr>
          <p:cNvPr id="4" name="Slide Number Placeholder 3">
            <a:extLst>
              <a:ext uri="{FF2B5EF4-FFF2-40B4-BE49-F238E27FC236}">
                <a16:creationId xmlns:a16="http://schemas.microsoft.com/office/drawing/2014/main" id="{D1ABD98D-FDC4-F161-5AE3-7F8D00958EC7}"/>
              </a:ext>
            </a:extLst>
          </p:cNvPr>
          <p:cNvSpPr>
            <a:spLocks noGrp="1"/>
          </p:cNvSpPr>
          <p:nvPr>
            <p:ph type="sldNum" sz="quarter" idx="4"/>
          </p:nvPr>
        </p:nvSpPr>
        <p:spPr/>
        <p:txBody>
          <a:bodyPr/>
          <a:lstStyle/>
          <a:p>
            <a:fld id="{287F944C-6315-6042-840E-B3BFFC821D31}" type="slidenum">
              <a:rPr lang="en-US" smtClean="0"/>
              <a:pPr/>
              <a:t>12</a:t>
            </a:fld>
            <a:endParaRPr lang="en-US" dirty="0"/>
          </a:p>
        </p:txBody>
      </p:sp>
      <p:sp>
        <p:nvSpPr>
          <p:cNvPr id="7" name="Content Placeholder 6">
            <a:extLst>
              <a:ext uri="{FF2B5EF4-FFF2-40B4-BE49-F238E27FC236}">
                <a16:creationId xmlns:a16="http://schemas.microsoft.com/office/drawing/2014/main" id="{1EA00E3B-1518-48D4-D3D5-72048C6FFEA4}"/>
              </a:ext>
            </a:extLst>
          </p:cNvPr>
          <p:cNvSpPr>
            <a:spLocks noGrp="1"/>
          </p:cNvSpPr>
          <p:nvPr>
            <p:ph idx="1"/>
          </p:nvPr>
        </p:nvSpPr>
        <p:spPr/>
        <p:txBody>
          <a:bodyPr/>
          <a:lstStyle/>
          <a:p>
            <a:pPr marL="342900" indent="-342900" algn="l">
              <a:buFont typeface="+mj-lt"/>
              <a:buAutoNum type="arabicPeriod" startAt="14"/>
            </a:pPr>
            <a:endParaRPr lang="en-US" sz="1800" b="0" i="0" u="none" strike="noStrike" baseline="0" dirty="0">
              <a:solidFill>
                <a:srgbClr val="4D4D4D"/>
              </a:solidFill>
              <a:latin typeface="+mn-lt"/>
            </a:endParaRPr>
          </a:p>
          <a:p>
            <a:pPr marL="342900" indent="-342900" algn="l">
              <a:buFont typeface="+mj-lt"/>
              <a:buAutoNum type="arabicPeriod" startAt="14"/>
            </a:pPr>
            <a:r>
              <a:rPr lang="en-US" sz="1800" b="0" i="0" u="none" strike="noStrike" baseline="0" dirty="0">
                <a:solidFill>
                  <a:srgbClr val="4D4D4D"/>
                </a:solidFill>
                <a:latin typeface="+mn-lt"/>
              </a:rPr>
              <a:t>Identify opportunities to access unused/underspent funds from </a:t>
            </a:r>
            <a:r>
              <a:rPr lang="en-US" sz="1800" b="1" i="0" u="none" strike="noStrike" baseline="0" dirty="0">
                <a:solidFill>
                  <a:srgbClr val="4D4D4D"/>
                </a:solidFill>
                <a:latin typeface="+mn-lt"/>
              </a:rPr>
              <a:t>all</a:t>
            </a:r>
            <a:r>
              <a:rPr lang="en-US" sz="1800" b="0" i="0" u="none" strike="noStrike" baseline="0" dirty="0">
                <a:solidFill>
                  <a:srgbClr val="4D4D4D"/>
                </a:solidFill>
                <a:latin typeface="+mn-lt"/>
              </a:rPr>
              <a:t> available resources </a:t>
            </a:r>
          </a:p>
          <a:p>
            <a:pPr marL="688975" lvl="1" indent="-342900"/>
            <a:r>
              <a:rPr lang="en-US" sz="1800" b="1" i="1" u="none" strike="noStrike" baseline="0" dirty="0">
                <a:solidFill>
                  <a:srgbClr val="4D4D4D"/>
                </a:solidFill>
                <a:latin typeface="+mn-lt"/>
              </a:rPr>
              <a:t>Maximize financial capital </a:t>
            </a:r>
            <a:r>
              <a:rPr lang="en-US" sz="1800" b="0" i="1" u="none" strike="noStrike" baseline="0" dirty="0">
                <a:solidFill>
                  <a:srgbClr val="4D4D4D"/>
                </a:solidFill>
                <a:latin typeface="+mn-lt"/>
              </a:rPr>
              <a:t>– Increase and leverage diverse funding to expand behavioral health services and system building.</a:t>
            </a:r>
          </a:p>
          <a:p>
            <a:pPr algn="l"/>
            <a:endParaRPr lang="en-US" sz="1800" b="0" i="0" u="none" strike="noStrike" baseline="0" dirty="0">
              <a:solidFill>
                <a:srgbClr val="000000"/>
              </a:solidFill>
              <a:latin typeface="Calibri" panose="020F0502020204030204" pitchFamily="34" charset="0"/>
            </a:endParaRPr>
          </a:p>
          <a:p>
            <a:endParaRPr lang="en-US" sz="1800" b="0" i="0" u="none" strike="noStrike" baseline="0" dirty="0">
              <a:latin typeface="Calibri" panose="020F0502020204030204" pitchFamily="34" charset="0"/>
            </a:endParaRPr>
          </a:p>
          <a:p>
            <a:pPr marL="0" indent="0">
              <a:buNone/>
            </a:pPr>
            <a:r>
              <a:rPr lang="en-US" sz="1800" b="0" i="0" u="none" strike="noStrike" baseline="0" dirty="0">
                <a:solidFill>
                  <a:srgbClr val="4D4D4D"/>
                </a:solidFill>
                <a:latin typeface="Calibri" panose="020F0502020204030204" pitchFamily="34" charset="0"/>
              </a:rPr>
              <a:t>	</a:t>
            </a:r>
          </a:p>
          <a:p>
            <a:pPr marL="0" indent="0">
              <a:buNone/>
            </a:pPr>
            <a:endParaRPr lang="en-US" sz="1800" b="0" i="0" u="none" strike="noStrike" baseline="0" dirty="0">
              <a:solidFill>
                <a:srgbClr val="4D4D4D"/>
              </a:solidFill>
              <a:latin typeface="Calibri" panose="020F0502020204030204" pitchFamily="34" charset="0"/>
            </a:endParaRPr>
          </a:p>
          <a:p>
            <a:pPr marL="0" indent="0">
              <a:buNone/>
            </a:pPr>
            <a:endParaRPr lang="en-US" sz="1800" b="0" i="0" u="none" strike="noStrike" baseline="0" dirty="0">
              <a:solidFill>
                <a:srgbClr val="4D4D4D"/>
              </a:solidFill>
              <a:latin typeface="+mn-lt"/>
            </a:endParaRPr>
          </a:p>
          <a:p>
            <a:pPr marL="0" indent="0">
              <a:buNone/>
            </a:pPr>
            <a:endParaRPr lang="en-US" dirty="0"/>
          </a:p>
        </p:txBody>
      </p:sp>
      <p:sp>
        <p:nvSpPr>
          <p:cNvPr id="9" name="Flowchart: Connector 8">
            <a:extLst>
              <a:ext uri="{FF2B5EF4-FFF2-40B4-BE49-F238E27FC236}">
                <a16:creationId xmlns:a16="http://schemas.microsoft.com/office/drawing/2014/main" id="{C307BAF4-A957-1D28-FE4C-AA4E0502D704}"/>
              </a:ext>
            </a:extLst>
          </p:cNvPr>
          <p:cNvSpPr>
            <a:spLocks noChangeAspect="1"/>
          </p:cNvSpPr>
          <p:nvPr/>
        </p:nvSpPr>
        <p:spPr>
          <a:xfrm>
            <a:off x="2134427" y="2923274"/>
            <a:ext cx="2973452" cy="2927223"/>
          </a:xfrm>
          <a:prstGeom prst="flowChartConnector">
            <a:avLst/>
          </a:prstGeom>
          <a:solidFill>
            <a:srgbClr val="A15EA5"/>
          </a:solidFill>
          <a:ln>
            <a:solidFill>
              <a:srgbClr val="A15EA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b="1" dirty="0">
                <a:effectLst/>
                <a:ea typeface="Calibri" panose="020F0502020204030204" pitchFamily="34" charset="0"/>
                <a:cs typeface="Times New Roman" panose="02020603050405020304" pitchFamily="18" charset="0"/>
              </a:rPr>
              <a:t>PARTNERING </a:t>
            </a:r>
            <a:endParaRPr lang="en-US" sz="14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400" b="1" dirty="0">
                <a:effectLst/>
                <a:ea typeface="Calibri" panose="020F0502020204030204" pitchFamily="34" charset="0"/>
                <a:cs typeface="Times New Roman" panose="02020603050405020304" pitchFamily="18" charset="0"/>
              </a:rPr>
              <a:t> </a:t>
            </a:r>
            <a:r>
              <a:rPr lang="en-US" sz="1400" dirty="0">
                <a:effectLst/>
                <a:ea typeface="Calibri" panose="020F0502020204030204" pitchFamily="34" charset="0"/>
                <a:cs typeface="Times New Roman" panose="02020603050405020304" pitchFamily="18" charset="0"/>
              </a:rPr>
              <a:t>By leveraging other funding sources and regional relationships, MHB supports multi-sector partnerships to build equitable, just systems of behavioral health and related services</a:t>
            </a:r>
          </a:p>
        </p:txBody>
      </p:sp>
      <p:pic>
        <p:nvPicPr>
          <p:cNvPr id="3" name="Graphic 2" descr="Download with solid fill">
            <a:extLst>
              <a:ext uri="{FF2B5EF4-FFF2-40B4-BE49-F238E27FC236}">
                <a16:creationId xmlns:a16="http://schemas.microsoft.com/office/drawing/2014/main" id="{80B6913A-8A62-2E90-F1B4-5E8BE9C4D45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7250892" y="3589451"/>
            <a:ext cx="914400" cy="914400"/>
          </a:xfrm>
          <a:prstGeom prst="rect">
            <a:avLst/>
          </a:prstGeom>
        </p:spPr>
      </p:pic>
    </p:spTree>
    <p:extLst>
      <p:ext uri="{BB962C8B-B14F-4D97-AF65-F5344CB8AC3E}">
        <p14:creationId xmlns:p14="http://schemas.microsoft.com/office/powerpoint/2010/main" val="833766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6F0CC-3611-4488-78B6-8DFA501BB201}"/>
              </a:ext>
            </a:extLst>
          </p:cNvPr>
          <p:cNvSpPr>
            <a:spLocks noGrp="1"/>
          </p:cNvSpPr>
          <p:nvPr>
            <p:ph type="title"/>
          </p:nvPr>
        </p:nvSpPr>
        <p:spPr/>
        <p:txBody>
          <a:bodyPr/>
          <a:lstStyle/>
          <a:p>
            <a:r>
              <a:rPr lang="en-US" dirty="0"/>
              <a:t>Our External Communication</a:t>
            </a:r>
          </a:p>
        </p:txBody>
      </p:sp>
      <p:pic>
        <p:nvPicPr>
          <p:cNvPr id="6" name="Content Placeholder 5">
            <a:extLst>
              <a:ext uri="{FF2B5EF4-FFF2-40B4-BE49-F238E27FC236}">
                <a16:creationId xmlns:a16="http://schemas.microsoft.com/office/drawing/2014/main" id="{7CBC5014-8282-AF83-E74A-6302B1A7D4EA}"/>
              </a:ext>
            </a:extLst>
          </p:cNvPr>
          <p:cNvPicPr>
            <a:picLocks noGrp="1" noChangeAspect="1"/>
          </p:cNvPicPr>
          <p:nvPr>
            <p:ph idx="1"/>
          </p:nvPr>
        </p:nvPicPr>
        <p:blipFill>
          <a:blip r:embed="rId3"/>
          <a:stretch>
            <a:fillRect/>
          </a:stretch>
        </p:blipFill>
        <p:spPr>
          <a:xfrm>
            <a:off x="31254" y="980613"/>
            <a:ext cx="8954484" cy="5081952"/>
          </a:xfrm>
        </p:spPr>
      </p:pic>
      <p:sp>
        <p:nvSpPr>
          <p:cNvPr id="4" name="Slide Number Placeholder 3">
            <a:extLst>
              <a:ext uri="{FF2B5EF4-FFF2-40B4-BE49-F238E27FC236}">
                <a16:creationId xmlns:a16="http://schemas.microsoft.com/office/drawing/2014/main" id="{F71646EB-591C-F98D-252F-D5ED148151A9}"/>
              </a:ext>
            </a:extLst>
          </p:cNvPr>
          <p:cNvSpPr>
            <a:spLocks noGrp="1"/>
          </p:cNvSpPr>
          <p:nvPr>
            <p:ph type="sldNum" sz="quarter" idx="4"/>
          </p:nvPr>
        </p:nvSpPr>
        <p:spPr/>
        <p:txBody>
          <a:bodyPr/>
          <a:lstStyle/>
          <a:p>
            <a:fld id="{287F944C-6315-6042-840E-B3BFFC821D31}" type="slidenum">
              <a:rPr lang="en-US" smtClean="0"/>
              <a:pPr/>
              <a:t>13</a:t>
            </a:fld>
            <a:endParaRPr lang="en-US" dirty="0"/>
          </a:p>
        </p:txBody>
      </p:sp>
      <p:sp>
        <p:nvSpPr>
          <p:cNvPr id="7" name="Rectangle 6">
            <a:extLst>
              <a:ext uri="{FF2B5EF4-FFF2-40B4-BE49-F238E27FC236}">
                <a16:creationId xmlns:a16="http://schemas.microsoft.com/office/drawing/2014/main" id="{D9F924DA-F921-4207-4BCE-9E454FD241A6}"/>
              </a:ext>
            </a:extLst>
          </p:cNvPr>
          <p:cNvSpPr/>
          <p:nvPr/>
        </p:nvSpPr>
        <p:spPr>
          <a:xfrm>
            <a:off x="1063869" y="5178669"/>
            <a:ext cx="7921869" cy="817685"/>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17973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AF806-BFE3-3C6B-5962-3412FBF18E6C}"/>
              </a:ext>
            </a:extLst>
          </p:cNvPr>
          <p:cNvSpPr>
            <a:spLocks noGrp="1"/>
          </p:cNvSpPr>
          <p:nvPr>
            <p:ph type="title"/>
          </p:nvPr>
        </p:nvSpPr>
        <p:spPr/>
        <p:txBody>
          <a:bodyPr/>
          <a:lstStyle/>
          <a:p>
            <a:r>
              <a:rPr lang="en-US" dirty="0"/>
              <a:t>Our External Communication</a:t>
            </a:r>
          </a:p>
        </p:txBody>
      </p:sp>
      <p:sp>
        <p:nvSpPr>
          <p:cNvPr id="3" name="Content Placeholder 2">
            <a:extLst>
              <a:ext uri="{FF2B5EF4-FFF2-40B4-BE49-F238E27FC236}">
                <a16:creationId xmlns:a16="http://schemas.microsoft.com/office/drawing/2014/main" id="{3BC3481F-60F4-5D69-C575-C8C8CE132416}"/>
              </a:ext>
            </a:extLst>
          </p:cNvPr>
          <p:cNvSpPr>
            <a:spLocks noGrp="1"/>
          </p:cNvSpPr>
          <p:nvPr>
            <p:ph idx="1"/>
          </p:nvPr>
        </p:nvSpPr>
        <p:spPr/>
        <p:txBody>
          <a:bodyPr/>
          <a:lstStyle/>
          <a:p>
            <a:endParaRPr lang="en-US" dirty="0"/>
          </a:p>
          <a:p>
            <a:pPr marL="457200" indent="-457200">
              <a:buFont typeface="+mj-lt"/>
              <a:buAutoNum type="arabicPeriod"/>
            </a:pPr>
            <a:endParaRPr lang="en-US" dirty="0"/>
          </a:p>
        </p:txBody>
      </p:sp>
      <p:sp>
        <p:nvSpPr>
          <p:cNvPr id="4" name="Slide Number Placeholder 3">
            <a:extLst>
              <a:ext uri="{FF2B5EF4-FFF2-40B4-BE49-F238E27FC236}">
                <a16:creationId xmlns:a16="http://schemas.microsoft.com/office/drawing/2014/main" id="{C93FA9FE-D178-6919-061A-C5C56B2BD7A9}"/>
              </a:ext>
            </a:extLst>
          </p:cNvPr>
          <p:cNvSpPr>
            <a:spLocks noGrp="1"/>
          </p:cNvSpPr>
          <p:nvPr>
            <p:ph type="sldNum" sz="quarter" idx="4"/>
          </p:nvPr>
        </p:nvSpPr>
        <p:spPr/>
        <p:txBody>
          <a:bodyPr/>
          <a:lstStyle/>
          <a:p>
            <a:fld id="{287F944C-6315-6042-840E-B3BFFC821D31}" type="slidenum">
              <a:rPr lang="en-US" smtClean="0"/>
              <a:pPr/>
              <a:t>14</a:t>
            </a:fld>
            <a:endParaRPr lang="en-US" dirty="0"/>
          </a:p>
        </p:txBody>
      </p:sp>
      <p:pic>
        <p:nvPicPr>
          <p:cNvPr id="6" name="Picture 5">
            <a:extLst>
              <a:ext uri="{FF2B5EF4-FFF2-40B4-BE49-F238E27FC236}">
                <a16:creationId xmlns:a16="http://schemas.microsoft.com/office/drawing/2014/main" id="{E38DEF4B-4C9A-C4AA-7741-9D59F0458986}"/>
              </a:ext>
            </a:extLst>
          </p:cNvPr>
          <p:cNvPicPr>
            <a:picLocks noChangeAspect="1"/>
          </p:cNvPicPr>
          <p:nvPr/>
        </p:nvPicPr>
        <p:blipFill>
          <a:blip r:embed="rId3"/>
          <a:stretch>
            <a:fillRect/>
          </a:stretch>
        </p:blipFill>
        <p:spPr>
          <a:xfrm>
            <a:off x="0" y="1134532"/>
            <a:ext cx="9144000" cy="4879406"/>
          </a:xfrm>
          <a:prstGeom prst="rect">
            <a:avLst/>
          </a:prstGeom>
        </p:spPr>
      </p:pic>
      <p:sp>
        <p:nvSpPr>
          <p:cNvPr id="7" name="Oval 6">
            <a:extLst>
              <a:ext uri="{FF2B5EF4-FFF2-40B4-BE49-F238E27FC236}">
                <a16:creationId xmlns:a16="http://schemas.microsoft.com/office/drawing/2014/main" id="{5EC67FC7-C484-1D4C-B326-5F338FC85B19}"/>
              </a:ext>
            </a:extLst>
          </p:cNvPr>
          <p:cNvSpPr/>
          <p:nvPr/>
        </p:nvSpPr>
        <p:spPr>
          <a:xfrm>
            <a:off x="4334608" y="5081954"/>
            <a:ext cx="3499338" cy="1274396"/>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559161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F9A87E-35F7-4AB8-95D5-08160BF6EE27}"/>
              </a:ext>
            </a:extLst>
          </p:cNvPr>
          <p:cNvSpPr>
            <a:spLocks noGrp="1"/>
          </p:cNvSpPr>
          <p:nvPr>
            <p:ph type="title"/>
          </p:nvPr>
        </p:nvSpPr>
        <p:spPr/>
        <p:txBody>
          <a:bodyPr/>
          <a:lstStyle/>
          <a:p>
            <a:pPr>
              <a:lnSpc>
                <a:spcPct val="108000"/>
              </a:lnSpc>
            </a:pPr>
            <a:r>
              <a:rPr lang="en-US" sz="2800" dirty="0"/>
              <a:t>Current Practice</a:t>
            </a:r>
          </a:p>
        </p:txBody>
      </p:sp>
      <p:sp>
        <p:nvSpPr>
          <p:cNvPr id="2" name="Slide Number Placeholder 1">
            <a:extLst>
              <a:ext uri="{FF2B5EF4-FFF2-40B4-BE49-F238E27FC236}">
                <a16:creationId xmlns:a16="http://schemas.microsoft.com/office/drawing/2014/main" id="{A05E99A7-398B-4D65-AD33-B63BADDF13E6}"/>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87F944C-6315-6042-840E-B3BFFC821D31}" type="slidenum">
              <a:rPr kumimoji="0" lang="en-US" sz="825" b="0" i="0" u="none" strike="noStrike" kern="1200" cap="none" spc="0" normalizeH="0" baseline="0" noProof="0" smtClean="0">
                <a:ln>
                  <a:noFill/>
                </a:ln>
                <a:solidFill>
                  <a:srgbClr val="777877"/>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825" b="0" i="0" u="none" strike="noStrike" kern="1200" cap="none" spc="0" normalizeH="0" baseline="0" noProof="0" dirty="0">
              <a:ln>
                <a:noFill/>
              </a:ln>
              <a:solidFill>
                <a:srgbClr val="777877"/>
              </a:solidFill>
              <a:effectLst/>
              <a:uLnTx/>
              <a:uFillTx/>
              <a:latin typeface="Arial"/>
              <a:ea typeface="+mn-ea"/>
              <a:cs typeface="Arial"/>
            </a:endParaRPr>
          </a:p>
        </p:txBody>
      </p:sp>
      <p:sp>
        <p:nvSpPr>
          <p:cNvPr id="7" name="Content Placeholder 6">
            <a:extLst>
              <a:ext uri="{FF2B5EF4-FFF2-40B4-BE49-F238E27FC236}">
                <a16:creationId xmlns:a16="http://schemas.microsoft.com/office/drawing/2014/main" id="{A7DD34B0-C857-F54A-7438-BC93C60B5427}"/>
              </a:ext>
            </a:extLst>
          </p:cNvPr>
          <p:cNvSpPr>
            <a:spLocks noGrp="1"/>
          </p:cNvSpPr>
          <p:nvPr>
            <p:ph idx="1"/>
          </p:nvPr>
        </p:nvSpPr>
        <p:spPr/>
        <p:txBody>
          <a:bodyPr/>
          <a:lstStyle/>
          <a:p>
            <a:pPr marL="0" indent="0">
              <a:buNone/>
            </a:pPr>
            <a:r>
              <a:rPr lang="en-US" dirty="0"/>
              <a:t>Currently, MHB leadership assesses opportunities to determine fit and alignment with MHB mission and strategy in consultation with our attorney before presenting options to our Trustee and Committees and Boards. We typically take the following into consideration –</a:t>
            </a:r>
          </a:p>
          <a:p>
            <a:pPr marL="602456" lvl="1" indent="-342900">
              <a:buFont typeface="+mj-lt"/>
              <a:buAutoNum type="arabicPeriod"/>
            </a:pPr>
            <a:endParaRPr lang="en-US" dirty="0"/>
          </a:p>
          <a:p>
            <a:pPr marL="342900" indent="-342900">
              <a:buFont typeface="+mj-lt"/>
              <a:buAutoNum type="arabicPeriod"/>
            </a:pPr>
            <a:r>
              <a:rPr lang="en-US" dirty="0"/>
              <a:t>Prioritize funding opportunities for which MHB is the best fit or only eligible entity to receive funding in order to minimize competition with nonprofit partners. (ex. Grants that require the applicant to be a unit of government)</a:t>
            </a:r>
          </a:p>
          <a:p>
            <a:pPr marL="342900" indent="-342900">
              <a:buFont typeface="+mj-lt"/>
              <a:buAutoNum type="arabicPeriod"/>
            </a:pPr>
            <a:r>
              <a:rPr lang="en-US" dirty="0"/>
              <a:t>Prioritize funding opportunities that advance the work of existing action plans and initiatives (ex. System of Care Strategic Financing Plan, St. Louis Area Violence Prevention Commission Action Plan, Aging &amp; Behavioral Health Council)</a:t>
            </a:r>
          </a:p>
          <a:p>
            <a:pPr marL="342900" indent="-342900">
              <a:buFont typeface="+mj-lt"/>
              <a:buAutoNum type="arabicPeriod"/>
            </a:pPr>
            <a:r>
              <a:rPr lang="en-US" dirty="0"/>
              <a:t>Prioritize funding opportunities that pay for programs and services that would be ineligible to receive CCSF or CMHF funds (ex. Regional programs that serve the City and County)</a:t>
            </a:r>
          </a:p>
        </p:txBody>
      </p:sp>
    </p:spTree>
    <p:extLst>
      <p:ext uri="{BB962C8B-B14F-4D97-AF65-F5344CB8AC3E}">
        <p14:creationId xmlns:p14="http://schemas.microsoft.com/office/powerpoint/2010/main" val="3345591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D9ECECF-05E2-19CF-E5C5-C62554ACFB0C}"/>
              </a:ext>
            </a:extLst>
          </p:cNvPr>
          <p:cNvSpPr>
            <a:spLocks noGrp="1"/>
          </p:cNvSpPr>
          <p:nvPr>
            <p:ph type="title"/>
          </p:nvPr>
        </p:nvSpPr>
        <p:spPr>
          <a:xfrm>
            <a:off x="267602" y="-97452"/>
            <a:ext cx="7886700" cy="770909"/>
          </a:xfrm>
        </p:spPr>
        <p:txBody>
          <a:bodyPr>
            <a:normAutofit/>
          </a:bodyPr>
          <a:lstStyle/>
          <a:p>
            <a:r>
              <a:rPr lang="en-US" sz="2400" dirty="0">
                <a:latin typeface="Georgia" panose="02040502050405020303" pitchFamily="18" charset="0"/>
              </a:rPr>
              <a:t>Fiscal Sponsorship Models</a:t>
            </a:r>
          </a:p>
        </p:txBody>
      </p:sp>
      <p:sp>
        <p:nvSpPr>
          <p:cNvPr id="4" name="Slide Number Placeholder 3">
            <a:extLst>
              <a:ext uri="{FF2B5EF4-FFF2-40B4-BE49-F238E27FC236}">
                <a16:creationId xmlns:a16="http://schemas.microsoft.com/office/drawing/2014/main" id="{C8790D5C-EB9E-70C2-3CB8-EF7AD1D1E49F}"/>
              </a:ext>
            </a:extLst>
          </p:cNvPr>
          <p:cNvSpPr>
            <a:spLocks noGrp="1"/>
          </p:cNvSpPr>
          <p:nvPr>
            <p:ph type="sldNum" sz="quarter" idx="12"/>
          </p:nvPr>
        </p:nvSpPr>
        <p:spPr/>
        <p:txBody>
          <a:bodyPr/>
          <a:lstStyle/>
          <a:p>
            <a:fld id="{287F944C-6315-6042-840E-B3BFFC821D31}" type="slidenum">
              <a:rPr lang="en-US" smtClean="0"/>
              <a:pPr/>
              <a:t>16</a:t>
            </a:fld>
            <a:endParaRPr lang="en-US" dirty="0"/>
          </a:p>
        </p:txBody>
      </p:sp>
      <p:graphicFrame>
        <p:nvGraphicFramePr>
          <p:cNvPr id="8" name="Table 7">
            <a:extLst>
              <a:ext uri="{FF2B5EF4-FFF2-40B4-BE49-F238E27FC236}">
                <a16:creationId xmlns:a16="http://schemas.microsoft.com/office/drawing/2014/main" id="{06EED082-8313-E512-02E0-D4E3732643DA}"/>
              </a:ext>
            </a:extLst>
          </p:cNvPr>
          <p:cNvGraphicFramePr>
            <a:graphicFrameLocks noGrp="1"/>
          </p:cNvGraphicFramePr>
          <p:nvPr>
            <p:extLst>
              <p:ext uri="{D42A27DB-BD31-4B8C-83A1-F6EECF244321}">
                <p14:modId xmlns:p14="http://schemas.microsoft.com/office/powerpoint/2010/main" val="2508671540"/>
              </p:ext>
            </p:extLst>
          </p:nvPr>
        </p:nvGraphicFramePr>
        <p:xfrm>
          <a:off x="186346" y="526453"/>
          <a:ext cx="8771307" cy="5934168"/>
        </p:xfrm>
        <a:graphic>
          <a:graphicData uri="http://schemas.openxmlformats.org/drawingml/2006/table">
            <a:tbl>
              <a:tblPr/>
              <a:tblGrid>
                <a:gridCol w="1309503">
                  <a:extLst>
                    <a:ext uri="{9D8B030D-6E8A-4147-A177-3AD203B41FA5}">
                      <a16:colId xmlns:a16="http://schemas.microsoft.com/office/drawing/2014/main" val="3922890214"/>
                    </a:ext>
                  </a:extLst>
                </a:gridCol>
                <a:gridCol w="601662">
                  <a:extLst>
                    <a:ext uri="{9D8B030D-6E8A-4147-A177-3AD203B41FA5}">
                      <a16:colId xmlns:a16="http://schemas.microsoft.com/office/drawing/2014/main" val="4122987245"/>
                    </a:ext>
                  </a:extLst>
                </a:gridCol>
                <a:gridCol w="873002">
                  <a:extLst>
                    <a:ext uri="{9D8B030D-6E8A-4147-A177-3AD203B41FA5}">
                      <a16:colId xmlns:a16="http://schemas.microsoft.com/office/drawing/2014/main" val="462462859"/>
                    </a:ext>
                  </a:extLst>
                </a:gridCol>
                <a:gridCol w="811373">
                  <a:extLst>
                    <a:ext uri="{9D8B030D-6E8A-4147-A177-3AD203B41FA5}">
                      <a16:colId xmlns:a16="http://schemas.microsoft.com/office/drawing/2014/main" val="2840224960"/>
                    </a:ext>
                  </a:extLst>
                </a:gridCol>
                <a:gridCol w="753035">
                  <a:extLst>
                    <a:ext uri="{9D8B030D-6E8A-4147-A177-3AD203B41FA5}">
                      <a16:colId xmlns:a16="http://schemas.microsoft.com/office/drawing/2014/main" val="2309259039"/>
                    </a:ext>
                  </a:extLst>
                </a:gridCol>
                <a:gridCol w="747084">
                  <a:extLst>
                    <a:ext uri="{9D8B030D-6E8A-4147-A177-3AD203B41FA5}">
                      <a16:colId xmlns:a16="http://schemas.microsoft.com/office/drawing/2014/main" val="600569224"/>
                    </a:ext>
                  </a:extLst>
                </a:gridCol>
                <a:gridCol w="735167">
                  <a:extLst>
                    <a:ext uri="{9D8B030D-6E8A-4147-A177-3AD203B41FA5}">
                      <a16:colId xmlns:a16="http://schemas.microsoft.com/office/drawing/2014/main" val="1763447159"/>
                    </a:ext>
                  </a:extLst>
                </a:gridCol>
                <a:gridCol w="1336046">
                  <a:extLst>
                    <a:ext uri="{9D8B030D-6E8A-4147-A177-3AD203B41FA5}">
                      <a16:colId xmlns:a16="http://schemas.microsoft.com/office/drawing/2014/main" val="268102448"/>
                    </a:ext>
                  </a:extLst>
                </a:gridCol>
                <a:gridCol w="1604435">
                  <a:extLst>
                    <a:ext uri="{9D8B030D-6E8A-4147-A177-3AD203B41FA5}">
                      <a16:colId xmlns:a16="http://schemas.microsoft.com/office/drawing/2014/main" val="1128083930"/>
                    </a:ext>
                  </a:extLst>
                </a:gridCol>
              </a:tblGrid>
              <a:tr h="738624">
                <a:tc>
                  <a:txBody>
                    <a:bodyPr/>
                    <a:lstStyle/>
                    <a:p>
                      <a:pPr algn="ctr" fontAlgn="ctr"/>
                      <a:r>
                        <a:rPr lang="en-US" sz="900" b="1" i="0" u="none" strike="noStrike" dirty="0">
                          <a:solidFill>
                            <a:srgbClr val="000000"/>
                          </a:solidFill>
                          <a:effectLst/>
                          <a:latin typeface="Arial" panose="020B0604020202020204" pitchFamily="34" charset="0"/>
                        </a:rPr>
                        <a:t>BASIC CHARACTERISTICS</a:t>
                      </a:r>
                    </a:p>
                  </a:txBody>
                  <a:tcPr marL="8854" marR="8854" marT="8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CDEED"/>
                    </a:solidFill>
                  </a:tcPr>
                </a:tc>
                <a:tc>
                  <a:txBody>
                    <a:bodyPr/>
                    <a:lstStyle/>
                    <a:p>
                      <a:pPr algn="ctr" fontAlgn="ctr"/>
                      <a:r>
                        <a:rPr lang="en-US" sz="900" b="1" i="0" u="none" strike="noStrike" dirty="0">
                          <a:solidFill>
                            <a:srgbClr val="000000"/>
                          </a:solidFill>
                          <a:effectLst/>
                          <a:latin typeface="Arial" panose="020B0604020202020204" pitchFamily="34" charset="0"/>
                        </a:rPr>
                        <a:t>IS PROJECT A LEGAL ENTITY?</a:t>
                      </a:r>
                    </a:p>
                  </a:txBody>
                  <a:tcPr marL="8854" marR="8854" marT="8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CDEED"/>
                    </a:solidFill>
                  </a:tcPr>
                </a:tc>
                <a:tc>
                  <a:txBody>
                    <a:bodyPr/>
                    <a:lstStyle/>
                    <a:p>
                      <a:pPr algn="ctr" fontAlgn="ctr"/>
                      <a:r>
                        <a:rPr lang="en-US" sz="900" b="1" i="0" u="none" strike="noStrike" dirty="0">
                          <a:solidFill>
                            <a:srgbClr val="000000"/>
                          </a:solidFill>
                          <a:effectLst/>
                          <a:latin typeface="Arial" panose="020B0604020202020204" pitchFamily="34" charset="0"/>
                        </a:rPr>
                        <a:t>BASIC RELATIONSHIP</a:t>
                      </a:r>
                    </a:p>
                  </a:txBody>
                  <a:tcPr marL="8854" marR="8854" marT="8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CDEED"/>
                    </a:solidFill>
                  </a:tcPr>
                </a:tc>
                <a:tc>
                  <a:txBody>
                    <a:bodyPr/>
                    <a:lstStyle/>
                    <a:p>
                      <a:pPr algn="ctr" fontAlgn="ctr"/>
                      <a:r>
                        <a:rPr lang="en-US" sz="900" b="1" i="0" u="none" strike="noStrike" dirty="0">
                          <a:solidFill>
                            <a:srgbClr val="000000"/>
                          </a:solidFill>
                          <a:effectLst/>
                          <a:latin typeface="Arial" panose="020B0604020202020204" pitchFamily="34" charset="0"/>
                        </a:rPr>
                        <a:t>CHARITABLE DONATIONS RECEIVED BY</a:t>
                      </a:r>
                    </a:p>
                  </a:txBody>
                  <a:tcPr marL="8854" marR="8854" marT="8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CDEED"/>
                    </a:solidFill>
                  </a:tcPr>
                </a:tc>
                <a:tc>
                  <a:txBody>
                    <a:bodyPr/>
                    <a:lstStyle/>
                    <a:p>
                      <a:pPr algn="ctr" fontAlgn="ctr"/>
                      <a:r>
                        <a:rPr lang="en-US" sz="900" b="1" i="0" u="none" strike="noStrike" dirty="0">
                          <a:solidFill>
                            <a:srgbClr val="000000"/>
                          </a:solidFill>
                          <a:effectLst/>
                          <a:latin typeface="Arial" panose="020B0604020202020204" pitchFamily="34" charset="0"/>
                        </a:rPr>
                        <a:t>SPONSOR'S LIABILITY TO 3RD PARTIES</a:t>
                      </a:r>
                    </a:p>
                  </a:txBody>
                  <a:tcPr marL="8854" marR="8854" marT="8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CDEED"/>
                    </a:solidFill>
                  </a:tcPr>
                </a:tc>
                <a:tc gridSpan="2">
                  <a:txBody>
                    <a:bodyPr/>
                    <a:lstStyle/>
                    <a:p>
                      <a:pPr algn="ctr" fontAlgn="ctr"/>
                      <a:r>
                        <a:rPr lang="en-US" sz="900" b="1" i="0" u="none" strike="noStrike" dirty="0">
                          <a:solidFill>
                            <a:srgbClr val="000000"/>
                          </a:solidFill>
                          <a:effectLst/>
                          <a:latin typeface="Arial" panose="020B0604020202020204" pitchFamily="34" charset="0"/>
                        </a:rPr>
                        <a:t>WHO FILES IRS RETURNS</a:t>
                      </a:r>
                    </a:p>
                    <a:p>
                      <a:pPr algn="ctr" fontAlgn="ctr"/>
                      <a:endParaRPr lang="en-US" sz="900" b="1" i="0" u="none" strike="noStrike" dirty="0">
                        <a:solidFill>
                          <a:srgbClr val="000000"/>
                        </a:solidFill>
                        <a:effectLst/>
                        <a:latin typeface="Arial" panose="020B0604020202020204" pitchFamily="34" charset="0"/>
                      </a:endParaRPr>
                    </a:p>
                    <a:p>
                      <a:pPr algn="ctr" fontAlgn="ctr"/>
                      <a:r>
                        <a:rPr lang="en-US" sz="900" b="1" i="0" u="none" strike="noStrike" dirty="0">
                          <a:solidFill>
                            <a:srgbClr val="000000"/>
                          </a:solidFill>
                          <a:effectLst/>
                          <a:latin typeface="Arial" panose="020B0604020202020204" pitchFamily="34" charset="0"/>
                        </a:rPr>
                        <a:t>SPONSOR     PROJECT    </a:t>
                      </a:r>
                    </a:p>
                  </a:txBody>
                  <a:tcPr marL="102379" marR="102379" marT="51190" marB="511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CDEED"/>
                    </a:solidFill>
                  </a:tcPr>
                </a:tc>
                <a:tc hMerge="1">
                  <a:txBody>
                    <a:bodyPr/>
                    <a:lstStyle/>
                    <a:p>
                      <a:endParaRPr lang="en-US"/>
                    </a:p>
                  </a:txBody>
                  <a:tcPr/>
                </a:tc>
                <a:tc>
                  <a:txBody>
                    <a:bodyPr/>
                    <a:lstStyle/>
                    <a:p>
                      <a:pPr algn="ctr" fontAlgn="ctr"/>
                      <a:r>
                        <a:rPr lang="en-US" sz="900" b="1" i="0" u="none" strike="noStrike" dirty="0">
                          <a:solidFill>
                            <a:srgbClr val="000000"/>
                          </a:solidFill>
                          <a:effectLst/>
                          <a:latin typeface="Arial" panose="020B0604020202020204" pitchFamily="34" charset="0"/>
                        </a:rPr>
                        <a:t>COMMENTS</a:t>
                      </a:r>
                    </a:p>
                  </a:txBody>
                  <a:tcPr marL="8854" marR="8854" marT="8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CDEED"/>
                    </a:solidFill>
                  </a:tcPr>
                </a:tc>
                <a:tc>
                  <a:txBody>
                    <a:bodyPr/>
                    <a:lstStyle/>
                    <a:p>
                      <a:pPr algn="ctr" fontAlgn="ctr"/>
                      <a:r>
                        <a:rPr lang="en-US" sz="900" b="1" i="0" u="none" strike="noStrike" dirty="0">
                          <a:solidFill>
                            <a:srgbClr val="000000"/>
                          </a:solidFill>
                          <a:effectLst/>
                          <a:latin typeface="Arial" panose="020B0604020202020204" pitchFamily="34" charset="0"/>
                        </a:rPr>
                        <a:t>MHB EXAMPLES</a:t>
                      </a:r>
                    </a:p>
                  </a:txBody>
                  <a:tcPr marL="8854" marR="8854" marT="8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CDEED"/>
                    </a:solidFill>
                  </a:tcPr>
                </a:tc>
                <a:extLst>
                  <a:ext uri="{0D108BD9-81ED-4DB2-BD59-A6C34878D82A}">
                    <a16:rowId xmlns:a16="http://schemas.microsoft.com/office/drawing/2014/main" val="4217346192"/>
                  </a:ext>
                </a:extLst>
              </a:tr>
              <a:tr h="1152931">
                <a:tc>
                  <a:txBody>
                    <a:bodyPr/>
                    <a:lstStyle/>
                    <a:p>
                      <a:pPr algn="ctr" fontAlgn="ctr"/>
                      <a:r>
                        <a:rPr lang="en-US" sz="900" b="1" i="0" u="none" strike="noStrike" dirty="0">
                          <a:solidFill>
                            <a:srgbClr val="000000"/>
                          </a:solidFill>
                          <a:effectLst/>
                          <a:latin typeface="Arial" panose="020B0604020202020204" pitchFamily="34" charset="0"/>
                        </a:rPr>
                        <a:t>A. </a:t>
                      </a:r>
                      <a:r>
                        <a:rPr lang="en-US" sz="900" b="1" i="0" u="sng" strike="noStrike" dirty="0">
                          <a:solidFill>
                            <a:srgbClr val="000000"/>
                          </a:solidFill>
                          <a:effectLst/>
                          <a:latin typeface="Arial" panose="020B0604020202020204" pitchFamily="34" charset="0"/>
                        </a:rPr>
                        <a:t>DIRECT PROJECT</a:t>
                      </a:r>
                      <a:br>
                        <a:rPr lang="en-US" sz="800" b="1" i="0" u="sng" strike="noStrike" dirty="0">
                          <a:solidFill>
                            <a:srgbClr val="000000"/>
                          </a:solidFill>
                          <a:effectLst/>
                          <a:latin typeface="Arial" panose="020B0604020202020204" pitchFamily="34" charset="0"/>
                        </a:rPr>
                      </a:br>
                      <a:br>
                        <a:rPr lang="en-US" sz="800" b="1" i="0" u="none" strike="noStrike" dirty="0">
                          <a:solidFill>
                            <a:srgbClr val="000000"/>
                          </a:solidFill>
                          <a:effectLst/>
                          <a:latin typeface="Arial" panose="020B0604020202020204" pitchFamily="34" charset="0"/>
                        </a:rPr>
                      </a:br>
                      <a:r>
                        <a:rPr lang="en-US" sz="800" b="0" i="0" u="none" strike="noStrike" dirty="0">
                          <a:solidFill>
                            <a:srgbClr val="000000"/>
                          </a:solidFill>
                          <a:effectLst/>
                          <a:latin typeface="Arial" panose="020B0604020202020204" pitchFamily="34" charset="0"/>
                        </a:rPr>
                        <a:t>Project belongs to sponsor and is implemented by its employees and volunteers</a:t>
                      </a:r>
                    </a:p>
                  </a:txBody>
                  <a:tcPr marL="8854" marR="8854" marT="8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Arial" panose="020B0604020202020204" pitchFamily="34" charset="0"/>
                        </a:rPr>
                        <a:t>No</a:t>
                      </a:r>
                    </a:p>
                  </a:txBody>
                  <a:tcPr marL="8854" marR="8854" marT="8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Arial" panose="020B0604020202020204" pitchFamily="34" charset="0"/>
                        </a:rPr>
                        <a:t>Employer-employee</a:t>
                      </a:r>
                    </a:p>
                  </a:txBody>
                  <a:tcPr marL="8854" marR="8854" marT="8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Arial" panose="020B0604020202020204" pitchFamily="34" charset="0"/>
                        </a:rPr>
                        <a:t>Sponsor</a:t>
                      </a:r>
                    </a:p>
                  </a:txBody>
                  <a:tcPr marL="8854" marR="8854" marT="8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Arial" panose="020B0604020202020204" pitchFamily="34" charset="0"/>
                        </a:rPr>
                        <a:t>Total liability for acts of employees</a:t>
                      </a:r>
                    </a:p>
                  </a:txBody>
                  <a:tcPr marL="8854" marR="8854" marT="8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Arial" panose="020B0604020202020204" pitchFamily="34" charset="0"/>
                        </a:rPr>
                        <a:t>990; payroll tax returns</a:t>
                      </a:r>
                    </a:p>
                  </a:txBody>
                  <a:tcPr marL="8854" marR="8854" marT="8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Arial" panose="020B0604020202020204" pitchFamily="34" charset="0"/>
                        </a:rPr>
                        <a:t>Individual employees file own 1040s</a:t>
                      </a:r>
                    </a:p>
                  </a:txBody>
                  <a:tcPr marL="8854" marR="8854" marT="8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Arial" panose="020B0604020202020204" pitchFamily="34" charset="0"/>
                        </a:rPr>
                        <a:t>Legally, project is no different than any other activity carries on by </a:t>
                      </a:r>
                    </a:p>
                    <a:p>
                      <a:pPr algn="ctr" fontAlgn="ctr"/>
                      <a:r>
                        <a:rPr lang="en-US" sz="800" b="0" i="0" u="none" strike="noStrike" dirty="0">
                          <a:solidFill>
                            <a:srgbClr val="000000"/>
                          </a:solidFill>
                          <a:effectLst/>
                          <a:latin typeface="Arial" panose="020B0604020202020204" pitchFamily="34" charset="0"/>
                        </a:rPr>
                        <a:t>sponsor directly</a:t>
                      </a:r>
                    </a:p>
                  </a:txBody>
                  <a:tcPr marL="8854" marR="8854" marT="8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solidFill>
                            <a:srgbClr val="A15EA5"/>
                          </a:solidFill>
                          <a:effectLst/>
                          <a:latin typeface="Arial" panose="020B0604020202020204" pitchFamily="34" charset="0"/>
                        </a:rPr>
                        <a:t>St. Louis Area Violence Prevention Commission</a:t>
                      </a:r>
                      <a:br>
                        <a:rPr lang="en-US" sz="900" b="1" i="0" u="none" strike="noStrike" dirty="0">
                          <a:solidFill>
                            <a:srgbClr val="A15EA5"/>
                          </a:solidFill>
                          <a:effectLst/>
                          <a:latin typeface="Arial" panose="020B0604020202020204" pitchFamily="34" charset="0"/>
                        </a:rPr>
                      </a:br>
                      <a:endParaRPr lang="en-US" sz="900" b="1" i="0" u="none" strike="noStrike" dirty="0">
                        <a:solidFill>
                          <a:srgbClr val="A15EA5"/>
                        </a:solidFill>
                        <a:effectLst/>
                        <a:latin typeface="Arial" panose="020B0604020202020204" pitchFamily="34" charset="0"/>
                      </a:endParaRPr>
                    </a:p>
                    <a:p>
                      <a:pPr algn="ctr" fontAlgn="ctr"/>
                      <a:r>
                        <a:rPr lang="en-US" sz="900" b="1" i="1" u="none" strike="noStrike" dirty="0">
                          <a:solidFill>
                            <a:srgbClr val="A15EA5"/>
                          </a:solidFill>
                          <a:effectLst/>
                          <a:latin typeface="Arial" panose="020B0604020202020204" pitchFamily="34" charset="0"/>
                        </a:rPr>
                        <a:t>(Multiple local foundation grants and pending SAMHSA Grant)</a:t>
                      </a:r>
                    </a:p>
                  </a:txBody>
                  <a:tcPr marL="8854" marR="8854" marT="8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9661849"/>
                  </a:ext>
                </a:extLst>
              </a:tr>
              <a:tr h="1442822">
                <a:tc>
                  <a:txBody>
                    <a:bodyPr/>
                    <a:lstStyle/>
                    <a:p>
                      <a:pPr algn="ctr" fontAlgn="ctr"/>
                      <a:r>
                        <a:rPr lang="en-US" sz="900" b="1" i="0" u="none" strike="noStrike" dirty="0">
                          <a:solidFill>
                            <a:srgbClr val="000000"/>
                          </a:solidFill>
                          <a:effectLst/>
                          <a:latin typeface="Arial" panose="020B0604020202020204" pitchFamily="34" charset="0"/>
                        </a:rPr>
                        <a:t>B. </a:t>
                      </a:r>
                      <a:r>
                        <a:rPr lang="en-US" sz="900" b="1" i="0" u="sng" strike="noStrike" dirty="0">
                          <a:solidFill>
                            <a:srgbClr val="000000"/>
                          </a:solidFill>
                          <a:effectLst/>
                          <a:latin typeface="Arial" panose="020B0604020202020204" pitchFamily="34" charset="0"/>
                        </a:rPr>
                        <a:t>INDEPENDENT CONTRACTOR PROJECT</a:t>
                      </a:r>
                      <a:br>
                        <a:rPr lang="en-US" sz="800" b="1" i="0" u="none" strike="noStrike" dirty="0">
                          <a:solidFill>
                            <a:srgbClr val="000000"/>
                          </a:solidFill>
                          <a:effectLst/>
                          <a:latin typeface="Arial" panose="020B0604020202020204" pitchFamily="34" charset="0"/>
                        </a:rPr>
                      </a:br>
                      <a:br>
                        <a:rPr lang="en-US" sz="800" b="1" i="0" u="none" strike="noStrike" dirty="0">
                          <a:solidFill>
                            <a:srgbClr val="000000"/>
                          </a:solidFill>
                          <a:effectLst/>
                          <a:latin typeface="Arial" panose="020B0604020202020204" pitchFamily="34" charset="0"/>
                        </a:rPr>
                      </a:br>
                      <a:r>
                        <a:rPr lang="en-US" sz="800" b="0" i="0" u="none" strike="noStrike" dirty="0">
                          <a:solidFill>
                            <a:srgbClr val="000000"/>
                          </a:solidFill>
                          <a:effectLst/>
                          <a:latin typeface="Arial" panose="020B0604020202020204" pitchFamily="34" charset="0"/>
                        </a:rPr>
                        <a:t>Project belongs to sponsor but is conducted by separate entity under contract</a:t>
                      </a:r>
                    </a:p>
                  </a:txBody>
                  <a:tcPr marL="8854" marR="8854" marT="8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Arial" panose="020B0604020202020204" pitchFamily="34" charset="0"/>
                        </a:rPr>
                        <a:t>Yes</a:t>
                      </a:r>
                    </a:p>
                  </a:txBody>
                  <a:tcPr marL="8854" marR="8854" marT="8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Arial" panose="020B0604020202020204" pitchFamily="34" charset="0"/>
                        </a:rPr>
                        <a:t>Client-contractor</a:t>
                      </a:r>
                    </a:p>
                  </a:txBody>
                  <a:tcPr marL="8854" marR="8854" marT="8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Arial" panose="020B0604020202020204" pitchFamily="34" charset="0"/>
                        </a:rPr>
                        <a:t>Sponsor</a:t>
                      </a:r>
                    </a:p>
                  </a:txBody>
                  <a:tcPr marL="8854" marR="8854" marT="8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Arial" panose="020B0604020202020204" pitchFamily="34" charset="0"/>
                        </a:rPr>
                        <a:t>Varies, may be partial or total</a:t>
                      </a:r>
                    </a:p>
                  </a:txBody>
                  <a:tcPr marL="8854" marR="8854" marT="8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Arial" panose="020B0604020202020204" pitchFamily="34" charset="0"/>
                        </a:rPr>
                        <a:t>990; possibly 1099; depending on legal form of contractor</a:t>
                      </a:r>
                    </a:p>
                  </a:txBody>
                  <a:tcPr marL="8854" marR="8854" marT="8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Arial" panose="020B0604020202020204" pitchFamily="34" charset="0"/>
                        </a:rPr>
                        <a:t>Depends on contractor's legal status</a:t>
                      </a:r>
                    </a:p>
                  </a:txBody>
                  <a:tcPr marL="8854" marR="8854" marT="8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Arial" panose="020B0604020202020204" pitchFamily="34" charset="0"/>
                        </a:rPr>
                        <a:t>Project can be done by</a:t>
                      </a:r>
                    </a:p>
                    <a:p>
                      <a:pPr algn="ctr" fontAlgn="ctr"/>
                      <a:r>
                        <a:rPr lang="en-US" sz="800" b="0" i="0" u="none" strike="noStrike" dirty="0">
                          <a:solidFill>
                            <a:srgbClr val="000000"/>
                          </a:solidFill>
                          <a:effectLst/>
                          <a:latin typeface="Arial" panose="020B0604020202020204" pitchFamily="34" charset="0"/>
                        </a:rPr>
                        <a:t> one independent </a:t>
                      </a:r>
                    </a:p>
                    <a:p>
                      <a:pPr algn="ctr" fontAlgn="ctr"/>
                      <a:r>
                        <a:rPr lang="en-US" sz="800" b="0" i="0" u="none" strike="noStrike" dirty="0">
                          <a:solidFill>
                            <a:srgbClr val="000000"/>
                          </a:solidFill>
                          <a:effectLst/>
                          <a:latin typeface="Arial" panose="020B0604020202020204" pitchFamily="34" charset="0"/>
                        </a:rPr>
                        <a:t>contractor as service to sponsor.  Less common </a:t>
                      </a:r>
                    </a:p>
                    <a:p>
                      <a:pPr algn="ctr" fontAlgn="ctr"/>
                      <a:r>
                        <a:rPr lang="en-US" sz="800" b="0" i="0" u="none" strike="noStrike" dirty="0">
                          <a:solidFill>
                            <a:srgbClr val="000000"/>
                          </a:solidFill>
                          <a:effectLst/>
                          <a:latin typeface="Arial" panose="020B0604020202020204" pitchFamily="34" charset="0"/>
                        </a:rPr>
                        <a:t>than Models A and C</a:t>
                      </a:r>
                    </a:p>
                  </a:txBody>
                  <a:tcPr marL="8854" marR="8854" marT="8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solidFill>
                            <a:srgbClr val="A15EA5"/>
                          </a:solidFill>
                          <a:effectLst/>
                          <a:latin typeface="Arial" panose="020B0604020202020204" pitchFamily="34" charset="0"/>
                        </a:rPr>
                        <a:t>System of Care St. Louis Region SAMHSA Grant </a:t>
                      </a:r>
                      <a:br>
                        <a:rPr lang="en-US" sz="900" b="1" i="0" u="none" strike="noStrike" dirty="0">
                          <a:solidFill>
                            <a:srgbClr val="A15EA5"/>
                          </a:solidFill>
                          <a:effectLst/>
                          <a:latin typeface="Arial" panose="020B0604020202020204" pitchFamily="34" charset="0"/>
                        </a:rPr>
                      </a:br>
                      <a:br>
                        <a:rPr lang="en-US" sz="900" b="1" i="1" u="none" strike="noStrike" dirty="0">
                          <a:solidFill>
                            <a:srgbClr val="000000"/>
                          </a:solidFill>
                          <a:effectLst/>
                          <a:latin typeface="Arial" panose="020B0604020202020204" pitchFamily="34" charset="0"/>
                        </a:rPr>
                      </a:br>
                      <a:r>
                        <a:rPr lang="en-US" sz="900" b="1" i="1" u="none" strike="noStrike" dirty="0">
                          <a:solidFill>
                            <a:srgbClr val="365695"/>
                          </a:solidFill>
                          <a:effectLst/>
                          <a:latin typeface="Arial" panose="020B0604020202020204" pitchFamily="34" charset="0"/>
                        </a:rPr>
                        <a:t>St. Louis Continuum of Care HUD Planning Grant (past)</a:t>
                      </a:r>
                      <a:br>
                        <a:rPr lang="en-US" sz="900" b="1" i="1" u="none" strike="noStrike" dirty="0">
                          <a:solidFill>
                            <a:srgbClr val="000000"/>
                          </a:solidFill>
                          <a:effectLst/>
                          <a:latin typeface="Arial" panose="020B0604020202020204" pitchFamily="34" charset="0"/>
                        </a:rPr>
                      </a:br>
                      <a:br>
                        <a:rPr lang="en-US" sz="900" b="1" i="1" u="none" strike="noStrike" dirty="0">
                          <a:solidFill>
                            <a:srgbClr val="000000"/>
                          </a:solidFill>
                          <a:effectLst/>
                          <a:latin typeface="Arial" panose="020B0604020202020204" pitchFamily="34" charset="0"/>
                        </a:rPr>
                      </a:br>
                      <a:r>
                        <a:rPr lang="en-US" sz="900" b="1" i="1" u="none" strike="noStrike" dirty="0">
                          <a:solidFill>
                            <a:srgbClr val="365695"/>
                          </a:solidFill>
                          <a:effectLst/>
                          <a:latin typeface="Arial" panose="020B0604020202020204" pitchFamily="34" charset="0"/>
                        </a:rPr>
                        <a:t>St. Louis Partnership</a:t>
                      </a:r>
                    </a:p>
                    <a:p>
                      <a:pPr algn="ctr" fontAlgn="ctr"/>
                      <a:r>
                        <a:rPr lang="en-US" sz="900" b="1" i="1" u="none" strike="noStrike" dirty="0">
                          <a:solidFill>
                            <a:srgbClr val="365695"/>
                          </a:solidFill>
                          <a:effectLst/>
                          <a:latin typeface="Arial" panose="020B0604020202020204" pitchFamily="34" charset="0"/>
                        </a:rPr>
                        <a:t>Office of Refugee Resettlement grant (past)</a:t>
                      </a:r>
                    </a:p>
                    <a:p>
                      <a:pPr algn="ctr" fontAlgn="ctr"/>
                      <a:endParaRPr lang="en-US" sz="900" b="1" i="1" u="none" strike="noStrike" dirty="0">
                        <a:solidFill>
                          <a:srgbClr val="365695"/>
                        </a:solidFill>
                        <a:effectLst/>
                        <a:latin typeface="Arial" panose="020B0604020202020204" pitchFamily="34" charset="0"/>
                      </a:endParaRPr>
                    </a:p>
                    <a:p>
                      <a:pPr algn="ctr" fontAlgn="ctr"/>
                      <a:r>
                        <a:rPr lang="en-US" sz="900" b="1" i="1" u="none" strike="noStrike" dirty="0">
                          <a:solidFill>
                            <a:srgbClr val="365695"/>
                          </a:solidFill>
                          <a:effectLst/>
                          <a:latin typeface="Arial" panose="020B0604020202020204" pitchFamily="34" charset="0"/>
                        </a:rPr>
                        <a:t>Mental Health and Housing Transformation SAMHSA Grant (past)</a:t>
                      </a:r>
                      <a:endParaRPr lang="en-US" sz="900" b="1" i="0" u="none" strike="noStrike" dirty="0">
                        <a:solidFill>
                          <a:srgbClr val="000000"/>
                        </a:solidFill>
                        <a:effectLst/>
                        <a:latin typeface="Arial" panose="020B0604020202020204" pitchFamily="34" charset="0"/>
                      </a:endParaRPr>
                    </a:p>
                  </a:txBody>
                  <a:tcPr marL="8854" marR="8854" marT="8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9835942"/>
                  </a:ext>
                </a:extLst>
              </a:tr>
              <a:tr h="1163578">
                <a:tc>
                  <a:txBody>
                    <a:bodyPr/>
                    <a:lstStyle/>
                    <a:p>
                      <a:pPr algn="ctr" fontAlgn="ctr"/>
                      <a:r>
                        <a:rPr lang="en-US" sz="900" b="1" i="0" u="none" strike="noStrike" dirty="0">
                          <a:solidFill>
                            <a:srgbClr val="000000"/>
                          </a:solidFill>
                          <a:effectLst/>
                          <a:latin typeface="Arial" panose="020B0604020202020204" pitchFamily="34" charset="0"/>
                        </a:rPr>
                        <a:t>C. </a:t>
                      </a:r>
                      <a:r>
                        <a:rPr lang="en-US" sz="900" b="1" i="0" u="sng" strike="noStrike" dirty="0">
                          <a:solidFill>
                            <a:srgbClr val="000000"/>
                          </a:solidFill>
                          <a:effectLst/>
                          <a:latin typeface="Arial" panose="020B0604020202020204" pitchFamily="34" charset="0"/>
                        </a:rPr>
                        <a:t>PREAPPROVED GRANT </a:t>
                      </a:r>
                    </a:p>
                    <a:p>
                      <a:pPr algn="ctr" fontAlgn="ctr"/>
                      <a:r>
                        <a:rPr lang="en-US" sz="900" b="1" i="0" u="sng" strike="noStrike" dirty="0">
                          <a:solidFill>
                            <a:srgbClr val="000000"/>
                          </a:solidFill>
                          <a:effectLst/>
                          <a:latin typeface="Arial" panose="020B0604020202020204" pitchFamily="34" charset="0"/>
                        </a:rPr>
                        <a:t>RELATIONSHIP</a:t>
                      </a:r>
                      <a:br>
                        <a:rPr lang="en-US" sz="800" b="1" i="0" u="none" strike="noStrike" dirty="0">
                          <a:solidFill>
                            <a:srgbClr val="000000"/>
                          </a:solidFill>
                          <a:effectLst/>
                          <a:latin typeface="Arial" panose="020B0604020202020204" pitchFamily="34" charset="0"/>
                        </a:rPr>
                      </a:br>
                      <a:br>
                        <a:rPr lang="en-US" sz="800" b="1" i="0" u="none" strike="noStrike" dirty="0">
                          <a:solidFill>
                            <a:srgbClr val="000000"/>
                          </a:solidFill>
                          <a:effectLst/>
                          <a:latin typeface="Arial" panose="020B0604020202020204" pitchFamily="34" charset="0"/>
                        </a:rPr>
                      </a:br>
                      <a:r>
                        <a:rPr lang="en-US" sz="800" b="0" i="0" u="none" strike="noStrike" dirty="0">
                          <a:solidFill>
                            <a:srgbClr val="000000"/>
                          </a:solidFill>
                          <a:effectLst/>
                          <a:latin typeface="Arial" panose="020B0604020202020204" pitchFamily="34" charset="0"/>
                        </a:rPr>
                        <a:t>Project applies to </a:t>
                      </a:r>
                    </a:p>
                    <a:p>
                      <a:pPr algn="ctr" fontAlgn="ctr"/>
                      <a:r>
                        <a:rPr lang="en-US" sz="800" b="0" i="0" u="none" strike="noStrike" dirty="0">
                          <a:solidFill>
                            <a:srgbClr val="000000"/>
                          </a:solidFill>
                          <a:effectLst/>
                          <a:latin typeface="Arial" panose="020B0604020202020204" pitchFamily="34" charset="0"/>
                        </a:rPr>
                        <a:t>sponsor for one or a series of grants, sponsor funds project from money </a:t>
                      </a:r>
                    </a:p>
                    <a:p>
                      <a:pPr algn="ctr" fontAlgn="ctr"/>
                      <a:r>
                        <a:rPr lang="en-US" sz="800" b="0" i="0" u="none" strike="noStrike" dirty="0">
                          <a:solidFill>
                            <a:srgbClr val="000000"/>
                          </a:solidFill>
                          <a:effectLst/>
                          <a:latin typeface="Arial" panose="020B0604020202020204" pitchFamily="34" charset="0"/>
                        </a:rPr>
                        <a:t>received from donors</a:t>
                      </a:r>
                    </a:p>
                  </a:txBody>
                  <a:tcPr marL="8854" marR="8854" marT="8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Arial" panose="020B0604020202020204" pitchFamily="34" charset="0"/>
                        </a:rPr>
                        <a:t>Yes</a:t>
                      </a:r>
                    </a:p>
                  </a:txBody>
                  <a:tcPr marL="8854" marR="8854" marT="8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Arial" panose="020B0604020202020204" pitchFamily="34" charset="0"/>
                        </a:rPr>
                        <a:t>Grantor-grantee</a:t>
                      </a:r>
                    </a:p>
                  </a:txBody>
                  <a:tcPr marL="8854" marR="8854" marT="8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Arial" panose="020B0604020202020204" pitchFamily="34" charset="0"/>
                        </a:rPr>
                        <a:t>Sponsor</a:t>
                      </a:r>
                    </a:p>
                  </a:txBody>
                  <a:tcPr marL="8854" marR="8854" marT="8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Arial" panose="020B0604020202020204" pitchFamily="34" charset="0"/>
                        </a:rPr>
                        <a:t>Liable for selection of project grantee, plus terms set by funders</a:t>
                      </a:r>
                    </a:p>
                  </a:txBody>
                  <a:tcPr marL="8854" marR="8854" marT="8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Arial" panose="020B0604020202020204" pitchFamily="34" charset="0"/>
                        </a:rPr>
                        <a:t>990: possibly 1099, depending on project legal form and grant circumstances</a:t>
                      </a:r>
                    </a:p>
                  </a:txBody>
                  <a:tcPr marL="8854" marR="8854" marT="8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Arial" panose="020B0604020202020204" pitchFamily="34" charset="0"/>
                        </a:rPr>
                        <a:t>Depends on grantee's legal status</a:t>
                      </a:r>
                    </a:p>
                  </a:txBody>
                  <a:tcPr marL="8854" marR="8854" marT="8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Arial" panose="020B0604020202020204" pitchFamily="34" charset="0"/>
                        </a:rPr>
                        <a:t>Used by non-501(c)(3) project entity to raise tax-deductible funds from donors, private foundations or government grants</a:t>
                      </a:r>
                    </a:p>
                  </a:txBody>
                  <a:tcPr marL="8854" marR="8854" marT="8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solidFill>
                            <a:srgbClr val="008847"/>
                          </a:solidFill>
                          <a:effectLst/>
                          <a:latin typeface="Arial" panose="020B0604020202020204" pitchFamily="34" charset="0"/>
                        </a:rPr>
                        <a:t>City of St. Louis Office of Violence Prevention</a:t>
                      </a:r>
                      <a:br>
                        <a:rPr lang="en-US" sz="900" b="1" i="0" u="none" strike="noStrike" dirty="0">
                          <a:solidFill>
                            <a:srgbClr val="008847"/>
                          </a:solidFill>
                          <a:effectLst/>
                          <a:latin typeface="Arial" panose="020B0604020202020204" pitchFamily="34" charset="0"/>
                        </a:rPr>
                      </a:br>
                      <a:endParaRPr lang="en-US" sz="900" b="1" i="0" u="none" strike="noStrike" dirty="0">
                        <a:solidFill>
                          <a:srgbClr val="008847"/>
                        </a:solidFill>
                        <a:effectLst/>
                        <a:latin typeface="Arial" panose="020B0604020202020204" pitchFamily="34" charset="0"/>
                      </a:endParaRPr>
                    </a:p>
                    <a:p>
                      <a:pPr algn="ctr" fontAlgn="ctr"/>
                      <a:r>
                        <a:rPr lang="en-US" sz="900" b="1" i="1" u="none" strike="noStrike" dirty="0">
                          <a:solidFill>
                            <a:srgbClr val="008847"/>
                          </a:solidFill>
                          <a:effectLst/>
                          <a:latin typeface="Arial" panose="020B0604020202020204" pitchFamily="34" charset="0"/>
                        </a:rPr>
                        <a:t>National League of Cities Municipalities Reimagining Community Safety Grant</a:t>
                      </a:r>
                      <a:endParaRPr lang="en-US" sz="900" b="1" i="0" u="none" strike="noStrike" dirty="0">
                        <a:solidFill>
                          <a:srgbClr val="008847"/>
                        </a:solidFill>
                        <a:effectLst/>
                        <a:latin typeface="Arial" panose="020B0604020202020204" pitchFamily="34" charset="0"/>
                      </a:endParaRPr>
                    </a:p>
                  </a:txBody>
                  <a:tcPr marL="8854" marR="8854" marT="8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2003716"/>
                  </a:ext>
                </a:extLst>
              </a:tr>
              <a:tr h="1087101">
                <a:tc>
                  <a:txBody>
                    <a:bodyPr/>
                    <a:lstStyle/>
                    <a:p>
                      <a:pPr algn="ctr" fontAlgn="ctr"/>
                      <a:r>
                        <a:rPr lang="en-US" sz="900" b="1" i="0" u="none" strike="noStrike" dirty="0">
                          <a:solidFill>
                            <a:srgbClr val="000000"/>
                          </a:solidFill>
                          <a:effectLst/>
                          <a:latin typeface="Arial" panose="020B0604020202020204" pitchFamily="34" charset="0"/>
                        </a:rPr>
                        <a:t>F. </a:t>
                      </a:r>
                      <a:r>
                        <a:rPr lang="en-US" sz="900" b="1" i="0" u="sng" strike="noStrike" dirty="0">
                          <a:solidFill>
                            <a:srgbClr val="000000"/>
                          </a:solidFill>
                          <a:effectLst/>
                          <a:latin typeface="Arial" panose="020B0604020202020204" pitchFamily="34" charset="0"/>
                        </a:rPr>
                        <a:t>TECHNICAL ASSISTANCE</a:t>
                      </a:r>
                      <a:br>
                        <a:rPr lang="en-US" sz="800" b="1" i="0" u="none" strike="noStrike" dirty="0">
                          <a:solidFill>
                            <a:srgbClr val="000000"/>
                          </a:solidFill>
                          <a:effectLst/>
                          <a:latin typeface="Arial" panose="020B0604020202020204" pitchFamily="34" charset="0"/>
                        </a:rPr>
                      </a:br>
                      <a:br>
                        <a:rPr lang="en-US" sz="800" b="0" i="0" u="none" strike="noStrike" dirty="0">
                          <a:solidFill>
                            <a:srgbClr val="000000"/>
                          </a:solidFill>
                          <a:effectLst/>
                          <a:latin typeface="Arial" panose="020B0604020202020204" pitchFamily="34" charset="0"/>
                        </a:rPr>
                      </a:br>
                      <a:r>
                        <a:rPr lang="en-US" sz="800" b="0" i="0" u="none" strike="noStrike" dirty="0">
                          <a:solidFill>
                            <a:srgbClr val="000000"/>
                          </a:solidFill>
                          <a:effectLst/>
                          <a:latin typeface="Arial" panose="020B0604020202020204" pitchFamily="34" charset="0"/>
                        </a:rPr>
                        <a:t>Project has own 501(c)(3) status, sponsor helps with bookkeeping, tax return, payroll, management, etc.</a:t>
                      </a:r>
                    </a:p>
                  </a:txBody>
                  <a:tcPr marL="8854" marR="8854" marT="8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Arial" panose="020B0604020202020204" pitchFamily="34" charset="0"/>
                        </a:rPr>
                        <a:t>Yes</a:t>
                      </a:r>
                    </a:p>
                  </a:txBody>
                  <a:tcPr marL="8854" marR="8854" marT="8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Arial" panose="020B0604020202020204" pitchFamily="34" charset="0"/>
                        </a:rPr>
                        <a:t>Service provider-client</a:t>
                      </a:r>
                    </a:p>
                  </a:txBody>
                  <a:tcPr marL="8854" marR="8854" marT="8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Arial" panose="020B0604020202020204" pitchFamily="34" charset="0"/>
                        </a:rPr>
                        <a:t>Project</a:t>
                      </a:r>
                    </a:p>
                  </a:txBody>
                  <a:tcPr marL="8854" marR="8854" marT="8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Arial" panose="020B0604020202020204" pitchFamily="34" charset="0"/>
                        </a:rPr>
                        <a:t>Only as provided in contract</a:t>
                      </a:r>
                    </a:p>
                  </a:txBody>
                  <a:tcPr marL="8854" marR="8854" marT="8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Arial" panose="020B0604020202020204" pitchFamily="34" charset="0"/>
                        </a:rPr>
                        <a:t>990, reports fees charged</a:t>
                      </a:r>
                    </a:p>
                  </a:txBody>
                  <a:tcPr marL="8854" marR="8854" marT="8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Arial" panose="020B0604020202020204" pitchFamily="34" charset="0"/>
                        </a:rPr>
                        <a:t>990, reports fees paid</a:t>
                      </a:r>
                    </a:p>
                  </a:txBody>
                  <a:tcPr marL="8854" marR="8854" marT="8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Arial" panose="020B0604020202020204" pitchFamily="34" charset="0"/>
                        </a:rPr>
                        <a:t>Sponsor provides financial management to project, </a:t>
                      </a:r>
                    </a:p>
                    <a:p>
                      <a:pPr algn="ctr" fontAlgn="ctr"/>
                      <a:r>
                        <a:rPr lang="en-US" sz="800" b="0" i="0" u="none" strike="noStrike" dirty="0">
                          <a:solidFill>
                            <a:srgbClr val="000000"/>
                          </a:solidFill>
                          <a:effectLst/>
                          <a:latin typeface="Arial" panose="020B0604020202020204" pitchFamily="34" charset="0"/>
                        </a:rPr>
                        <a:t>but all funds are raised and spent in name of project</a:t>
                      </a:r>
                    </a:p>
                  </a:txBody>
                  <a:tcPr marL="8854" marR="8854" marT="8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solidFill>
                            <a:srgbClr val="A15EA5"/>
                          </a:solidFill>
                          <a:effectLst/>
                          <a:latin typeface="Arial" panose="020B0604020202020204" pitchFamily="34" charset="0"/>
                        </a:rPr>
                        <a:t>St. Louis </a:t>
                      </a:r>
                      <a:r>
                        <a:rPr lang="en-US" sz="900" b="1" i="0" u="none" strike="noStrike">
                          <a:solidFill>
                            <a:srgbClr val="A15EA5"/>
                          </a:solidFill>
                          <a:effectLst/>
                          <a:latin typeface="Arial" panose="020B0604020202020204" pitchFamily="34" charset="0"/>
                        </a:rPr>
                        <a:t>City </a:t>
                      </a:r>
                    </a:p>
                    <a:p>
                      <a:pPr algn="ctr" fontAlgn="ctr"/>
                      <a:r>
                        <a:rPr lang="en-US" sz="900" b="1" i="0" u="none" strike="noStrike">
                          <a:solidFill>
                            <a:srgbClr val="A15EA5"/>
                          </a:solidFill>
                          <a:effectLst/>
                          <a:latin typeface="Arial" panose="020B0604020202020204" pitchFamily="34" charset="0"/>
                        </a:rPr>
                        <a:t>Senior </a:t>
                      </a:r>
                      <a:r>
                        <a:rPr lang="en-US" sz="900" b="1" i="0" u="none" strike="noStrike" dirty="0">
                          <a:solidFill>
                            <a:srgbClr val="A15EA5"/>
                          </a:solidFill>
                          <a:effectLst/>
                          <a:latin typeface="Arial" panose="020B0604020202020204" pitchFamily="34" charset="0"/>
                        </a:rPr>
                        <a:t>Fund</a:t>
                      </a:r>
                    </a:p>
                  </a:txBody>
                  <a:tcPr marL="8854" marR="8854" marT="88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9063248"/>
                  </a:ext>
                </a:extLst>
              </a:tr>
            </a:tbl>
          </a:graphicData>
        </a:graphic>
      </p:graphicFrame>
    </p:spTree>
    <p:extLst>
      <p:ext uri="{BB962C8B-B14F-4D97-AF65-F5344CB8AC3E}">
        <p14:creationId xmlns:p14="http://schemas.microsoft.com/office/powerpoint/2010/main" val="4055342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A119F-4EA2-E6BA-0F80-9E0002D14B41}"/>
              </a:ext>
            </a:extLst>
          </p:cNvPr>
          <p:cNvSpPr>
            <a:spLocks noGrp="1"/>
          </p:cNvSpPr>
          <p:nvPr>
            <p:ph type="title"/>
          </p:nvPr>
        </p:nvSpPr>
        <p:spPr/>
        <p:txBody>
          <a:bodyPr/>
          <a:lstStyle/>
          <a:p>
            <a:r>
              <a:rPr lang="en-US" dirty="0"/>
              <a:t>Strategic Planning Process Timeline</a:t>
            </a:r>
          </a:p>
        </p:txBody>
      </p:sp>
      <p:sp>
        <p:nvSpPr>
          <p:cNvPr id="3" name="Content Placeholder 2">
            <a:extLst>
              <a:ext uri="{FF2B5EF4-FFF2-40B4-BE49-F238E27FC236}">
                <a16:creationId xmlns:a16="http://schemas.microsoft.com/office/drawing/2014/main" id="{60FA74EB-9A28-D567-7B8D-2F6660A7F395}"/>
              </a:ext>
            </a:extLst>
          </p:cNvPr>
          <p:cNvSpPr>
            <a:spLocks noGrp="1"/>
          </p:cNvSpPr>
          <p:nvPr>
            <p:ph idx="1"/>
          </p:nvPr>
        </p:nvSpPr>
        <p:spPr/>
        <p:txBody>
          <a:bodyPr/>
          <a:lstStyle/>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CC2A2888-3D13-3CD8-7061-904CCFC52655}"/>
              </a:ext>
            </a:extLst>
          </p:cNvPr>
          <p:cNvSpPr>
            <a:spLocks noGrp="1"/>
          </p:cNvSpPr>
          <p:nvPr>
            <p:ph type="sldNum" sz="quarter" idx="4"/>
          </p:nvPr>
        </p:nvSpPr>
        <p:spPr/>
        <p:txBody>
          <a:bodyPr/>
          <a:lstStyle/>
          <a:p>
            <a:fld id="{287F944C-6315-6042-840E-B3BFFC821D31}" type="slidenum">
              <a:rPr lang="en-US" smtClean="0"/>
              <a:pPr/>
              <a:t>2</a:t>
            </a:fld>
            <a:endParaRPr lang="en-US" dirty="0"/>
          </a:p>
        </p:txBody>
      </p:sp>
      <p:graphicFrame>
        <p:nvGraphicFramePr>
          <p:cNvPr id="5" name="Diagram 4">
            <a:extLst>
              <a:ext uri="{FF2B5EF4-FFF2-40B4-BE49-F238E27FC236}">
                <a16:creationId xmlns:a16="http://schemas.microsoft.com/office/drawing/2014/main" id="{79E18D77-8DC2-E819-4E6D-027C12F70F63}"/>
              </a:ext>
            </a:extLst>
          </p:cNvPr>
          <p:cNvGraphicFramePr/>
          <p:nvPr>
            <p:extLst>
              <p:ext uri="{D42A27DB-BD31-4B8C-83A1-F6EECF244321}">
                <p14:modId xmlns:p14="http://schemas.microsoft.com/office/powerpoint/2010/main" val="1281069529"/>
              </p:ext>
            </p:extLst>
          </p:nvPr>
        </p:nvGraphicFramePr>
        <p:xfrm>
          <a:off x="650631" y="1396999"/>
          <a:ext cx="7974623" cy="42564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15583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629AB-C283-92D7-D72F-0FC587F3B5F9}"/>
              </a:ext>
            </a:extLst>
          </p:cNvPr>
          <p:cNvSpPr>
            <a:spLocks noGrp="1"/>
          </p:cNvSpPr>
          <p:nvPr>
            <p:ph type="title"/>
          </p:nvPr>
        </p:nvSpPr>
        <p:spPr/>
        <p:txBody>
          <a:bodyPr/>
          <a:lstStyle/>
          <a:p>
            <a:r>
              <a:rPr lang="en-US" dirty="0"/>
              <a:t>Strategic Plan Milestones Achieved</a:t>
            </a:r>
          </a:p>
        </p:txBody>
      </p:sp>
      <p:sp>
        <p:nvSpPr>
          <p:cNvPr id="3" name="Text Placeholder 2">
            <a:extLst>
              <a:ext uri="{FF2B5EF4-FFF2-40B4-BE49-F238E27FC236}">
                <a16:creationId xmlns:a16="http://schemas.microsoft.com/office/drawing/2014/main" id="{0C9036BB-133E-CD89-86BD-FE6319E2CD35}"/>
              </a:ext>
            </a:extLst>
          </p:cNvPr>
          <p:cNvSpPr>
            <a:spLocks noGrp="1"/>
          </p:cNvSpPr>
          <p:nvPr>
            <p:ph type="body" idx="1"/>
          </p:nvPr>
        </p:nvSpPr>
        <p:spPr/>
        <p:txBody>
          <a:bodyPr/>
          <a:lstStyle/>
          <a:p>
            <a:r>
              <a:rPr lang="en-US" i="1" dirty="0"/>
              <a:t>January 2021 – July 2022</a:t>
            </a:r>
          </a:p>
        </p:txBody>
      </p:sp>
      <p:sp>
        <p:nvSpPr>
          <p:cNvPr id="5" name="Slide Number Placeholder 4">
            <a:extLst>
              <a:ext uri="{FF2B5EF4-FFF2-40B4-BE49-F238E27FC236}">
                <a16:creationId xmlns:a16="http://schemas.microsoft.com/office/drawing/2014/main" id="{8C231B60-EF62-13AD-4086-012249C1FB9E}"/>
              </a:ext>
            </a:extLst>
          </p:cNvPr>
          <p:cNvSpPr>
            <a:spLocks noGrp="1"/>
          </p:cNvSpPr>
          <p:nvPr>
            <p:ph type="sldNum" sz="quarter" idx="4"/>
          </p:nvPr>
        </p:nvSpPr>
        <p:spPr/>
        <p:txBody>
          <a:bodyPr/>
          <a:lstStyle/>
          <a:p>
            <a:fld id="{287F944C-6315-6042-840E-B3BFFC821D31}" type="slidenum">
              <a:rPr lang="en-US" smtClean="0"/>
              <a:pPr/>
              <a:t>3</a:t>
            </a:fld>
            <a:endParaRPr lang="en-US" dirty="0"/>
          </a:p>
        </p:txBody>
      </p:sp>
    </p:spTree>
    <p:extLst>
      <p:ext uri="{BB962C8B-B14F-4D97-AF65-F5344CB8AC3E}">
        <p14:creationId xmlns:p14="http://schemas.microsoft.com/office/powerpoint/2010/main" val="3770187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6E2D3-D8FE-8850-6E59-6BE94A3315A5}"/>
              </a:ext>
            </a:extLst>
          </p:cNvPr>
          <p:cNvSpPr>
            <a:spLocks noGrp="1"/>
          </p:cNvSpPr>
          <p:nvPr>
            <p:ph type="title"/>
          </p:nvPr>
        </p:nvSpPr>
        <p:spPr/>
        <p:txBody>
          <a:bodyPr/>
          <a:lstStyle/>
          <a:p>
            <a:r>
              <a:rPr lang="en-US" dirty="0"/>
              <a:t>Strategic Opportunities</a:t>
            </a:r>
          </a:p>
        </p:txBody>
      </p:sp>
      <p:sp>
        <p:nvSpPr>
          <p:cNvPr id="3" name="Content Placeholder 2">
            <a:extLst>
              <a:ext uri="{FF2B5EF4-FFF2-40B4-BE49-F238E27FC236}">
                <a16:creationId xmlns:a16="http://schemas.microsoft.com/office/drawing/2014/main" id="{25BD27C9-3836-356A-4846-519F91E16410}"/>
              </a:ext>
            </a:extLst>
          </p:cNvPr>
          <p:cNvSpPr>
            <a:spLocks noGrp="1"/>
          </p:cNvSpPr>
          <p:nvPr>
            <p:ph sz="half" idx="1"/>
          </p:nvPr>
        </p:nvSpPr>
        <p:spPr>
          <a:xfrm>
            <a:off x="455075" y="1376484"/>
            <a:ext cx="4440115" cy="4720197"/>
          </a:xfrm>
        </p:spPr>
        <p:txBody>
          <a:bodyPr/>
          <a:lstStyle/>
          <a:p>
            <a:pPr marL="457200" indent="-457200">
              <a:buFont typeface="+mj-lt"/>
              <a:buAutoNum type="arabicPeriod"/>
            </a:pPr>
            <a:r>
              <a:rPr lang="en-US" sz="2400" i="0" u="none" strike="noStrike" baseline="0" dirty="0">
                <a:solidFill>
                  <a:srgbClr val="4D4D4D"/>
                </a:solidFill>
                <a:latin typeface="+mn-lt"/>
              </a:rPr>
              <a:t>Promote and implement equitable, high impact service systems and practices</a:t>
            </a:r>
          </a:p>
          <a:p>
            <a:pPr marL="457200" indent="-457200">
              <a:buFont typeface="+mj-lt"/>
              <a:buAutoNum type="arabicPeriod"/>
            </a:pPr>
            <a:r>
              <a:rPr lang="en-US" sz="2400" i="0" u="none" strike="noStrike" baseline="0" dirty="0">
                <a:solidFill>
                  <a:srgbClr val="4D4D4D"/>
                </a:solidFill>
                <a:latin typeface="+mn-lt"/>
              </a:rPr>
              <a:t>Champion Community Knowledge and Field Building</a:t>
            </a:r>
          </a:p>
          <a:p>
            <a:pPr marL="457200" indent="-457200">
              <a:buFont typeface="+mj-lt"/>
              <a:buAutoNum type="arabicPeriod"/>
            </a:pPr>
            <a:r>
              <a:rPr lang="en-US" sz="2400" i="0" u="none" strike="noStrike" baseline="0" dirty="0">
                <a:solidFill>
                  <a:srgbClr val="4D4D4D"/>
                </a:solidFill>
                <a:latin typeface="+mn-lt"/>
              </a:rPr>
              <a:t>Maximize All Resources for Greatest Impact</a:t>
            </a:r>
          </a:p>
          <a:p>
            <a:pPr marL="457200" indent="-457200">
              <a:buFont typeface="+mj-lt"/>
              <a:buAutoNum type="arabicPeriod"/>
            </a:pPr>
            <a:r>
              <a:rPr lang="en-US" sz="2400" dirty="0">
                <a:latin typeface="+mn-lt"/>
              </a:rPr>
              <a:t>Tailor Communications &amp; Messaging for Meaningful Impact</a:t>
            </a:r>
            <a:endParaRPr lang="en-US" sz="2400" i="0" u="none" strike="noStrike" baseline="0" dirty="0">
              <a:solidFill>
                <a:srgbClr val="4D4D4D"/>
              </a:solidFill>
              <a:latin typeface="+mn-lt"/>
            </a:endParaRPr>
          </a:p>
          <a:p>
            <a:pPr marL="457200" indent="-457200">
              <a:buFont typeface="+mj-lt"/>
              <a:buAutoNum type="arabicPeriod"/>
            </a:pPr>
            <a:endParaRPr lang="en-US" dirty="0"/>
          </a:p>
        </p:txBody>
      </p:sp>
      <p:sp>
        <p:nvSpPr>
          <p:cNvPr id="4" name="Slide Number Placeholder 3">
            <a:extLst>
              <a:ext uri="{FF2B5EF4-FFF2-40B4-BE49-F238E27FC236}">
                <a16:creationId xmlns:a16="http://schemas.microsoft.com/office/drawing/2014/main" id="{851D7189-B09D-9E48-C831-B0673B54CF76}"/>
              </a:ext>
            </a:extLst>
          </p:cNvPr>
          <p:cNvSpPr>
            <a:spLocks noGrp="1"/>
          </p:cNvSpPr>
          <p:nvPr>
            <p:ph type="sldNum" sz="quarter" idx="4"/>
          </p:nvPr>
        </p:nvSpPr>
        <p:spPr/>
        <p:txBody>
          <a:bodyPr/>
          <a:lstStyle/>
          <a:p>
            <a:fld id="{287F944C-6315-6042-840E-B3BFFC821D31}" type="slidenum">
              <a:rPr lang="en-US" smtClean="0"/>
              <a:pPr/>
              <a:t>4</a:t>
            </a:fld>
            <a:endParaRPr lang="en-US" dirty="0"/>
          </a:p>
        </p:txBody>
      </p:sp>
      <p:pic>
        <p:nvPicPr>
          <p:cNvPr id="6" name="Content Placeholder 3" descr="Hourglass on a flat surface">
            <a:extLst>
              <a:ext uri="{FF2B5EF4-FFF2-40B4-BE49-F238E27FC236}">
                <a16:creationId xmlns:a16="http://schemas.microsoft.com/office/drawing/2014/main" id="{050E87D4-69CE-D2DD-A545-8F0F2EE794B3}"/>
              </a:ext>
            </a:extLst>
          </p:cNvPr>
          <p:cNvPicPr>
            <a:picLocks noGrp="1" noChangeAspect="1"/>
          </p:cNvPicPr>
          <p:nvPr>
            <p:ph sz="half" idx="2"/>
          </p:nvPr>
        </p:nvPicPr>
        <p:blipFill rotWithShape="1">
          <a:blip r:embed="rId3"/>
          <a:srcRect l="21690" r="21200" b="2"/>
          <a:stretch/>
        </p:blipFill>
        <p:spPr>
          <a:xfrm>
            <a:off x="5198378" y="1546200"/>
            <a:ext cx="3488422" cy="4072085"/>
          </a:xfrm>
          <a:noFill/>
        </p:spPr>
      </p:pic>
    </p:spTree>
    <p:extLst>
      <p:ext uri="{BB962C8B-B14F-4D97-AF65-F5344CB8AC3E}">
        <p14:creationId xmlns:p14="http://schemas.microsoft.com/office/powerpoint/2010/main" val="986564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1B2DE-AC2D-06F4-57E8-E2FAEEA5B6BE}"/>
              </a:ext>
            </a:extLst>
          </p:cNvPr>
          <p:cNvSpPr>
            <a:spLocks noGrp="1"/>
          </p:cNvSpPr>
          <p:nvPr>
            <p:ph type="title"/>
          </p:nvPr>
        </p:nvSpPr>
        <p:spPr/>
        <p:txBody>
          <a:bodyPr/>
          <a:lstStyle/>
          <a:p>
            <a:r>
              <a:rPr lang="en-US" dirty="0"/>
              <a:t>Progress At A Glance ~ 80% Active</a:t>
            </a:r>
          </a:p>
        </p:txBody>
      </p:sp>
      <p:graphicFrame>
        <p:nvGraphicFramePr>
          <p:cNvPr id="5" name="Table 5">
            <a:extLst>
              <a:ext uri="{FF2B5EF4-FFF2-40B4-BE49-F238E27FC236}">
                <a16:creationId xmlns:a16="http://schemas.microsoft.com/office/drawing/2014/main" id="{BEECCD27-493A-DC99-DC67-E245A2DD4147}"/>
              </a:ext>
            </a:extLst>
          </p:cNvPr>
          <p:cNvGraphicFramePr>
            <a:graphicFrameLocks noGrp="1"/>
          </p:cNvGraphicFramePr>
          <p:nvPr>
            <p:ph idx="1"/>
            <p:extLst>
              <p:ext uri="{D42A27DB-BD31-4B8C-83A1-F6EECF244321}">
                <p14:modId xmlns:p14="http://schemas.microsoft.com/office/powerpoint/2010/main" val="1342896541"/>
              </p:ext>
            </p:extLst>
          </p:nvPr>
        </p:nvGraphicFramePr>
        <p:xfrm>
          <a:off x="457200" y="1135063"/>
          <a:ext cx="8229601" cy="4942840"/>
        </p:xfrm>
        <a:graphic>
          <a:graphicData uri="http://schemas.openxmlformats.org/drawingml/2006/table">
            <a:tbl>
              <a:tblPr firstRow="1" bandRow="1">
                <a:tableStyleId>{5C22544A-7EE6-4342-B048-85BDC9FD1C3A}</a:tableStyleId>
              </a:tblPr>
              <a:tblGrid>
                <a:gridCol w="1863969">
                  <a:extLst>
                    <a:ext uri="{9D8B030D-6E8A-4147-A177-3AD203B41FA5}">
                      <a16:colId xmlns:a16="http://schemas.microsoft.com/office/drawing/2014/main" val="2003052183"/>
                    </a:ext>
                  </a:extLst>
                </a:gridCol>
                <a:gridCol w="3182816">
                  <a:extLst>
                    <a:ext uri="{9D8B030D-6E8A-4147-A177-3AD203B41FA5}">
                      <a16:colId xmlns:a16="http://schemas.microsoft.com/office/drawing/2014/main" val="1459459800"/>
                    </a:ext>
                  </a:extLst>
                </a:gridCol>
                <a:gridCol w="3182816">
                  <a:extLst>
                    <a:ext uri="{9D8B030D-6E8A-4147-A177-3AD203B41FA5}">
                      <a16:colId xmlns:a16="http://schemas.microsoft.com/office/drawing/2014/main" val="1850700954"/>
                    </a:ext>
                  </a:extLst>
                </a:gridCol>
              </a:tblGrid>
              <a:tr h="370840">
                <a:tc>
                  <a:txBody>
                    <a:bodyPr/>
                    <a:lstStyle/>
                    <a:p>
                      <a:r>
                        <a:rPr lang="en-US" dirty="0"/>
                        <a:t>STATUS</a:t>
                      </a:r>
                    </a:p>
                  </a:txBody>
                  <a:tcPr/>
                </a:tc>
                <a:tc gridSpan="2">
                  <a:txBody>
                    <a:bodyPr/>
                    <a:lstStyle/>
                    <a:p>
                      <a:r>
                        <a:rPr lang="en-US" dirty="0"/>
                        <a:t>OF 14 MILESTONES</a:t>
                      </a:r>
                    </a:p>
                  </a:txBody>
                  <a:tcPr/>
                </a:tc>
                <a:tc hMerge="1">
                  <a:txBody>
                    <a:bodyPr/>
                    <a:lstStyle/>
                    <a:p>
                      <a:endParaRPr lang="en-US"/>
                    </a:p>
                  </a:txBody>
                  <a:tcPr/>
                </a:tc>
                <a:extLst>
                  <a:ext uri="{0D108BD9-81ED-4DB2-BD59-A6C34878D82A}">
                    <a16:rowId xmlns:a16="http://schemas.microsoft.com/office/drawing/2014/main" val="2612082614"/>
                  </a:ext>
                </a:extLst>
              </a:tr>
              <a:tr h="370840">
                <a:tc>
                  <a:txBody>
                    <a:bodyPr/>
                    <a:lstStyle/>
                    <a:p>
                      <a:endParaRPr lang="en-US" dirty="0"/>
                    </a:p>
                    <a:p>
                      <a:endParaRPr lang="en-US" dirty="0"/>
                    </a:p>
                    <a:p>
                      <a:endParaRPr lang="en-US" dirty="0"/>
                    </a:p>
                  </a:txBody>
                  <a:tcPr/>
                </a:tc>
                <a:tc>
                  <a:txBody>
                    <a:bodyPr/>
                    <a:lstStyle/>
                    <a:p>
                      <a:endParaRPr lang="en-US" dirty="0"/>
                    </a:p>
                    <a:p>
                      <a:r>
                        <a:rPr lang="en-US" dirty="0"/>
                        <a:t>Complete</a:t>
                      </a:r>
                    </a:p>
                  </a:txBody>
                  <a:tcPr/>
                </a:tc>
                <a:tc>
                  <a:txBody>
                    <a:bodyPr/>
                    <a:lstStyle/>
                    <a:p>
                      <a:endParaRPr lang="en-US" dirty="0"/>
                    </a:p>
                    <a:p>
                      <a:r>
                        <a:rPr lang="en-US" dirty="0"/>
                        <a:t>3 of 14 (22%)</a:t>
                      </a:r>
                    </a:p>
                  </a:txBody>
                  <a:tcPr/>
                </a:tc>
                <a:extLst>
                  <a:ext uri="{0D108BD9-81ED-4DB2-BD59-A6C34878D82A}">
                    <a16:rowId xmlns:a16="http://schemas.microsoft.com/office/drawing/2014/main" val="718727709"/>
                  </a:ext>
                </a:extLst>
              </a:tr>
              <a:tr h="370840">
                <a:tc>
                  <a:txBody>
                    <a:bodyPr/>
                    <a:lstStyle/>
                    <a:p>
                      <a:endParaRPr lang="en-US" dirty="0"/>
                    </a:p>
                    <a:p>
                      <a:endParaRPr lang="en-US" dirty="0"/>
                    </a:p>
                    <a:p>
                      <a:endParaRPr lang="en-US" dirty="0"/>
                    </a:p>
                  </a:txBody>
                  <a:tcPr/>
                </a:tc>
                <a:tc>
                  <a:txBody>
                    <a:bodyPr/>
                    <a:lstStyle/>
                    <a:p>
                      <a:endParaRPr lang="en-US" dirty="0"/>
                    </a:p>
                    <a:p>
                      <a:r>
                        <a:rPr lang="en-US" dirty="0"/>
                        <a:t>In Progress</a:t>
                      </a:r>
                    </a:p>
                  </a:txBody>
                  <a:tcPr/>
                </a:tc>
                <a:tc>
                  <a:txBody>
                    <a:bodyPr/>
                    <a:lstStyle/>
                    <a:p>
                      <a:endParaRPr lang="en-US" dirty="0"/>
                    </a:p>
                    <a:p>
                      <a:r>
                        <a:rPr lang="en-US" dirty="0"/>
                        <a:t>8 of 14 (57%)</a:t>
                      </a:r>
                    </a:p>
                  </a:txBody>
                  <a:tcPr/>
                </a:tc>
                <a:extLst>
                  <a:ext uri="{0D108BD9-81ED-4DB2-BD59-A6C34878D82A}">
                    <a16:rowId xmlns:a16="http://schemas.microsoft.com/office/drawing/2014/main" val="335912290"/>
                  </a:ext>
                </a:extLst>
              </a:tr>
              <a:tr h="370840">
                <a:tc>
                  <a:txBody>
                    <a:bodyPr/>
                    <a:lstStyle/>
                    <a:p>
                      <a:endParaRPr lang="en-US" dirty="0"/>
                    </a:p>
                    <a:p>
                      <a:endParaRPr lang="en-US" dirty="0"/>
                    </a:p>
                    <a:p>
                      <a:endParaRPr lang="en-US" dirty="0"/>
                    </a:p>
                  </a:txBody>
                  <a:tcPr/>
                </a:tc>
                <a:tc>
                  <a:txBody>
                    <a:bodyPr/>
                    <a:lstStyle/>
                    <a:p>
                      <a:endParaRPr lang="en-US" dirty="0"/>
                    </a:p>
                    <a:p>
                      <a:r>
                        <a:rPr lang="en-US" dirty="0"/>
                        <a:t>Not Started</a:t>
                      </a:r>
                    </a:p>
                  </a:txBody>
                  <a:tcPr/>
                </a:tc>
                <a:tc>
                  <a:txBody>
                    <a:bodyPr/>
                    <a:lstStyle/>
                    <a:p>
                      <a:endParaRPr lang="en-US" dirty="0"/>
                    </a:p>
                    <a:p>
                      <a:r>
                        <a:rPr lang="en-US" dirty="0"/>
                        <a:t>1 of 14 (7%)</a:t>
                      </a:r>
                    </a:p>
                  </a:txBody>
                  <a:tcPr/>
                </a:tc>
                <a:extLst>
                  <a:ext uri="{0D108BD9-81ED-4DB2-BD59-A6C34878D82A}">
                    <a16:rowId xmlns:a16="http://schemas.microsoft.com/office/drawing/2014/main" val="2399833598"/>
                  </a:ext>
                </a:extLst>
              </a:tr>
              <a:tr h="370840">
                <a:tc>
                  <a:txBody>
                    <a:bodyPr/>
                    <a:lstStyle/>
                    <a:p>
                      <a:endParaRPr lang="en-US" dirty="0"/>
                    </a:p>
                    <a:p>
                      <a:endParaRPr lang="en-US" dirty="0"/>
                    </a:p>
                    <a:p>
                      <a:endParaRPr lang="en-US" dirty="0"/>
                    </a:p>
                  </a:txBody>
                  <a:tcPr/>
                </a:tc>
                <a:tc>
                  <a:txBody>
                    <a:bodyPr/>
                    <a:lstStyle/>
                    <a:p>
                      <a:endParaRPr lang="en-US" dirty="0"/>
                    </a:p>
                    <a:p>
                      <a:r>
                        <a:rPr lang="en-US" dirty="0"/>
                        <a:t>Abandoned</a:t>
                      </a:r>
                    </a:p>
                  </a:txBody>
                  <a:tcPr/>
                </a:tc>
                <a:tc>
                  <a:txBody>
                    <a:bodyPr/>
                    <a:lstStyle/>
                    <a:p>
                      <a:endParaRPr lang="en-US" dirty="0"/>
                    </a:p>
                    <a:p>
                      <a:r>
                        <a:rPr lang="en-US" dirty="0"/>
                        <a:t>1 of 14 (7%)</a:t>
                      </a:r>
                    </a:p>
                  </a:txBody>
                  <a:tcPr/>
                </a:tc>
                <a:extLst>
                  <a:ext uri="{0D108BD9-81ED-4DB2-BD59-A6C34878D82A}">
                    <a16:rowId xmlns:a16="http://schemas.microsoft.com/office/drawing/2014/main" val="2595157941"/>
                  </a:ext>
                </a:extLst>
              </a:tr>
              <a:tr h="370840">
                <a:tc>
                  <a:txBody>
                    <a:bodyPr/>
                    <a:lstStyle/>
                    <a:p>
                      <a:endParaRPr lang="en-US" dirty="0"/>
                    </a:p>
                    <a:p>
                      <a:endParaRPr lang="en-US" dirty="0"/>
                    </a:p>
                    <a:p>
                      <a:endParaRPr lang="en-US" dirty="0"/>
                    </a:p>
                  </a:txBody>
                  <a:tcPr/>
                </a:tc>
                <a:tc>
                  <a:txBody>
                    <a:bodyPr/>
                    <a:lstStyle/>
                    <a:p>
                      <a:endParaRPr lang="en-US" dirty="0"/>
                    </a:p>
                    <a:p>
                      <a:r>
                        <a:rPr lang="en-US" dirty="0"/>
                        <a:t>Undetermined</a:t>
                      </a:r>
                    </a:p>
                  </a:txBody>
                  <a:tcPr/>
                </a:tc>
                <a:tc>
                  <a:txBody>
                    <a:bodyPr/>
                    <a:lstStyle/>
                    <a:p>
                      <a:endParaRPr lang="en-US" dirty="0"/>
                    </a:p>
                    <a:p>
                      <a:r>
                        <a:rPr lang="en-US" dirty="0"/>
                        <a:t>1 of 14 (7%)</a:t>
                      </a:r>
                    </a:p>
                  </a:txBody>
                  <a:tcPr/>
                </a:tc>
                <a:extLst>
                  <a:ext uri="{0D108BD9-81ED-4DB2-BD59-A6C34878D82A}">
                    <a16:rowId xmlns:a16="http://schemas.microsoft.com/office/drawing/2014/main" val="3418547357"/>
                  </a:ext>
                </a:extLst>
              </a:tr>
            </a:tbl>
          </a:graphicData>
        </a:graphic>
      </p:graphicFrame>
      <p:sp>
        <p:nvSpPr>
          <p:cNvPr id="4" name="Slide Number Placeholder 3">
            <a:extLst>
              <a:ext uri="{FF2B5EF4-FFF2-40B4-BE49-F238E27FC236}">
                <a16:creationId xmlns:a16="http://schemas.microsoft.com/office/drawing/2014/main" id="{B8F6B37C-83C5-7886-B7C3-F2EC179012CB}"/>
              </a:ext>
            </a:extLst>
          </p:cNvPr>
          <p:cNvSpPr>
            <a:spLocks noGrp="1"/>
          </p:cNvSpPr>
          <p:nvPr>
            <p:ph type="sldNum" sz="quarter" idx="4"/>
          </p:nvPr>
        </p:nvSpPr>
        <p:spPr/>
        <p:txBody>
          <a:bodyPr/>
          <a:lstStyle/>
          <a:p>
            <a:fld id="{287F944C-6315-6042-840E-B3BFFC821D31}" type="slidenum">
              <a:rPr lang="en-US" smtClean="0"/>
              <a:pPr/>
              <a:t>5</a:t>
            </a:fld>
            <a:endParaRPr lang="en-US" dirty="0"/>
          </a:p>
        </p:txBody>
      </p:sp>
      <p:pic>
        <p:nvPicPr>
          <p:cNvPr id="6" name="Graphic 5" descr="Checkbox Checked with solid fill">
            <a:extLst>
              <a:ext uri="{FF2B5EF4-FFF2-40B4-BE49-F238E27FC236}">
                <a16:creationId xmlns:a16="http://schemas.microsoft.com/office/drawing/2014/main" id="{09F3D40C-53EE-55AD-D43B-92BC1439AA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1300" y="1463054"/>
            <a:ext cx="914400" cy="914400"/>
          </a:xfrm>
          <a:prstGeom prst="rect">
            <a:avLst/>
          </a:prstGeom>
        </p:spPr>
      </p:pic>
      <p:pic>
        <p:nvPicPr>
          <p:cNvPr id="7" name="Graphic 6" descr="Download with solid fill">
            <a:extLst>
              <a:ext uri="{FF2B5EF4-FFF2-40B4-BE49-F238E27FC236}">
                <a16:creationId xmlns:a16="http://schemas.microsoft.com/office/drawing/2014/main" id="{4C0E69B3-0C81-2BD3-5E75-AB16CCD3FD8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6200000">
            <a:off x="841300" y="2299116"/>
            <a:ext cx="914400" cy="914400"/>
          </a:xfrm>
          <a:prstGeom prst="rect">
            <a:avLst/>
          </a:prstGeom>
        </p:spPr>
      </p:pic>
      <p:pic>
        <p:nvPicPr>
          <p:cNvPr id="8" name="Graphic 7" descr="Construction Barricade outline">
            <a:extLst>
              <a:ext uri="{FF2B5EF4-FFF2-40B4-BE49-F238E27FC236}">
                <a16:creationId xmlns:a16="http://schemas.microsoft.com/office/drawing/2014/main" id="{319D4E76-D975-99D5-3947-6629CFA0562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41300" y="3286006"/>
            <a:ext cx="914400" cy="914400"/>
          </a:xfrm>
          <a:prstGeom prst="rect">
            <a:avLst/>
          </a:prstGeom>
        </p:spPr>
      </p:pic>
      <p:pic>
        <p:nvPicPr>
          <p:cNvPr id="9" name="Graphic 8" descr="No sign with solid fill">
            <a:extLst>
              <a:ext uri="{FF2B5EF4-FFF2-40B4-BE49-F238E27FC236}">
                <a16:creationId xmlns:a16="http://schemas.microsoft.com/office/drawing/2014/main" id="{E4432A4A-650D-25BE-BEB9-3154278F80B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22655" y="4330113"/>
            <a:ext cx="751689" cy="751689"/>
          </a:xfrm>
          <a:prstGeom prst="rect">
            <a:avLst/>
          </a:prstGeom>
        </p:spPr>
      </p:pic>
      <p:pic>
        <p:nvPicPr>
          <p:cNvPr id="10" name="Graphic 9" descr="No sign with solid fill">
            <a:extLst>
              <a:ext uri="{FF2B5EF4-FFF2-40B4-BE49-F238E27FC236}">
                <a16:creationId xmlns:a16="http://schemas.microsoft.com/office/drawing/2014/main" id="{90CA6F04-4323-A13C-CD72-29BA0B70612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22654" y="5211509"/>
            <a:ext cx="751689" cy="751689"/>
          </a:xfrm>
          <a:prstGeom prst="rect">
            <a:avLst/>
          </a:prstGeom>
        </p:spPr>
      </p:pic>
    </p:spTree>
    <p:extLst>
      <p:ext uri="{BB962C8B-B14F-4D97-AF65-F5344CB8AC3E}">
        <p14:creationId xmlns:p14="http://schemas.microsoft.com/office/powerpoint/2010/main" val="3875836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C7A27-7C07-C8A9-686F-FFBA398363FF}"/>
              </a:ext>
            </a:extLst>
          </p:cNvPr>
          <p:cNvSpPr>
            <a:spLocks noGrp="1"/>
          </p:cNvSpPr>
          <p:nvPr>
            <p:ph type="title"/>
          </p:nvPr>
        </p:nvSpPr>
        <p:spPr/>
        <p:txBody>
          <a:bodyPr/>
          <a:lstStyle/>
          <a:p>
            <a:r>
              <a:rPr lang="en-US" dirty="0"/>
              <a:t>1. </a:t>
            </a:r>
            <a:r>
              <a:rPr lang="en-US" sz="3200" i="0" u="none" strike="noStrike" baseline="0" dirty="0">
                <a:solidFill>
                  <a:srgbClr val="4D4D4D"/>
                </a:solidFill>
                <a:latin typeface="+mn-lt"/>
              </a:rPr>
              <a:t>Promote and implement equitable, high impact service systems and practices</a:t>
            </a:r>
            <a:endParaRPr lang="en-US" dirty="0"/>
          </a:p>
        </p:txBody>
      </p:sp>
      <p:sp>
        <p:nvSpPr>
          <p:cNvPr id="3" name="Content Placeholder 2">
            <a:extLst>
              <a:ext uri="{FF2B5EF4-FFF2-40B4-BE49-F238E27FC236}">
                <a16:creationId xmlns:a16="http://schemas.microsoft.com/office/drawing/2014/main" id="{C10888B9-EA8F-E347-F6FB-123E3391B2B2}"/>
              </a:ext>
            </a:extLst>
          </p:cNvPr>
          <p:cNvSpPr>
            <a:spLocks noGrp="1"/>
          </p:cNvSpPr>
          <p:nvPr>
            <p:ph idx="1"/>
          </p:nvPr>
        </p:nvSpPr>
        <p:spPr>
          <a:xfrm>
            <a:off x="457200" y="1134532"/>
            <a:ext cx="6822831" cy="4715965"/>
          </a:xfrm>
        </p:spPr>
        <p:txBody>
          <a:bodyPr/>
          <a:lstStyle/>
          <a:p>
            <a:pPr marL="0" indent="0">
              <a:buNone/>
            </a:pPr>
            <a:r>
              <a:rPr lang="en-US" sz="2400" b="0" u="none" strike="noStrike" kern="1200" baseline="0" dirty="0">
                <a:solidFill>
                  <a:schemeClr val="dk1"/>
                </a:solidFill>
              </a:rPr>
              <a:t>MILESTONES - </a:t>
            </a:r>
          </a:p>
          <a:p>
            <a:pPr marL="457200" indent="-457200">
              <a:buFont typeface="+mj-lt"/>
              <a:buAutoNum type="arabicPeriod"/>
            </a:pPr>
            <a:r>
              <a:rPr lang="en-US" sz="2400" b="0" u="none" strike="noStrike" kern="1200" baseline="0" dirty="0">
                <a:solidFill>
                  <a:schemeClr val="dk1"/>
                </a:solidFill>
              </a:rPr>
              <a:t>Complete a Roadmap to Community Change to guide investments focused on critical need</a:t>
            </a:r>
          </a:p>
          <a:p>
            <a:pPr marL="457200" indent="-457200">
              <a:buFont typeface="+mj-lt"/>
              <a:buAutoNum type="arabicPeriod"/>
            </a:pPr>
            <a:r>
              <a:rPr lang="en-US" sz="2400" b="0" u="none" strike="noStrike" kern="1200" baseline="0" dirty="0">
                <a:solidFill>
                  <a:schemeClr val="dk1"/>
                </a:solidFill>
              </a:rPr>
              <a:t>Develop early childhood program allocation process for new CCSF funds</a:t>
            </a:r>
          </a:p>
          <a:p>
            <a:pPr marL="457200" indent="-457200">
              <a:buFont typeface="+mj-lt"/>
              <a:buAutoNum type="arabicPeriod"/>
            </a:pPr>
            <a:r>
              <a:rPr lang="en-US" sz="2400" b="0" u="none" strike="noStrike" kern="1200" baseline="0" dirty="0">
                <a:solidFill>
                  <a:schemeClr val="dk1"/>
                </a:solidFill>
              </a:rPr>
              <a:t>Synchronize the children and adult allocation funds to allow for comprehensive approaches and reduce unnecessary barriers</a:t>
            </a:r>
            <a:endParaRPr lang="en-US" dirty="0"/>
          </a:p>
          <a:p>
            <a:pPr marL="457200" indent="-457200">
              <a:buFont typeface="+mj-lt"/>
              <a:buAutoNum type="arabicPeriod"/>
            </a:pPr>
            <a:r>
              <a:rPr lang="en-US" sz="2400" b="0" u="none" strike="noStrike" kern="1200" baseline="0" dirty="0">
                <a:solidFill>
                  <a:schemeClr val="dk1"/>
                </a:solidFill>
              </a:rPr>
              <a:t>Adopt an equity framework and best practice service models based on selected priorities</a:t>
            </a:r>
            <a:endParaRPr lang="en-US" sz="2400" b="0" i="0" u="none" strike="noStrike" kern="1200" baseline="0" dirty="0">
              <a:solidFill>
                <a:schemeClr val="dk1"/>
              </a:solidFill>
              <a:latin typeface="+mn-lt"/>
              <a:ea typeface="+mn-ea"/>
              <a:cs typeface="+mn-cs"/>
            </a:endParaRPr>
          </a:p>
          <a:p>
            <a:pPr marL="457200" indent="-457200">
              <a:buFont typeface="+mj-lt"/>
              <a:buAutoNum type="arabicPeriod"/>
            </a:pPr>
            <a:endParaRPr lang="en-US" sz="2400" b="0" u="none" strike="noStrike" kern="1200" baseline="0" dirty="0">
              <a:solidFill>
                <a:schemeClr val="dk1"/>
              </a:solidFill>
            </a:endParaRPr>
          </a:p>
          <a:p>
            <a:pPr marL="457200" indent="-457200">
              <a:buFont typeface="+mj-lt"/>
              <a:buAutoNum type="arabicPeriod"/>
            </a:pPr>
            <a:endParaRPr lang="en-US" sz="2400" b="0" u="none" strike="noStrike" kern="1200" baseline="0" dirty="0">
              <a:solidFill>
                <a:schemeClr val="dk1"/>
              </a:solidFill>
            </a:endParaRPr>
          </a:p>
          <a:p>
            <a:endParaRPr lang="en-US" dirty="0"/>
          </a:p>
        </p:txBody>
      </p:sp>
      <p:sp>
        <p:nvSpPr>
          <p:cNvPr id="4" name="Slide Number Placeholder 3">
            <a:extLst>
              <a:ext uri="{FF2B5EF4-FFF2-40B4-BE49-F238E27FC236}">
                <a16:creationId xmlns:a16="http://schemas.microsoft.com/office/drawing/2014/main" id="{2CBE230C-A57F-E8DD-8E50-09685CD11D64}"/>
              </a:ext>
            </a:extLst>
          </p:cNvPr>
          <p:cNvSpPr>
            <a:spLocks noGrp="1"/>
          </p:cNvSpPr>
          <p:nvPr>
            <p:ph type="sldNum" sz="quarter" idx="4"/>
          </p:nvPr>
        </p:nvSpPr>
        <p:spPr/>
        <p:txBody>
          <a:bodyPr/>
          <a:lstStyle/>
          <a:p>
            <a:fld id="{287F944C-6315-6042-840E-B3BFFC821D31}" type="slidenum">
              <a:rPr lang="en-US" smtClean="0"/>
              <a:pPr/>
              <a:t>6</a:t>
            </a:fld>
            <a:endParaRPr lang="en-US" dirty="0"/>
          </a:p>
        </p:txBody>
      </p:sp>
      <p:pic>
        <p:nvPicPr>
          <p:cNvPr id="6" name="Graphic 5" descr="Checkbox Checked with solid fill">
            <a:extLst>
              <a:ext uri="{FF2B5EF4-FFF2-40B4-BE49-F238E27FC236}">
                <a16:creationId xmlns:a16="http://schemas.microsoft.com/office/drawing/2014/main" id="{249A7789-5855-BA9B-969A-EEDF161414F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50892" y="1608992"/>
            <a:ext cx="914400" cy="914400"/>
          </a:xfrm>
          <a:prstGeom prst="rect">
            <a:avLst/>
          </a:prstGeom>
        </p:spPr>
      </p:pic>
      <p:pic>
        <p:nvPicPr>
          <p:cNvPr id="7" name="Graphic 6" descr="Checkbox Checked with solid fill">
            <a:extLst>
              <a:ext uri="{FF2B5EF4-FFF2-40B4-BE49-F238E27FC236}">
                <a16:creationId xmlns:a16="http://schemas.microsoft.com/office/drawing/2014/main" id="{26E0CCBF-E166-7ADF-20CF-17F00E861E1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5462" y="2514600"/>
            <a:ext cx="914400" cy="914400"/>
          </a:xfrm>
          <a:prstGeom prst="rect">
            <a:avLst/>
          </a:prstGeom>
        </p:spPr>
      </p:pic>
      <p:pic>
        <p:nvPicPr>
          <p:cNvPr id="9" name="Graphic 8" descr="No sign with solid fill">
            <a:extLst>
              <a:ext uri="{FF2B5EF4-FFF2-40B4-BE49-F238E27FC236}">
                <a16:creationId xmlns:a16="http://schemas.microsoft.com/office/drawing/2014/main" id="{296F2F0E-CF17-562D-A298-80E876EDB20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54102" y="3582919"/>
            <a:ext cx="751689" cy="751689"/>
          </a:xfrm>
          <a:prstGeom prst="rect">
            <a:avLst/>
          </a:prstGeom>
        </p:spPr>
      </p:pic>
      <p:pic>
        <p:nvPicPr>
          <p:cNvPr id="11" name="Graphic 10" descr="Download with solid fill">
            <a:extLst>
              <a:ext uri="{FF2B5EF4-FFF2-40B4-BE49-F238E27FC236}">
                <a16:creationId xmlns:a16="http://schemas.microsoft.com/office/drawing/2014/main" id="{7D23E503-902A-F98B-F656-7EAA7248326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6200000">
            <a:off x="7272746" y="4555857"/>
            <a:ext cx="914400" cy="914400"/>
          </a:xfrm>
          <a:prstGeom prst="rect">
            <a:avLst/>
          </a:prstGeom>
        </p:spPr>
      </p:pic>
    </p:spTree>
    <p:extLst>
      <p:ext uri="{BB962C8B-B14F-4D97-AF65-F5344CB8AC3E}">
        <p14:creationId xmlns:p14="http://schemas.microsoft.com/office/powerpoint/2010/main" val="917705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C7A27-7C07-C8A9-686F-FFBA398363FF}"/>
              </a:ext>
            </a:extLst>
          </p:cNvPr>
          <p:cNvSpPr>
            <a:spLocks noGrp="1"/>
          </p:cNvSpPr>
          <p:nvPr>
            <p:ph type="title"/>
          </p:nvPr>
        </p:nvSpPr>
        <p:spPr/>
        <p:txBody>
          <a:bodyPr/>
          <a:lstStyle/>
          <a:p>
            <a:r>
              <a:rPr lang="en-US" sz="3200" i="0" u="none" strike="noStrike" baseline="0" dirty="0">
                <a:solidFill>
                  <a:srgbClr val="4D4D4D"/>
                </a:solidFill>
                <a:latin typeface="+mn-lt"/>
              </a:rPr>
              <a:t>2. Champion Community Knowledge and Field Building</a:t>
            </a:r>
          </a:p>
        </p:txBody>
      </p:sp>
      <p:sp>
        <p:nvSpPr>
          <p:cNvPr id="3" name="Content Placeholder 2">
            <a:extLst>
              <a:ext uri="{FF2B5EF4-FFF2-40B4-BE49-F238E27FC236}">
                <a16:creationId xmlns:a16="http://schemas.microsoft.com/office/drawing/2014/main" id="{C10888B9-EA8F-E347-F6FB-123E3391B2B2}"/>
              </a:ext>
            </a:extLst>
          </p:cNvPr>
          <p:cNvSpPr>
            <a:spLocks noGrp="1"/>
          </p:cNvSpPr>
          <p:nvPr>
            <p:ph idx="1"/>
          </p:nvPr>
        </p:nvSpPr>
        <p:spPr>
          <a:xfrm>
            <a:off x="457200" y="1134532"/>
            <a:ext cx="6822831" cy="4715965"/>
          </a:xfrm>
        </p:spPr>
        <p:txBody>
          <a:bodyPr/>
          <a:lstStyle/>
          <a:p>
            <a:pPr marL="0" indent="0">
              <a:buNone/>
            </a:pPr>
            <a:r>
              <a:rPr lang="en-US" sz="2400" b="0" u="none" strike="noStrike" kern="1200" baseline="0" dirty="0">
                <a:solidFill>
                  <a:schemeClr val="dk1"/>
                </a:solidFill>
              </a:rPr>
              <a:t>MILESTONES - </a:t>
            </a:r>
          </a:p>
          <a:p>
            <a:pPr marL="457200" indent="-457200">
              <a:buFont typeface="+mj-lt"/>
              <a:buAutoNum type="arabicPeriod" startAt="5"/>
            </a:pPr>
            <a:r>
              <a:rPr lang="en-US" sz="2400" b="0" u="none" strike="noStrike" kern="1200" baseline="0" dirty="0">
                <a:solidFill>
                  <a:schemeClr val="dk1"/>
                </a:solidFill>
                <a:latin typeface="+mn-lt"/>
              </a:rPr>
              <a:t>Develop and implement a strategy for integrating community and family voice along with professional input</a:t>
            </a:r>
          </a:p>
          <a:p>
            <a:pPr marL="457200" indent="-457200">
              <a:buFont typeface="+mj-lt"/>
              <a:buAutoNum type="arabicPeriod" startAt="5"/>
            </a:pPr>
            <a:endParaRPr lang="en-US" dirty="0">
              <a:solidFill>
                <a:schemeClr val="dk1"/>
              </a:solidFill>
              <a:latin typeface="+mn-lt"/>
              <a:cs typeface="+mn-cs"/>
            </a:endParaRPr>
          </a:p>
          <a:p>
            <a:pPr marL="457200" indent="-457200">
              <a:buFont typeface="+mj-lt"/>
              <a:buAutoNum type="arabicPeriod" startAt="5"/>
            </a:pPr>
            <a:r>
              <a:rPr lang="en-US" sz="2400" b="0" i="0" u="none" strike="noStrike" kern="1200" baseline="0" dirty="0">
                <a:solidFill>
                  <a:schemeClr val="dk1"/>
                </a:solidFill>
                <a:latin typeface="+mn-lt"/>
                <a:ea typeface="+mn-ea"/>
                <a:cs typeface="+mn-cs"/>
              </a:rPr>
              <a:t>Develop a list of community, state, and national initiatives and select those from which MHB should learn or participate in and MHB's role in each</a:t>
            </a:r>
          </a:p>
          <a:p>
            <a:pPr marL="457200" indent="-457200">
              <a:buFont typeface="+mj-lt"/>
              <a:buAutoNum type="arabicPeriod" startAt="5"/>
            </a:pPr>
            <a:endParaRPr lang="en-US" sz="2400" b="0" u="none" strike="noStrike" kern="1200" baseline="0" dirty="0">
              <a:solidFill>
                <a:schemeClr val="dk1"/>
              </a:solidFill>
            </a:endParaRPr>
          </a:p>
          <a:p>
            <a:pPr marL="457200" indent="-457200">
              <a:buFont typeface="+mj-lt"/>
              <a:buAutoNum type="arabicPeriod" startAt="5"/>
            </a:pPr>
            <a:endParaRPr lang="en-US" sz="2400" b="0" u="none" strike="noStrike" kern="1200" baseline="0" dirty="0">
              <a:solidFill>
                <a:schemeClr val="dk1"/>
              </a:solidFill>
            </a:endParaRPr>
          </a:p>
          <a:p>
            <a:endParaRPr lang="en-US" dirty="0"/>
          </a:p>
        </p:txBody>
      </p:sp>
      <p:sp>
        <p:nvSpPr>
          <p:cNvPr id="4" name="Slide Number Placeholder 3">
            <a:extLst>
              <a:ext uri="{FF2B5EF4-FFF2-40B4-BE49-F238E27FC236}">
                <a16:creationId xmlns:a16="http://schemas.microsoft.com/office/drawing/2014/main" id="{2CBE230C-A57F-E8DD-8E50-09685CD11D64}"/>
              </a:ext>
            </a:extLst>
          </p:cNvPr>
          <p:cNvSpPr>
            <a:spLocks noGrp="1"/>
          </p:cNvSpPr>
          <p:nvPr>
            <p:ph type="sldNum" sz="quarter" idx="4"/>
          </p:nvPr>
        </p:nvSpPr>
        <p:spPr/>
        <p:txBody>
          <a:bodyPr/>
          <a:lstStyle/>
          <a:p>
            <a:fld id="{287F944C-6315-6042-840E-B3BFFC821D31}" type="slidenum">
              <a:rPr lang="en-US" smtClean="0"/>
              <a:pPr/>
              <a:t>7</a:t>
            </a:fld>
            <a:endParaRPr lang="en-US" dirty="0"/>
          </a:p>
        </p:txBody>
      </p:sp>
      <p:pic>
        <p:nvPicPr>
          <p:cNvPr id="11" name="Graphic 10" descr="Download with solid fill">
            <a:extLst>
              <a:ext uri="{FF2B5EF4-FFF2-40B4-BE49-F238E27FC236}">
                <a16:creationId xmlns:a16="http://schemas.microsoft.com/office/drawing/2014/main" id="{7D23E503-902A-F98B-F656-7EAA7248326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7464669" y="1666440"/>
            <a:ext cx="914400" cy="914400"/>
          </a:xfrm>
          <a:prstGeom prst="rect">
            <a:avLst/>
          </a:prstGeom>
        </p:spPr>
      </p:pic>
      <p:pic>
        <p:nvPicPr>
          <p:cNvPr id="8" name="Graphic 7" descr="Construction Barricade outline">
            <a:extLst>
              <a:ext uri="{FF2B5EF4-FFF2-40B4-BE49-F238E27FC236}">
                <a16:creationId xmlns:a16="http://schemas.microsoft.com/office/drawing/2014/main" id="{5F35F9C4-9992-46F9-9F9C-F7E6FCF1B3B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64669" y="3492514"/>
            <a:ext cx="914400" cy="914400"/>
          </a:xfrm>
          <a:prstGeom prst="rect">
            <a:avLst/>
          </a:prstGeom>
        </p:spPr>
      </p:pic>
    </p:spTree>
    <p:extLst>
      <p:ext uri="{BB962C8B-B14F-4D97-AF65-F5344CB8AC3E}">
        <p14:creationId xmlns:p14="http://schemas.microsoft.com/office/powerpoint/2010/main" val="298998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C7A27-7C07-C8A9-686F-FFBA398363FF}"/>
              </a:ext>
            </a:extLst>
          </p:cNvPr>
          <p:cNvSpPr>
            <a:spLocks noGrp="1"/>
          </p:cNvSpPr>
          <p:nvPr>
            <p:ph type="title"/>
          </p:nvPr>
        </p:nvSpPr>
        <p:spPr/>
        <p:txBody>
          <a:bodyPr/>
          <a:lstStyle/>
          <a:p>
            <a:r>
              <a:rPr lang="en-US" dirty="0"/>
              <a:t>4. </a:t>
            </a:r>
            <a:r>
              <a:rPr lang="en-US" sz="3200" dirty="0">
                <a:latin typeface="+mn-lt"/>
              </a:rPr>
              <a:t>Tailor Communications &amp; Messaging for Meaningful Impact</a:t>
            </a:r>
            <a:endParaRPr lang="en-US" dirty="0"/>
          </a:p>
        </p:txBody>
      </p:sp>
      <p:sp>
        <p:nvSpPr>
          <p:cNvPr id="3" name="Content Placeholder 2">
            <a:extLst>
              <a:ext uri="{FF2B5EF4-FFF2-40B4-BE49-F238E27FC236}">
                <a16:creationId xmlns:a16="http://schemas.microsoft.com/office/drawing/2014/main" id="{C10888B9-EA8F-E347-F6FB-123E3391B2B2}"/>
              </a:ext>
            </a:extLst>
          </p:cNvPr>
          <p:cNvSpPr>
            <a:spLocks noGrp="1"/>
          </p:cNvSpPr>
          <p:nvPr>
            <p:ph idx="1"/>
          </p:nvPr>
        </p:nvSpPr>
        <p:spPr>
          <a:xfrm>
            <a:off x="457200" y="1134532"/>
            <a:ext cx="6822831" cy="4715965"/>
          </a:xfrm>
        </p:spPr>
        <p:txBody>
          <a:bodyPr/>
          <a:lstStyle/>
          <a:p>
            <a:pPr marL="0" indent="0">
              <a:buNone/>
            </a:pPr>
            <a:r>
              <a:rPr lang="en-US" sz="2400" b="0" u="none" strike="noStrike" kern="1200" baseline="0" dirty="0">
                <a:solidFill>
                  <a:schemeClr val="dk1"/>
                </a:solidFill>
              </a:rPr>
              <a:t>MILESTONES - </a:t>
            </a:r>
          </a:p>
          <a:p>
            <a:pPr marL="457200" indent="-457200">
              <a:buFont typeface="+mj-lt"/>
              <a:buAutoNum type="arabicPeriod" startAt="7"/>
            </a:pPr>
            <a:r>
              <a:rPr lang="en-US" sz="2400" b="0" i="0" u="none" strike="noStrike" baseline="0" dirty="0">
                <a:solidFill>
                  <a:srgbClr val="4D4D4D"/>
                </a:solidFill>
                <a:latin typeface="+mn-lt"/>
              </a:rPr>
              <a:t>Establish framework and methods for shared decision-making including staff, trustees, and community representatives</a:t>
            </a:r>
            <a:endParaRPr lang="en-US" dirty="0">
              <a:solidFill>
                <a:srgbClr val="4D4D4D"/>
              </a:solidFill>
              <a:latin typeface="+mn-lt"/>
            </a:endParaRPr>
          </a:p>
          <a:p>
            <a:pPr marL="457200" indent="-457200">
              <a:buFont typeface="+mj-lt"/>
              <a:buAutoNum type="arabicPeriod" startAt="7"/>
            </a:pPr>
            <a:r>
              <a:rPr lang="en-US" sz="2400" b="0" i="0" u="none" strike="noStrike" baseline="0" dirty="0">
                <a:solidFill>
                  <a:srgbClr val="4D4D4D"/>
                </a:solidFill>
                <a:latin typeface="+mn-lt"/>
              </a:rPr>
              <a:t>Implement both external and internal communications plans</a:t>
            </a:r>
          </a:p>
          <a:p>
            <a:pPr marL="457200" indent="-457200">
              <a:buFont typeface="+mj-lt"/>
              <a:buAutoNum type="arabicPeriod" startAt="7"/>
            </a:pPr>
            <a:r>
              <a:rPr lang="en-US" sz="2400" b="0" i="0" u="none" strike="noStrike" baseline="0" dirty="0">
                <a:solidFill>
                  <a:srgbClr val="4D4D4D"/>
                </a:solidFill>
                <a:latin typeface="+mn-lt"/>
              </a:rPr>
              <a:t>Make improvements to grantee review and engagement processes based on assessments and grantee feedback</a:t>
            </a:r>
            <a:endParaRPr lang="en-US" sz="2400" b="0" u="none" strike="noStrike" kern="1200" baseline="0" dirty="0">
              <a:solidFill>
                <a:schemeClr val="dk1"/>
              </a:solidFill>
            </a:endParaRPr>
          </a:p>
          <a:p>
            <a:endParaRPr lang="en-US" dirty="0"/>
          </a:p>
        </p:txBody>
      </p:sp>
      <p:sp>
        <p:nvSpPr>
          <p:cNvPr id="4" name="Slide Number Placeholder 3">
            <a:extLst>
              <a:ext uri="{FF2B5EF4-FFF2-40B4-BE49-F238E27FC236}">
                <a16:creationId xmlns:a16="http://schemas.microsoft.com/office/drawing/2014/main" id="{2CBE230C-A57F-E8DD-8E50-09685CD11D64}"/>
              </a:ext>
            </a:extLst>
          </p:cNvPr>
          <p:cNvSpPr>
            <a:spLocks noGrp="1"/>
          </p:cNvSpPr>
          <p:nvPr>
            <p:ph type="sldNum" sz="quarter" idx="4"/>
          </p:nvPr>
        </p:nvSpPr>
        <p:spPr/>
        <p:txBody>
          <a:bodyPr/>
          <a:lstStyle/>
          <a:p>
            <a:fld id="{287F944C-6315-6042-840E-B3BFFC821D31}" type="slidenum">
              <a:rPr lang="en-US" smtClean="0"/>
              <a:pPr/>
              <a:t>8</a:t>
            </a:fld>
            <a:endParaRPr lang="en-US" dirty="0"/>
          </a:p>
        </p:txBody>
      </p:sp>
      <p:pic>
        <p:nvPicPr>
          <p:cNvPr id="6" name="Graphic 5" descr="Checkbox Checked with solid fill">
            <a:extLst>
              <a:ext uri="{FF2B5EF4-FFF2-40B4-BE49-F238E27FC236}">
                <a16:creationId xmlns:a16="http://schemas.microsoft.com/office/drawing/2014/main" id="{249A7789-5855-BA9B-969A-EEDF161414F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68124" y="1534283"/>
            <a:ext cx="914400" cy="914400"/>
          </a:xfrm>
          <a:prstGeom prst="rect">
            <a:avLst/>
          </a:prstGeom>
        </p:spPr>
      </p:pic>
      <p:pic>
        <p:nvPicPr>
          <p:cNvPr id="5" name="Graphic 4" descr="Download with solid fill">
            <a:extLst>
              <a:ext uri="{FF2B5EF4-FFF2-40B4-BE49-F238E27FC236}">
                <a16:creationId xmlns:a16="http://schemas.microsoft.com/office/drawing/2014/main" id="{715ED92C-6FDB-E27D-DAEE-4D072F41D2C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6200000">
            <a:off x="7368124" y="3859403"/>
            <a:ext cx="914400" cy="914400"/>
          </a:xfrm>
          <a:prstGeom prst="rect">
            <a:avLst/>
          </a:prstGeom>
        </p:spPr>
      </p:pic>
      <p:pic>
        <p:nvPicPr>
          <p:cNvPr id="8" name="Graphic 7" descr="Download with solid fill">
            <a:extLst>
              <a:ext uri="{FF2B5EF4-FFF2-40B4-BE49-F238E27FC236}">
                <a16:creationId xmlns:a16="http://schemas.microsoft.com/office/drawing/2014/main" id="{9B67DBCF-0852-FF03-1424-6415B440763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6200000">
            <a:off x="7368124" y="2696843"/>
            <a:ext cx="914400" cy="914400"/>
          </a:xfrm>
          <a:prstGeom prst="rect">
            <a:avLst/>
          </a:prstGeom>
        </p:spPr>
      </p:pic>
    </p:spTree>
    <p:extLst>
      <p:ext uri="{BB962C8B-B14F-4D97-AF65-F5344CB8AC3E}">
        <p14:creationId xmlns:p14="http://schemas.microsoft.com/office/powerpoint/2010/main" val="3133107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2D5AF-E86F-006A-19FA-B1DF25815F42}"/>
              </a:ext>
            </a:extLst>
          </p:cNvPr>
          <p:cNvSpPr>
            <a:spLocks noGrp="1"/>
          </p:cNvSpPr>
          <p:nvPr>
            <p:ph type="title"/>
          </p:nvPr>
        </p:nvSpPr>
        <p:spPr/>
        <p:txBody>
          <a:bodyPr/>
          <a:lstStyle/>
          <a:p>
            <a:r>
              <a:rPr lang="en-US" dirty="0"/>
              <a:t>MHB’s Theory of Change</a:t>
            </a:r>
          </a:p>
        </p:txBody>
      </p:sp>
      <p:sp>
        <p:nvSpPr>
          <p:cNvPr id="3" name="Text Placeholder 2">
            <a:extLst>
              <a:ext uri="{FF2B5EF4-FFF2-40B4-BE49-F238E27FC236}">
                <a16:creationId xmlns:a16="http://schemas.microsoft.com/office/drawing/2014/main" id="{D815F324-5503-9C9C-9C8A-E52CC2CE1561}"/>
              </a:ext>
            </a:extLst>
          </p:cNvPr>
          <p:cNvSpPr>
            <a:spLocks noGrp="1"/>
          </p:cNvSpPr>
          <p:nvPr>
            <p:ph type="body" idx="1"/>
          </p:nvPr>
        </p:nvSpPr>
        <p:spPr/>
        <p:txBody>
          <a:bodyPr/>
          <a:lstStyle/>
          <a:p>
            <a:r>
              <a:rPr lang="en-US" dirty="0"/>
              <a:t>Intersection with Strategic Opportunity Three</a:t>
            </a:r>
          </a:p>
        </p:txBody>
      </p:sp>
      <p:sp>
        <p:nvSpPr>
          <p:cNvPr id="5" name="Slide Number Placeholder 4">
            <a:extLst>
              <a:ext uri="{FF2B5EF4-FFF2-40B4-BE49-F238E27FC236}">
                <a16:creationId xmlns:a16="http://schemas.microsoft.com/office/drawing/2014/main" id="{81000D8A-F13A-0369-29F8-8CCAF5E15A1D}"/>
              </a:ext>
            </a:extLst>
          </p:cNvPr>
          <p:cNvSpPr>
            <a:spLocks noGrp="1"/>
          </p:cNvSpPr>
          <p:nvPr>
            <p:ph type="sldNum" sz="quarter" idx="4"/>
          </p:nvPr>
        </p:nvSpPr>
        <p:spPr/>
        <p:txBody>
          <a:bodyPr/>
          <a:lstStyle/>
          <a:p>
            <a:fld id="{287F944C-6315-6042-840E-B3BFFC821D31}" type="slidenum">
              <a:rPr lang="en-US" smtClean="0"/>
              <a:pPr/>
              <a:t>9</a:t>
            </a:fld>
            <a:endParaRPr lang="en-US" dirty="0"/>
          </a:p>
        </p:txBody>
      </p:sp>
    </p:spTree>
    <p:extLst>
      <p:ext uri="{BB962C8B-B14F-4D97-AF65-F5344CB8AC3E}">
        <p14:creationId xmlns:p14="http://schemas.microsoft.com/office/powerpoint/2010/main" val="2318242495"/>
      </p:ext>
    </p:extLst>
  </p:cSld>
  <p:clrMapOvr>
    <a:masterClrMapping/>
  </p:clrMapOvr>
</p:sld>
</file>

<file path=ppt/theme/theme1.xml><?xml version="1.0" encoding="utf-8"?>
<a:theme xmlns:a="http://schemas.openxmlformats.org/drawingml/2006/main" name="Office Theme">
  <a:themeElements>
    <a:clrScheme name="Custom 1">
      <a:dk1>
        <a:srgbClr val="777877"/>
      </a:dk1>
      <a:lt1>
        <a:sysClr val="window" lastClr="FFFFFF"/>
      </a:lt1>
      <a:dk2>
        <a:srgbClr val="3B3B3B"/>
      </a:dk2>
      <a:lt2>
        <a:srgbClr val="FFFFFE"/>
      </a:lt2>
      <a:accent1>
        <a:srgbClr val="A05DBB"/>
      </a:accent1>
      <a:accent2>
        <a:srgbClr val="00A5C1"/>
      </a:accent2>
      <a:accent3>
        <a:srgbClr val="A6CE1B"/>
      </a:accent3>
      <a:accent4>
        <a:srgbClr val="365695"/>
      </a:accent4>
      <a:accent5>
        <a:srgbClr val="008878"/>
      </a:accent5>
      <a:accent6>
        <a:srgbClr val="A7241B"/>
      </a:accent6>
      <a:hlink>
        <a:srgbClr val="FF8119"/>
      </a:hlink>
      <a:folHlink>
        <a:srgbClr val="44B9E8"/>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Office Theme">
  <a:themeElements>
    <a:clrScheme name="Custom 1">
      <a:dk1>
        <a:srgbClr val="777877"/>
      </a:dk1>
      <a:lt1>
        <a:sysClr val="window" lastClr="FFFFFF"/>
      </a:lt1>
      <a:dk2>
        <a:srgbClr val="3B3B3B"/>
      </a:dk2>
      <a:lt2>
        <a:srgbClr val="FFFFFE"/>
      </a:lt2>
      <a:accent1>
        <a:srgbClr val="A05DBB"/>
      </a:accent1>
      <a:accent2>
        <a:srgbClr val="00A5C1"/>
      </a:accent2>
      <a:accent3>
        <a:srgbClr val="A6CE1B"/>
      </a:accent3>
      <a:accent4>
        <a:srgbClr val="365695"/>
      </a:accent4>
      <a:accent5>
        <a:srgbClr val="008878"/>
      </a:accent5>
      <a:accent6>
        <a:srgbClr val="A7241B"/>
      </a:accent6>
      <a:hlink>
        <a:srgbClr val="FF8119"/>
      </a:hlink>
      <a:folHlink>
        <a:srgbClr val="44B9E8"/>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3188</TotalTime>
  <Words>3398</Words>
  <Application>Microsoft Office PowerPoint</Application>
  <PresentationFormat>On-screen Show (4:3)</PresentationFormat>
  <Paragraphs>274</Paragraphs>
  <Slides>16</Slides>
  <Notes>14</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16</vt:i4>
      </vt:variant>
    </vt:vector>
  </HeadingPairs>
  <TitlesOfParts>
    <vt:vector size="24" baseType="lpstr">
      <vt:lpstr>Arial</vt:lpstr>
      <vt:lpstr>Calibri</vt:lpstr>
      <vt:lpstr>Calibri Light</vt:lpstr>
      <vt:lpstr>Georgia</vt:lpstr>
      <vt:lpstr>Lucida Grande</vt:lpstr>
      <vt:lpstr>Office Theme</vt:lpstr>
      <vt:lpstr>3_Office Theme</vt:lpstr>
      <vt:lpstr>1_Office Theme</vt:lpstr>
      <vt:lpstr>  Strategic Plan Update         </vt:lpstr>
      <vt:lpstr>Strategic Planning Process Timeline</vt:lpstr>
      <vt:lpstr>Strategic Plan Milestones Achieved</vt:lpstr>
      <vt:lpstr>Strategic Opportunities</vt:lpstr>
      <vt:lpstr>Progress At A Glance ~ 80% Active</vt:lpstr>
      <vt:lpstr>1. Promote and implement equitable, high impact service systems and practices</vt:lpstr>
      <vt:lpstr>2. Champion Community Knowledge and Field Building</vt:lpstr>
      <vt:lpstr>4. Tailor Communications &amp; Messaging for Meaningful Impact</vt:lpstr>
      <vt:lpstr>MHB’s Theory of Change</vt:lpstr>
      <vt:lpstr>PowerPoint Presentation</vt:lpstr>
      <vt:lpstr>3. Maximize All Resources for Greatest Impact</vt:lpstr>
      <vt:lpstr>3. Maximize All Resources for Greatest Impact</vt:lpstr>
      <vt:lpstr>Our External Communication</vt:lpstr>
      <vt:lpstr>Our External Communication</vt:lpstr>
      <vt:lpstr>Current Practice</vt:lpstr>
      <vt:lpstr>Fiscal Sponsorship Models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4 Children  Non-Public Afterschool Investment Management Partner Orientation     January 5, 2021</dc:title>
  <dc:creator>Cassandra Kaufman</dc:creator>
  <cp:lastModifiedBy>Sue Culli</cp:lastModifiedBy>
  <cp:revision>118</cp:revision>
  <dcterms:created xsi:type="dcterms:W3CDTF">2021-01-04T18:40:13Z</dcterms:created>
  <dcterms:modified xsi:type="dcterms:W3CDTF">2022-08-18T22:33:24Z</dcterms:modified>
</cp:coreProperties>
</file>